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4" roundtripDataSignature="AMtx7miYjZ/8OZz6SAg0ghHH4058m4UY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 name="Google Shape;2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g169393be77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g169393be77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g169393be772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g169393be772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69393be772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 name="Google Shape;43;g169393be77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169393be77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g169393be772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69393be772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 name="Google Shape;57;g169393be772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69393be77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g169393be77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 name="Google Shape;7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ver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8"/>
          <p:cNvSpPr txBox="1"/>
          <p:nvPr>
            <p:ph type="ctrTitle"/>
          </p:nvPr>
        </p:nvSpPr>
        <p:spPr>
          <a:xfrm>
            <a:off x="357150" y="1876400"/>
            <a:ext cx="8429700" cy="960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434343"/>
              </a:buClr>
              <a:buSzPts val="5200"/>
              <a:buFont typeface="Calibri"/>
              <a:buNone/>
              <a:defRPr b="1" sz="5200">
                <a:solidFill>
                  <a:srgbClr val="434343"/>
                </a:solidFill>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996150" y="2913500"/>
            <a:ext cx="71517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434343"/>
              </a:buClr>
              <a:buSzPts val="3000"/>
              <a:buFont typeface="Calibri"/>
              <a:buNone/>
              <a:defRPr sz="3000">
                <a:solidFill>
                  <a:srgbClr val="434343"/>
                </a:solidFill>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8"/>
          <p:cNvPicPr preferRelativeResize="0"/>
          <p:nvPr/>
        </p:nvPicPr>
        <p:blipFill rotWithShape="1">
          <a:blip r:embed="rId3">
            <a:alphaModFix/>
          </a:blip>
          <a:srcRect b="0" l="0" r="0" t="0"/>
          <a:stretch/>
        </p:blipFill>
        <p:spPr>
          <a:xfrm>
            <a:off x="7526925" y="4462600"/>
            <a:ext cx="1341000" cy="422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BLANK_1">
    <p:bg>
      <p:bgPr>
        <a:blipFill>
          <a:blip r:embed="rId2">
            <a:alphaModFix/>
          </a:blip>
          <a:stretch>
            <a:fillRect/>
          </a:stretch>
        </a:blipFill>
      </p:bgPr>
    </p:bg>
    <p:spTree>
      <p:nvGrpSpPr>
        <p:cNvPr id="13" name="Shape 13"/>
        <p:cNvGrpSpPr/>
        <p:nvPr/>
      </p:nvGrpSpPr>
      <p:grpSpPr>
        <a:xfrm>
          <a:off x="0" y="0"/>
          <a:ext cx="0" cy="0"/>
          <a:chOff x="0" y="0"/>
          <a:chExt cx="0" cy="0"/>
        </a:xfrm>
      </p:grpSpPr>
      <p:pic>
        <p:nvPicPr>
          <p:cNvPr id="14" name="Google Shape;14;p9"/>
          <p:cNvPicPr preferRelativeResize="0"/>
          <p:nvPr/>
        </p:nvPicPr>
        <p:blipFill rotWithShape="1">
          <a:blip r:embed="rId3">
            <a:alphaModFix/>
          </a:blip>
          <a:srcRect b="0" l="0" r="0" t="0"/>
          <a:stretch/>
        </p:blipFill>
        <p:spPr>
          <a:xfrm>
            <a:off x="7526925" y="4462600"/>
            <a:ext cx="1341000" cy="422500"/>
          </a:xfrm>
          <a:prstGeom prst="rect">
            <a:avLst/>
          </a:prstGeom>
          <a:noFill/>
          <a:ln>
            <a:noFill/>
          </a:ln>
        </p:spPr>
      </p:pic>
      <p:sp>
        <p:nvSpPr>
          <p:cNvPr id="15" name="Google Shape;15;p9"/>
          <p:cNvSpPr txBox="1"/>
          <p:nvPr>
            <p:ph idx="1" type="body"/>
          </p:nvPr>
        </p:nvSpPr>
        <p:spPr>
          <a:xfrm>
            <a:off x="311700" y="1006525"/>
            <a:ext cx="85206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434343"/>
              </a:buClr>
              <a:buSzPts val="1400"/>
              <a:buFont typeface="Calibri"/>
              <a:buChar char="●"/>
              <a:defRPr sz="1400">
                <a:solidFill>
                  <a:srgbClr val="434343"/>
                </a:solidFill>
                <a:latin typeface="Calibri"/>
                <a:ea typeface="Calibri"/>
                <a:cs typeface="Calibri"/>
                <a:sym typeface="Calibri"/>
              </a:defRPr>
            </a:lvl1pPr>
            <a:lvl2pPr indent="-317500" lvl="1" marL="914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indent="-317500" lvl="2" marL="1371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indent="-317500" lvl="3" marL="18288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indent="-317500" lvl="4" marL="22860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indent="-317500" lvl="5" marL="27432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indent="-317500" lvl="6" marL="32004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indent="-317500" lvl="7" marL="3657600" algn="l">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indent="-317500" lvl="8" marL="4114800" algn="l">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1">
  <p:cSld name="BLANK_1_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0"/>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B2F43"/>
                </a:solidFill>
                <a:latin typeface="Calibri"/>
                <a:ea typeface="Calibri"/>
                <a:cs typeface="Calibri"/>
                <a:sym typeface="Calibri"/>
              </a:rPr>
              <a:t>tearfund.org</a:t>
            </a:r>
            <a:endParaRPr b="0" i="0" sz="3000" u="none" cap="none" strike="noStrike">
              <a:solidFill>
                <a:srgbClr val="0B2F43"/>
              </a:solidFill>
              <a:latin typeface="Calibri"/>
              <a:ea typeface="Calibri"/>
              <a:cs typeface="Calibri"/>
              <a:sym typeface="Calibri"/>
            </a:endParaRPr>
          </a:p>
        </p:txBody>
      </p:sp>
      <p:pic>
        <p:nvPicPr>
          <p:cNvPr id="18" name="Google Shape;18;p10"/>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
        <p:nvSpPr>
          <p:cNvPr id="19" name="Google Shape;19;p10"/>
          <p:cNvSpPr txBox="1"/>
          <p:nvPr/>
        </p:nvSpPr>
        <p:spPr>
          <a:xfrm>
            <a:off x="364625" y="3962250"/>
            <a:ext cx="5292600" cy="59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000"/>
              <a:buFont typeface="Arial"/>
              <a:buNone/>
            </a:pPr>
            <a:r>
              <a:rPr b="0" i="0" lang="en-US" sz="1000" u="none" cap="none" strike="noStrike">
                <a:solidFill>
                  <a:srgbClr val="0B2F43"/>
                </a:solidFill>
                <a:latin typeface="Calibri"/>
                <a:ea typeface="Calibri"/>
                <a:cs typeface="Calibri"/>
                <a:sym typeface="Calibri"/>
              </a:rPr>
              <a:t>Registered office: Tearfund, 100 Church Road, Teddington, TW11 8QE. </a:t>
            </a:r>
            <a:endParaRPr b="0" i="0" sz="1000" u="none" cap="none" strike="noStrike">
              <a:solidFill>
                <a:srgbClr val="0B2F43"/>
              </a:solidFill>
              <a:latin typeface="Calibri"/>
              <a:ea typeface="Calibri"/>
              <a:cs typeface="Calibri"/>
              <a:sym typeface="Calibri"/>
            </a:endParaRPr>
          </a:p>
          <a:p>
            <a:pPr indent="0" lvl="0" marL="0" marR="0" rtl="0" algn="l">
              <a:lnSpc>
                <a:spcPct val="115000"/>
              </a:lnSpc>
              <a:spcBef>
                <a:spcPts val="200"/>
              </a:spcBef>
              <a:spcAft>
                <a:spcPts val="0"/>
              </a:spcAft>
              <a:buClr>
                <a:srgbClr val="000000"/>
              </a:buClr>
              <a:buSzPts val="1000"/>
              <a:buFont typeface="Arial"/>
              <a:buNone/>
            </a:pPr>
            <a:r>
              <a:rPr b="0" i="0" lang="en-US" sz="1000" u="none" cap="none" strike="noStrike">
                <a:solidFill>
                  <a:srgbClr val="0B2F43"/>
                </a:solidFill>
                <a:latin typeface="Calibri"/>
                <a:ea typeface="Calibri"/>
                <a:cs typeface="Calibri"/>
                <a:sym typeface="Calibri"/>
              </a:rPr>
              <a:t>Registered in England: 994339. A company limited by guarantee. </a:t>
            </a:r>
            <a:endParaRPr b="0" i="0" sz="1000" u="none" cap="none" strike="noStrike">
              <a:solidFill>
                <a:srgbClr val="0B2F43"/>
              </a:solidFill>
              <a:latin typeface="Calibri"/>
              <a:ea typeface="Calibri"/>
              <a:cs typeface="Calibri"/>
              <a:sym typeface="Calibri"/>
            </a:endParaRPr>
          </a:p>
          <a:p>
            <a:pPr indent="0" lvl="0" marL="0" marR="0" rtl="0" algn="l">
              <a:lnSpc>
                <a:spcPct val="115000"/>
              </a:lnSpc>
              <a:spcBef>
                <a:spcPts val="200"/>
              </a:spcBef>
              <a:spcAft>
                <a:spcPts val="200"/>
              </a:spcAft>
              <a:buClr>
                <a:srgbClr val="000000"/>
              </a:buClr>
              <a:buSzPts val="1000"/>
              <a:buFont typeface="Arial"/>
              <a:buNone/>
            </a:pPr>
            <a:r>
              <a:rPr b="0" i="0" lang="en-US" sz="1000" u="none" cap="none" strike="noStrike">
                <a:solidFill>
                  <a:srgbClr val="0B2F43"/>
                </a:solidFill>
                <a:latin typeface="Calibri"/>
                <a:ea typeface="Calibri"/>
                <a:cs typeface="Calibri"/>
                <a:sym typeface="Calibri"/>
              </a:rPr>
              <a:t>Registered Charity No. 265464 (England &amp; Wales) Registered Charity No. SC037624 (Scotland)</a:t>
            </a:r>
            <a:endParaRPr b="0" i="0" sz="1000" u="none" cap="none" strike="noStrike">
              <a:solidFill>
                <a:srgbClr val="0B2F43"/>
              </a:solidFill>
              <a:latin typeface="Calibri"/>
              <a:ea typeface="Calibri"/>
              <a:cs typeface="Calibri"/>
              <a:sym typeface="Calibri"/>
            </a:endParaRPr>
          </a:p>
        </p:txBody>
      </p:sp>
      <p:pic>
        <p:nvPicPr>
          <p:cNvPr id="20" name="Google Shape;20;p10"/>
          <p:cNvPicPr preferRelativeResize="0"/>
          <p:nvPr/>
        </p:nvPicPr>
        <p:blipFill rotWithShape="1">
          <a:blip r:embed="rId4">
            <a:alphaModFix/>
          </a:blip>
          <a:srcRect b="0" l="0" r="0" t="0"/>
          <a:stretch/>
        </p:blipFill>
        <p:spPr>
          <a:xfrm>
            <a:off x="6193124" y="3719700"/>
            <a:ext cx="2460072" cy="1049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MAIN_POINT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11"/>
          <p:cNvSpPr txBox="1"/>
          <p:nvPr/>
        </p:nvSpPr>
        <p:spPr>
          <a:xfrm>
            <a:off x="2615400" y="2918475"/>
            <a:ext cx="3913200" cy="673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US" sz="2300" u="none" cap="none" strike="noStrike">
                <a:solidFill>
                  <a:srgbClr val="0B2F43"/>
                </a:solidFill>
                <a:latin typeface="Calibri"/>
                <a:ea typeface="Calibri"/>
                <a:cs typeface="Calibri"/>
                <a:sym typeface="Calibri"/>
              </a:rPr>
              <a:t>www.tearfund.org</a:t>
            </a:r>
            <a:endParaRPr b="0" i="0" sz="3000" u="none" cap="none" strike="noStrike">
              <a:solidFill>
                <a:srgbClr val="0B2F43"/>
              </a:solidFill>
              <a:latin typeface="Calibri"/>
              <a:ea typeface="Calibri"/>
              <a:cs typeface="Calibri"/>
              <a:sym typeface="Calibri"/>
            </a:endParaRPr>
          </a:p>
        </p:txBody>
      </p:sp>
      <p:pic>
        <p:nvPicPr>
          <p:cNvPr id="23" name="Google Shape;23;p11"/>
          <p:cNvPicPr preferRelativeResize="0"/>
          <p:nvPr/>
        </p:nvPicPr>
        <p:blipFill rotWithShape="1">
          <a:blip r:embed="rId3">
            <a:alphaModFix/>
          </a:blip>
          <a:srcRect b="0" l="0" r="0" t="0"/>
          <a:stretch/>
        </p:blipFill>
        <p:spPr>
          <a:xfrm>
            <a:off x="2901625" y="1805675"/>
            <a:ext cx="3340750" cy="1049300"/>
          </a:xfrm>
          <a:prstGeom prst="rect">
            <a:avLst/>
          </a:prstGeom>
          <a:noFill/>
          <a:ln>
            <a:noFill/>
          </a:ln>
        </p:spPr>
      </p:pic>
      <p:sp>
        <p:nvSpPr>
          <p:cNvPr id="24" name="Google Shape;24;p11"/>
          <p:cNvSpPr txBox="1"/>
          <p:nvPr/>
        </p:nvSpPr>
        <p:spPr>
          <a:xfrm>
            <a:off x="364625" y="3962250"/>
            <a:ext cx="5292600" cy="590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200"/>
              </a:spcAft>
              <a:buClr>
                <a:srgbClr val="000000"/>
              </a:buClr>
              <a:buSzPts val="1000"/>
              <a:buFont typeface="Arial"/>
              <a:buNone/>
            </a:pPr>
            <a:r>
              <a:rPr b="0" i="0" lang="en-US" sz="1000" u="none" cap="none" strike="noStrike">
                <a:solidFill>
                  <a:srgbClr val="0B2F43"/>
                </a:solidFill>
                <a:latin typeface="Calibri"/>
                <a:ea typeface="Calibri"/>
                <a:cs typeface="Calibri"/>
                <a:sym typeface="Calibri"/>
              </a:rPr>
              <a:t>Registered office Tearfund, 100 Church Road, Teddington, TW11 8QE. Registered in England: 994339. A company limited by guarantee. Registered Charity No. 265464 (England &amp; Wales) Registered Charity No. SC037624 (Scotland)</a:t>
            </a:r>
            <a:endParaRPr b="0" i="0" sz="1000" u="none" cap="none" strike="noStrike">
              <a:solidFill>
                <a:srgbClr val="0B2F43"/>
              </a:solidFill>
              <a:latin typeface="Calibri"/>
              <a:ea typeface="Calibri"/>
              <a:cs typeface="Calibri"/>
              <a:sym typeface="Calibri"/>
            </a:endParaRPr>
          </a:p>
        </p:txBody>
      </p:sp>
      <p:pic>
        <p:nvPicPr>
          <p:cNvPr id="25" name="Google Shape;25;p11"/>
          <p:cNvPicPr preferRelativeResize="0"/>
          <p:nvPr/>
        </p:nvPicPr>
        <p:blipFill rotWithShape="1">
          <a:blip r:embed="rId4">
            <a:alphaModFix/>
          </a:blip>
          <a:srcRect b="0" l="0" r="0" t="0"/>
          <a:stretch/>
        </p:blipFill>
        <p:spPr>
          <a:xfrm>
            <a:off x="6193124" y="3719700"/>
            <a:ext cx="2460072" cy="10493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1"/>
          <p:cNvSpPr txBox="1"/>
          <p:nvPr>
            <p:ph type="ctrTitle"/>
          </p:nvPr>
        </p:nvSpPr>
        <p:spPr>
          <a:xfrm>
            <a:off x="357150" y="2530604"/>
            <a:ext cx="8429700" cy="960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200"/>
              <a:buNone/>
            </a:pPr>
            <a:r>
              <a:rPr lang="en-US"/>
              <a:t>How to pray for the </a:t>
            </a:r>
            <a:br>
              <a:rPr lang="en-US"/>
            </a:br>
            <a:r>
              <a:rPr lang="en-US"/>
              <a:t>East Africa hunger crisis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g169393be772_0_0"/>
          <p:cNvSpPr txBox="1"/>
          <p:nvPr>
            <p:ph idx="1" type="body"/>
          </p:nvPr>
        </p:nvSpPr>
        <p:spPr>
          <a:xfrm>
            <a:off x="311701" y="1006525"/>
            <a:ext cx="85203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sz="1600"/>
              <a:t>What is happening in East Africa?</a:t>
            </a:r>
            <a:endParaRPr b="1" sz="1600"/>
          </a:p>
          <a:p>
            <a:pPr indent="0" lvl="0" marL="0" rtl="0" algn="l">
              <a:lnSpc>
                <a:spcPct val="115000"/>
              </a:lnSpc>
              <a:spcBef>
                <a:spcPts val="2400"/>
              </a:spcBef>
              <a:spcAft>
                <a:spcPts val="0"/>
              </a:spcAft>
              <a:buSzPts val="1400"/>
              <a:buNone/>
            </a:pPr>
            <a:r>
              <a:rPr lang="en-US">
                <a:solidFill>
                  <a:srgbClr val="333333"/>
                </a:solidFill>
                <a:highlight>
                  <a:srgbClr val="FFFFFF"/>
                </a:highlight>
              </a:rPr>
              <a:t>More than 36 million people have been affected by the worst droughts East Africa has seen in forty years. Of those, 22 million do not have enough food to survive.</a:t>
            </a:r>
            <a:r>
              <a:rPr lang="en-US">
                <a:solidFill>
                  <a:srgbClr val="333333"/>
                </a:solidFill>
                <a:extLst>
                  <a:ext uri="http://customooxmlschemas.google.com/">
                    <go:slidesCustomData xmlns:go="http://customooxmlschemas.google.com/" textRoundtripDataId="0"/>
                  </a:ext>
                </a:extLst>
              </a:rPr>
              <a:t> </a:t>
            </a:r>
            <a:endParaRPr>
              <a:solidFill>
                <a:srgbClr val="333333"/>
              </a:solidFill>
            </a:endParaRPr>
          </a:p>
          <a:p>
            <a:pPr indent="0" lvl="0" marL="0" rtl="0" algn="l">
              <a:lnSpc>
                <a:spcPct val="115000"/>
              </a:lnSpc>
              <a:spcBef>
                <a:spcPts val="2400"/>
              </a:spcBef>
              <a:spcAft>
                <a:spcPts val="0"/>
              </a:spcAft>
              <a:buSzPts val="1400"/>
              <a:buNone/>
            </a:pPr>
            <a:r>
              <a:rPr lang="en-US">
                <a:solidFill>
                  <a:srgbClr val="333333"/>
                </a:solidFill>
              </a:rPr>
              <a:t>In some areas, there has been no rainfall for years. It is no longer possible for people to grow crops or keep their livestock alive. Local conflict, combined with skyrocketing food prices, has made the situation even worse. </a:t>
            </a:r>
            <a:endParaRPr>
              <a:solidFill>
                <a:srgbClr val="333333"/>
              </a:solidFill>
            </a:endParaRPr>
          </a:p>
          <a:p>
            <a:pPr indent="0" lvl="0" marL="0" rtl="0" algn="l">
              <a:lnSpc>
                <a:spcPct val="115000"/>
              </a:lnSpc>
              <a:spcBef>
                <a:spcPts val="2400"/>
              </a:spcBef>
              <a:spcAft>
                <a:spcPts val="0"/>
              </a:spcAft>
              <a:buSzPts val="1400"/>
              <a:buNone/>
            </a:pPr>
            <a:r>
              <a:rPr lang="en-US">
                <a:solidFill>
                  <a:srgbClr val="333333"/>
                </a:solidFill>
              </a:rPr>
              <a:t>All we know is hunger,’ Akina* aged 12 from Uganda, tells us. ‘When we sleep our stomachs are growling because we have not eaten for days.’</a:t>
            </a:r>
            <a:endParaRPr>
              <a:solidFill>
                <a:srgbClr val="333333"/>
              </a:solidFill>
            </a:endParaRPr>
          </a:p>
          <a:p>
            <a:pPr indent="0" lvl="0" marL="0" rtl="0" algn="l">
              <a:lnSpc>
                <a:spcPct val="115000"/>
              </a:lnSpc>
              <a:spcBef>
                <a:spcPts val="2400"/>
              </a:spcBef>
              <a:spcAft>
                <a:spcPts val="0"/>
              </a:spcAft>
              <a:buClr>
                <a:schemeClr val="dk1"/>
              </a:buClr>
              <a:buSzPts val="1100"/>
              <a:buFont typeface="Arial"/>
              <a:buNone/>
            </a:pPr>
            <a:r>
              <a:rPr i="1" lang="en-US" sz="1200">
                <a:solidFill>
                  <a:srgbClr val="333333"/>
                </a:solidFill>
              </a:rPr>
              <a:t>*Name changed to protect identity.</a:t>
            </a:r>
            <a:endParaRPr sz="1500">
              <a:solidFill>
                <a:srgbClr val="333333"/>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g169393be772_0_4"/>
          <p:cNvSpPr txBox="1"/>
          <p:nvPr>
            <p:ph idx="1" type="body"/>
          </p:nvPr>
        </p:nvSpPr>
        <p:spPr>
          <a:xfrm>
            <a:off x="311700" y="1006525"/>
            <a:ext cx="85203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sz="1600"/>
              <a:t>How is Tearfund responding?</a:t>
            </a:r>
            <a:endParaRPr sz="1600"/>
          </a:p>
          <a:p>
            <a:pPr indent="0" lvl="0" marL="0" rtl="0" algn="l">
              <a:lnSpc>
                <a:spcPct val="115000"/>
              </a:lnSpc>
              <a:spcBef>
                <a:spcPts val="2400"/>
              </a:spcBef>
              <a:spcAft>
                <a:spcPts val="0"/>
              </a:spcAft>
              <a:buSzPts val="1400"/>
              <a:buNone/>
            </a:pPr>
            <a:r>
              <a:rPr lang="en-US"/>
              <a:t>Tearfund and our local partners are on the ground now in Ethiopia, Kenya and Uganda, responding to the crisis. </a:t>
            </a:r>
            <a:br>
              <a:rPr lang="en-US"/>
            </a:br>
            <a:br>
              <a:rPr lang="en-US"/>
            </a:br>
            <a:r>
              <a:rPr lang="en-US">
                <a:extLst>
                  <a:ext uri="http://customooxmlschemas.google.com/">
                    <go:slidesCustomData xmlns:go="http://customooxmlschemas.google.com/" textRoundtripDataId="1"/>
                  </a:ext>
                </a:extLst>
              </a:rPr>
              <a:t>Our work includes:</a:t>
            </a:r>
            <a:endParaRPr/>
          </a:p>
          <a:p>
            <a:pPr indent="-317500" lvl="0" marL="457200" rtl="0" algn="l">
              <a:lnSpc>
                <a:spcPct val="115000"/>
              </a:lnSpc>
              <a:spcBef>
                <a:spcPts val="0"/>
              </a:spcBef>
              <a:spcAft>
                <a:spcPts val="0"/>
              </a:spcAft>
              <a:buSzPts val="1400"/>
              <a:buChar char="●"/>
            </a:pPr>
            <a:r>
              <a:rPr lang="en-US"/>
              <a:t>Providing emergency food relief and cash grants to communities suffering from hunger.</a:t>
            </a:r>
            <a:endParaRPr/>
          </a:p>
          <a:p>
            <a:pPr indent="-317500" lvl="0" marL="457200" rtl="0" algn="l">
              <a:lnSpc>
                <a:spcPct val="115000"/>
              </a:lnSpc>
              <a:spcBef>
                <a:spcPts val="0"/>
              </a:spcBef>
              <a:spcAft>
                <a:spcPts val="0"/>
              </a:spcAft>
              <a:buSzPts val="1400"/>
              <a:buChar char="●"/>
            </a:pPr>
            <a:r>
              <a:rPr lang="en-US"/>
              <a:t>Building wells and solar-powered water pumps in drought-affected areas.</a:t>
            </a:r>
            <a:endParaRPr sz="1700"/>
          </a:p>
          <a:p>
            <a:pPr indent="-317500" lvl="0" marL="457200" rtl="0" algn="l">
              <a:lnSpc>
                <a:spcPct val="115000"/>
              </a:lnSpc>
              <a:spcBef>
                <a:spcPts val="0"/>
              </a:spcBef>
              <a:spcAft>
                <a:spcPts val="0"/>
              </a:spcAft>
              <a:buSzPts val="1400"/>
              <a:buChar char="●"/>
            </a:pPr>
            <a:r>
              <a:rPr lang="en-US"/>
              <a:t>Training farmers with new techniques so that they can adapt to the changing weather patterns.</a:t>
            </a:r>
            <a:endParaRPr/>
          </a:p>
          <a:p>
            <a:pPr indent="0" lvl="0" marL="0" rtl="0" algn="l">
              <a:lnSpc>
                <a:spcPct val="115000"/>
              </a:lnSpc>
              <a:spcBef>
                <a:spcPts val="0"/>
              </a:spcBef>
              <a:spcAft>
                <a:spcPts val="0"/>
              </a:spcAft>
              <a:buSzPts val="1400"/>
              <a:buNone/>
            </a:pPr>
            <a:r>
              <a:t/>
            </a:r>
            <a:endParaRPr sz="1500">
              <a:solidFill>
                <a:schemeClr val="dk1"/>
              </a:solidFill>
              <a:latin typeface="Arial"/>
              <a:ea typeface="Arial"/>
              <a:cs typeface="Arial"/>
              <a:sym typeface="Arial"/>
            </a:endParaRPr>
          </a:p>
          <a:p>
            <a:pPr indent="0" lvl="0" marL="0" rtl="0" algn="l">
              <a:lnSpc>
                <a:spcPct val="115000"/>
              </a:lnSpc>
              <a:spcBef>
                <a:spcPts val="0"/>
              </a:spcBef>
              <a:spcAft>
                <a:spcPts val="0"/>
              </a:spcAft>
              <a:buSzPts val="1400"/>
              <a:buNone/>
            </a:pPr>
            <a:r>
              <a:t/>
            </a:r>
            <a:endParaRPr sz="1900">
              <a:solidFill>
                <a:srgbClr val="333333"/>
              </a:solidFill>
              <a:latin typeface="Arial"/>
              <a:ea typeface="Arial"/>
              <a:cs typeface="Arial"/>
              <a:sym typeface="Arial"/>
            </a:endParaRPr>
          </a:p>
          <a:p>
            <a:pPr indent="0" lvl="0" marL="0" rtl="0" algn="l">
              <a:lnSpc>
                <a:spcPct val="115000"/>
              </a:lnSpc>
              <a:spcBef>
                <a:spcPts val="2400"/>
              </a:spcBef>
              <a:spcAft>
                <a:spcPts val="0"/>
              </a:spcAft>
              <a:buClr>
                <a:schemeClr val="dk1"/>
              </a:buClr>
              <a:buSzPts val="1100"/>
              <a:buFont typeface="Arial"/>
              <a:buNone/>
            </a:pPr>
            <a:r>
              <a:t/>
            </a:r>
            <a:endParaRPr i="1" sz="1200">
              <a:solidFill>
                <a:srgbClr val="333333"/>
              </a:solidFill>
              <a:latin typeface="Arial"/>
              <a:ea typeface="Arial"/>
              <a:cs typeface="Arial"/>
              <a:sym typeface="Arial"/>
            </a:endParaRPr>
          </a:p>
          <a:p>
            <a:pPr indent="0" lvl="0" marL="0" rtl="0" algn="l">
              <a:lnSpc>
                <a:spcPct val="115000"/>
              </a:lnSpc>
              <a:spcBef>
                <a:spcPts val="2400"/>
              </a:spcBef>
              <a:spcAft>
                <a:spcPts val="0"/>
              </a:spcAft>
              <a:buSzPts val="1400"/>
              <a:buNone/>
            </a:pPr>
            <a:r>
              <a:t/>
            </a:r>
            <a:endParaRPr sz="1500">
              <a:solidFill>
                <a:srgbClr val="333333"/>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g169393be772_0_8"/>
          <p:cNvSpPr txBox="1"/>
          <p:nvPr>
            <p:ph idx="1" type="body"/>
          </p:nvPr>
        </p:nvSpPr>
        <p:spPr>
          <a:xfrm>
            <a:off x="311699" y="1006525"/>
            <a:ext cx="53307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a:extLst>
                  <a:ext uri="http://customooxmlschemas.google.com/">
                    <go:slidesCustomData xmlns:go="http://customooxmlschemas.google.com/" textRoundtripDataId="2"/>
                  </a:ext>
                </a:extLst>
              </a:rPr>
              <a:t>Pray for those suffering from severe hunger and water shortages</a:t>
            </a:r>
            <a:endParaRPr/>
          </a:p>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SzPts val="1400"/>
              <a:buChar char="●"/>
            </a:pPr>
            <a:r>
              <a:rPr lang="en-US"/>
              <a:t>Pray for provision of nourishing food and clean </a:t>
            </a:r>
            <a:br>
              <a:rPr lang="en-US"/>
            </a:br>
            <a:r>
              <a:rPr lang="en-US"/>
              <a:t>water for those in need.</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Pray for healing for those who are suffering from </a:t>
            </a:r>
            <a:br>
              <a:rPr lang="en-US"/>
            </a:br>
            <a:r>
              <a:rPr lang="en-US"/>
              <a:t>malnutrition and hunger. Pray that they will feel </a:t>
            </a:r>
            <a:br>
              <a:rPr lang="en-US"/>
            </a:br>
            <a:r>
              <a:rPr lang="en-US"/>
              <a:t>God’s love and comfort surrounding them. Pray that </a:t>
            </a:r>
            <a:br>
              <a:rPr lang="en-US"/>
            </a:br>
            <a:r>
              <a:rPr lang="en-US"/>
              <a:t>there will be no long-term side effects or medical </a:t>
            </a:r>
            <a:br>
              <a:rPr lang="en-US"/>
            </a:br>
            <a:r>
              <a:rPr lang="en-US"/>
              <a:t>conditions due to hunger.</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Ask God to bring the rainfall that is needed to parts </a:t>
            </a:r>
            <a:br>
              <a:rPr lang="en-US"/>
            </a:br>
            <a:r>
              <a:rPr lang="en-US"/>
              <a:t>of Uganda, Ethiopia, Kenya and Somalia. Pray that </a:t>
            </a:r>
            <a:br>
              <a:rPr lang="en-US"/>
            </a:br>
            <a:r>
              <a:rPr lang="en-US"/>
              <a:t>this will lead to abundant harvests and for water </a:t>
            </a:r>
            <a:br>
              <a:rPr lang="en-US"/>
            </a:br>
            <a:r>
              <a:rPr lang="en-US"/>
              <a:t>sources to spring up again closer to communities.</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400"/>
              <a:buNone/>
            </a:pPr>
            <a:r>
              <a:t/>
            </a:r>
            <a:endParaRPr/>
          </a:p>
        </p:txBody>
      </p:sp>
      <p:sp>
        <p:nvSpPr>
          <p:cNvPr id="46" name="Google Shape;46;g169393be772_0_8"/>
          <p:cNvSpPr txBox="1"/>
          <p:nvPr/>
        </p:nvSpPr>
        <p:spPr>
          <a:xfrm>
            <a:off x="4968807" y="4281441"/>
            <a:ext cx="3427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434343"/>
                </a:solidFill>
                <a:latin typeface="Calibri"/>
                <a:ea typeface="Calibri"/>
                <a:cs typeface="Calibri"/>
                <a:sym typeface="Calibri"/>
              </a:rPr>
              <a:t>Image credit: </a:t>
            </a:r>
            <a:r>
              <a:rPr lang="en-US" sz="800">
                <a:solidFill>
                  <a:srgbClr val="434343"/>
                </a:solidFill>
                <a:latin typeface="Calibri"/>
                <a:ea typeface="Calibri"/>
                <a:cs typeface="Calibri"/>
                <a:sym typeface="Calibri"/>
              </a:rPr>
              <a:t>Alseba Wagah</a:t>
            </a:r>
            <a:endParaRPr b="0" i="0" sz="1400" u="none" cap="none" strike="noStrike">
              <a:solidFill>
                <a:srgbClr val="000000"/>
              </a:solidFill>
              <a:latin typeface="Arial"/>
              <a:ea typeface="Arial"/>
              <a:cs typeface="Arial"/>
              <a:sym typeface="Arial"/>
            </a:endParaRPr>
          </a:p>
        </p:txBody>
      </p:sp>
      <p:pic>
        <p:nvPicPr>
          <p:cNvPr id="47" name="Google Shape;47;g169393be772_0_8"/>
          <p:cNvPicPr preferRelativeResize="0"/>
          <p:nvPr/>
        </p:nvPicPr>
        <p:blipFill>
          <a:blip r:embed="rId3">
            <a:alphaModFix/>
          </a:blip>
          <a:stretch>
            <a:fillRect/>
          </a:stretch>
        </p:blipFill>
        <p:spPr>
          <a:xfrm>
            <a:off x="5054200" y="1555575"/>
            <a:ext cx="4089795" cy="27258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169393be772_0_14"/>
          <p:cNvSpPr txBox="1"/>
          <p:nvPr>
            <p:ph idx="1" type="body"/>
          </p:nvPr>
        </p:nvSpPr>
        <p:spPr>
          <a:xfrm>
            <a:off x="311700" y="1006525"/>
            <a:ext cx="4825800" cy="3815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a:t>Pray for the church</a:t>
            </a:r>
            <a:endParaRPr/>
          </a:p>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SzPts val="1400"/>
              <a:buChar char="●"/>
            </a:pPr>
            <a:r>
              <a:rPr lang="en-US"/>
              <a:t>Pray for the church in the UK to speak out against the injustice of the hunger crisis and for it to use its influence to persuade the UK Government to take action.</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Pray that God’s power will be revealed through the church across East Africa – that it will bring a message of hope amid the suffering.</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Pray for our local church partners as they respond, and pray that the entire church in East Africa will be resourced to serve people who are suffering. Pray for church leaders – who are often struggling with the effects of hunger themselves. Ask God to strengthen and protect them as they live out God’s call to care for people in need.</a:t>
            </a:r>
            <a:endParaRPr/>
          </a:p>
          <a:p>
            <a:pPr indent="0" lvl="0" marL="0" rtl="0" algn="l">
              <a:lnSpc>
                <a:spcPct val="115000"/>
              </a:lnSpc>
              <a:spcBef>
                <a:spcPts val="0"/>
              </a:spcBef>
              <a:spcAft>
                <a:spcPts val="1600"/>
              </a:spcAft>
              <a:buSzPts val="1400"/>
              <a:buNone/>
            </a:pPr>
            <a:r>
              <a:t/>
            </a:r>
            <a:endParaRPr/>
          </a:p>
        </p:txBody>
      </p:sp>
      <p:pic>
        <p:nvPicPr>
          <p:cNvPr id="53" name="Google Shape;53;g169393be772_0_14"/>
          <p:cNvPicPr preferRelativeResize="0"/>
          <p:nvPr/>
        </p:nvPicPr>
        <p:blipFill rotWithShape="1">
          <a:blip r:embed="rId3">
            <a:alphaModFix/>
          </a:blip>
          <a:srcRect b="15220" l="0" r="0" t="36508"/>
          <a:stretch/>
        </p:blipFill>
        <p:spPr>
          <a:xfrm>
            <a:off x="5405013" y="1573450"/>
            <a:ext cx="3738988" cy="2707999"/>
          </a:xfrm>
          <a:prstGeom prst="rect">
            <a:avLst/>
          </a:prstGeom>
          <a:noFill/>
          <a:ln>
            <a:noFill/>
          </a:ln>
        </p:spPr>
      </p:pic>
      <p:sp>
        <p:nvSpPr>
          <p:cNvPr id="54" name="Google Shape;54;g169393be772_0_14"/>
          <p:cNvSpPr txBox="1"/>
          <p:nvPr/>
        </p:nvSpPr>
        <p:spPr>
          <a:xfrm>
            <a:off x="5302282" y="4281441"/>
            <a:ext cx="3427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434343"/>
                </a:solidFill>
                <a:latin typeface="Calibri"/>
                <a:ea typeface="Calibri"/>
                <a:cs typeface="Calibri"/>
                <a:sym typeface="Calibri"/>
              </a:rPr>
              <a:t>Image credit: </a:t>
            </a:r>
            <a:r>
              <a:rPr lang="en-US" sz="800">
                <a:solidFill>
                  <a:srgbClr val="434343"/>
                </a:solidFill>
                <a:latin typeface="Calibri"/>
                <a:ea typeface="Calibri"/>
                <a:cs typeface="Calibri"/>
                <a:sym typeface="Calibri"/>
              </a:rPr>
              <a:t>Alseba Wagah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g169393be772_0_20"/>
          <p:cNvPicPr preferRelativeResize="0"/>
          <p:nvPr/>
        </p:nvPicPr>
        <p:blipFill rotWithShape="1">
          <a:blip r:embed="rId3">
            <a:alphaModFix/>
          </a:blip>
          <a:srcRect b="31934" l="0" r="5141" t="12786"/>
          <a:stretch/>
        </p:blipFill>
        <p:spPr>
          <a:xfrm>
            <a:off x="5635575" y="1555575"/>
            <a:ext cx="3508424" cy="2725873"/>
          </a:xfrm>
          <a:prstGeom prst="rect">
            <a:avLst/>
          </a:prstGeom>
          <a:noFill/>
          <a:ln>
            <a:noFill/>
          </a:ln>
        </p:spPr>
      </p:pic>
      <p:sp>
        <p:nvSpPr>
          <p:cNvPr id="60" name="Google Shape;60;g169393be772_0_20"/>
          <p:cNvSpPr txBox="1"/>
          <p:nvPr>
            <p:ph idx="1" type="body"/>
          </p:nvPr>
        </p:nvSpPr>
        <p:spPr>
          <a:xfrm>
            <a:off x="311700" y="1006525"/>
            <a:ext cx="51747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a:t>Pray for children and adults most at risk</a:t>
            </a:r>
            <a:endParaRPr b="1"/>
          </a:p>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SzPts val="1400"/>
              <a:buChar char="●"/>
            </a:pPr>
            <a:r>
              <a:rPr lang="en-US"/>
              <a:t>The crisis has led to an increase in child marriages. In their desperation, parents are marrying off their daughters to wealthier families in the hope that they’ll have a better chance of survival. Pray for protection for these girls. </a:t>
            </a:r>
            <a:br>
              <a:rPr lang="en-US"/>
            </a:br>
            <a:r>
              <a:rPr lang="en-US"/>
              <a:t>Ask that they will be valued as God’s precious daughters </a:t>
            </a:r>
            <a:br>
              <a:rPr lang="en-US"/>
            </a:br>
            <a:r>
              <a:rPr lang="en-US"/>
              <a:t>by their communities.</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Pray for a generation of children who are missing out on their education because parents cannot afford their school fees. Others are missing school because they are having to travel </a:t>
            </a:r>
            <a:br>
              <a:rPr lang="en-US"/>
            </a:br>
            <a:r>
              <a:rPr lang="en-US"/>
              <a:t>to collect water instead, or are simply too hungry to attend.</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Pregnant and nursing mothers, people with disabilities </a:t>
            </a:r>
            <a:br>
              <a:rPr lang="en-US"/>
            </a:br>
            <a:r>
              <a:rPr lang="en-US"/>
              <a:t>and the elderly are especially vulnerable to food shortages. </a:t>
            </a:r>
            <a:br>
              <a:rPr lang="en-US"/>
            </a:br>
            <a:r>
              <a:rPr lang="en-US"/>
              <a:t>Pray for God’s protection and provision over them.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400"/>
              <a:buNone/>
            </a:pPr>
            <a:r>
              <a:t/>
            </a:r>
            <a:endParaRPr/>
          </a:p>
        </p:txBody>
      </p:sp>
      <p:sp>
        <p:nvSpPr>
          <p:cNvPr id="61" name="Google Shape;61;g169393be772_0_20"/>
          <p:cNvSpPr txBox="1"/>
          <p:nvPr/>
        </p:nvSpPr>
        <p:spPr>
          <a:xfrm>
            <a:off x="5547159" y="4281461"/>
            <a:ext cx="3427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434343"/>
                </a:solidFill>
                <a:latin typeface="Calibri"/>
                <a:ea typeface="Calibri"/>
                <a:cs typeface="Calibri"/>
                <a:sym typeface="Calibri"/>
              </a:rPr>
              <a:t>Image credit: </a:t>
            </a:r>
            <a:r>
              <a:rPr lang="en-US" sz="800">
                <a:solidFill>
                  <a:srgbClr val="434343"/>
                </a:solidFill>
                <a:latin typeface="Calibri"/>
                <a:ea typeface="Calibri"/>
                <a:cs typeface="Calibri"/>
                <a:sym typeface="Calibri"/>
              </a:rPr>
              <a:t>Sarah Mitchell/Tearfund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g169393be772_0_26"/>
          <p:cNvPicPr preferRelativeResize="0"/>
          <p:nvPr/>
        </p:nvPicPr>
        <p:blipFill rotWithShape="1">
          <a:blip r:embed="rId3">
            <a:alphaModFix/>
          </a:blip>
          <a:srcRect b="7461" l="1341" r="0" t="4857"/>
          <a:stretch/>
        </p:blipFill>
        <p:spPr>
          <a:xfrm>
            <a:off x="5054200" y="1549600"/>
            <a:ext cx="4089800" cy="2725875"/>
          </a:xfrm>
          <a:prstGeom prst="rect">
            <a:avLst/>
          </a:prstGeom>
          <a:noFill/>
          <a:ln>
            <a:noFill/>
          </a:ln>
        </p:spPr>
      </p:pic>
      <p:sp>
        <p:nvSpPr>
          <p:cNvPr id="67" name="Google Shape;67;g169393be772_0_26"/>
          <p:cNvSpPr txBox="1"/>
          <p:nvPr>
            <p:ph idx="1" type="body"/>
          </p:nvPr>
        </p:nvSpPr>
        <p:spPr>
          <a:xfrm>
            <a:off x="311699" y="1006525"/>
            <a:ext cx="4252800" cy="3416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None/>
            </a:pPr>
            <a:r>
              <a:rPr b="1" lang="en-US"/>
              <a:t>Pray for peace</a:t>
            </a:r>
            <a:endParaRPr/>
          </a:p>
          <a:p>
            <a:pPr indent="0" lvl="0" marL="0" rtl="0" algn="l">
              <a:lnSpc>
                <a:spcPct val="100000"/>
              </a:lnSpc>
              <a:spcBef>
                <a:spcPts val="0"/>
              </a:spcBef>
              <a:spcAft>
                <a:spcPts val="0"/>
              </a:spcAft>
              <a:buClr>
                <a:schemeClr val="dk1"/>
              </a:buClr>
              <a:buSzPts val="1100"/>
              <a:buFont typeface="Arial"/>
              <a:buNone/>
            </a:pPr>
            <a:r>
              <a:t/>
            </a:r>
            <a:endParaRPr b="1"/>
          </a:p>
          <a:p>
            <a:pPr indent="-317500" lvl="0" marL="457200" rtl="0" algn="l">
              <a:lnSpc>
                <a:spcPct val="100000"/>
              </a:lnSpc>
              <a:spcBef>
                <a:spcPts val="0"/>
              </a:spcBef>
              <a:spcAft>
                <a:spcPts val="0"/>
              </a:spcAft>
              <a:buSzPts val="1400"/>
              <a:buChar char="●"/>
            </a:pPr>
            <a:r>
              <a:rPr lang="en-US"/>
              <a:t>The shortages of resources, including food, is making conflict worse in Ethiopia and leading to renewed conflict in other places. Pray for people’s safety and for peace to reign.</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Pray for an end to the conflict in Ukraine, which is having a huge effect on the price of essential food supplies such as flour and cooking oil.</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1600"/>
              </a:spcBef>
              <a:spcAft>
                <a:spcPts val="1600"/>
              </a:spcAft>
              <a:buSzPts val="1400"/>
              <a:buNone/>
            </a:pPr>
            <a:r>
              <a:t/>
            </a:r>
            <a:endParaRPr/>
          </a:p>
        </p:txBody>
      </p:sp>
      <p:sp>
        <p:nvSpPr>
          <p:cNvPr id="68" name="Google Shape;68;g169393be772_0_26"/>
          <p:cNvSpPr txBox="1"/>
          <p:nvPr/>
        </p:nvSpPr>
        <p:spPr>
          <a:xfrm>
            <a:off x="4970576" y="4275472"/>
            <a:ext cx="34272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434343"/>
                </a:solidFill>
                <a:latin typeface="Calibri"/>
                <a:ea typeface="Calibri"/>
                <a:cs typeface="Calibri"/>
                <a:sym typeface="Calibri"/>
              </a:rPr>
              <a:t>Image credit: Friendship Support Association</a:t>
            </a:r>
            <a:endParaRPr b="0" i="0" sz="800" u="none" cap="none" strike="noStrike">
              <a:solidFill>
                <a:srgbClr val="43434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F Emergency slid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