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Source Code Pr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6.xml"/><Relationship Id="rId22" Type="http://schemas.openxmlformats.org/officeDocument/2006/relationships/font" Target="fonts/SourceCodePro-italic.fntdata"/><Relationship Id="rId10" Type="http://schemas.openxmlformats.org/officeDocument/2006/relationships/slide" Target="slides/slide5.xml"/><Relationship Id="rId21"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SourceCodePr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e2d02b59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e2d02b59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fb157f605_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fb157f605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e2d02b597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e2d02b597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e2d02b597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e2d02b597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8fb157f605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8fb157f605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fb157f605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fb157f605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2d02b597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2d02b597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2d02b597c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2d02b597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2d02b597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2d02b597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2d02b597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2d02b597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 name="Google Shape;15;p3"/>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3"/>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1000">
                <a:solidFill>
                  <a:schemeClr val="accent2"/>
                </a:solidFill>
                <a:latin typeface="Source Code Pro"/>
                <a:ea typeface="Source Code Pro"/>
                <a:cs typeface="Source Code Pro"/>
                <a:sym typeface="Source Code Pro"/>
              </a:rPr>
              <a:t>‹#›</a:t>
            </a:fld>
            <a:endParaRPr/>
          </a:p>
        </p:txBody>
      </p:sp>
      <p:pic>
        <p:nvPicPr>
          <p:cNvPr id="17" name="Google Shape;17;p3"/>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4"/>
          <p:cNvSpPr txBox="1"/>
          <p:nvPr>
            <p:ph type="title"/>
          </p:nvPr>
        </p:nvSpPr>
        <p:spPr>
          <a:xfrm>
            <a:off x="462625" y="1362038"/>
            <a:ext cx="2966100" cy="102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 name="Google Shape;21;p4"/>
          <p:cNvSpPr txBox="1"/>
          <p:nvPr>
            <p:ph idx="2" type="subTitle"/>
          </p:nvPr>
        </p:nvSpPr>
        <p:spPr>
          <a:xfrm>
            <a:off x="546475" y="2336734"/>
            <a:ext cx="2798400" cy="84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22" name="Google Shape;22;p4"/>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300">
                <a:solidFill>
                  <a:srgbClr val="0B2F43"/>
                </a:solidFill>
                <a:latin typeface="Calibri"/>
                <a:ea typeface="Calibri"/>
                <a:cs typeface="Calibri"/>
                <a:sym typeface="Calibri"/>
              </a:rPr>
              <a:t>tearfund.org</a:t>
            </a:r>
            <a:endParaRPr b="1" sz="3000">
              <a:solidFill>
                <a:srgbClr val="0B2F43"/>
              </a:solidFill>
              <a:latin typeface="Calibri"/>
              <a:ea typeface="Calibri"/>
              <a:cs typeface="Calibri"/>
              <a:sym typeface="Calibri"/>
            </a:endParaRPr>
          </a:p>
        </p:txBody>
      </p:sp>
      <p:pic>
        <p:nvPicPr>
          <p:cNvPr id="25" name="Google Shape;25;p5"/>
          <p:cNvPicPr preferRelativeResize="0"/>
          <p:nvPr/>
        </p:nvPicPr>
        <p:blipFill>
          <a:blip r:embed="rId3">
            <a:alphaModFix/>
          </a:blip>
          <a:stretch>
            <a:fillRect/>
          </a:stretch>
        </p:blipFill>
        <p:spPr>
          <a:xfrm>
            <a:off x="2901625" y="1805675"/>
            <a:ext cx="3340750" cy="1049300"/>
          </a:xfrm>
          <a:prstGeom prst="rect">
            <a:avLst/>
          </a:prstGeom>
          <a:noFill/>
          <a:ln>
            <a:noFill/>
          </a:ln>
        </p:spPr>
      </p:pic>
      <p:sp>
        <p:nvSpPr>
          <p:cNvPr id="26" name="Google Shape;26;p5"/>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200"/>
              </a:spcAft>
              <a:buNone/>
            </a:pPr>
            <a:r>
              <a:rPr lang="en-GB" sz="1000">
                <a:solidFill>
                  <a:srgbClr val="0B2F43"/>
                </a:solidFill>
                <a:latin typeface="Calibri"/>
                <a:ea typeface="Calibri"/>
                <a:cs typeface="Calibri"/>
                <a:sym typeface="Calibri"/>
              </a:rPr>
              <a:t>Registered office: Tearfund, 100 Church Road, Teddington, TW11 8QE. Registered in England: 994339. A company limited by guarantee. </a:t>
            </a:r>
            <a:br>
              <a:rPr lang="en-GB" sz="1000">
                <a:solidFill>
                  <a:srgbClr val="0B2F43"/>
                </a:solidFill>
                <a:latin typeface="Calibri"/>
                <a:ea typeface="Calibri"/>
                <a:cs typeface="Calibri"/>
                <a:sym typeface="Calibri"/>
              </a:rPr>
            </a:br>
            <a:r>
              <a:rPr lang="en-GB" sz="1000">
                <a:solidFill>
                  <a:srgbClr val="0B2F43"/>
                </a:solidFill>
                <a:latin typeface="Calibri"/>
                <a:ea typeface="Calibri"/>
                <a:cs typeface="Calibri"/>
                <a:sym typeface="Calibri"/>
              </a:rPr>
              <a:t>Registered Charity No. 265464 (England &amp; Wales) Registered Charity No. SC037624 (Scotland)</a:t>
            </a:r>
            <a:endParaRPr sz="1000">
              <a:solidFill>
                <a:srgbClr val="0B2F43"/>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qsh8B2CJRzw" TargetMode="External"/><Relationship Id="rId4" Type="http://schemas.openxmlformats.org/officeDocument/2006/relationships/hyperlink" Target="https://www.youtube.com/watch?v=qsh8B2CJRzw" TargetMode="External"/><Relationship Id="rId5" Type="http://schemas.openxmlformats.org/officeDocument/2006/relationships/hyperlink" Target="https://www.youtube.com/watch?v=qsh8B2CJRzw" TargetMode="External"/><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youtube.com/watch?v=KKrTO0x_aYA" TargetMode="External"/><Relationship Id="rId4" Type="http://schemas.openxmlformats.org/officeDocument/2006/relationships/hyperlink" Target="https://www.youtube.com/watch?v=KKrTO0x_aY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8"/>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Praying for the climate crisis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What is a prayer room?</a:t>
            </a:r>
            <a:endParaRPr/>
          </a:p>
        </p:txBody>
      </p:sp>
      <p:sp>
        <p:nvSpPr>
          <p:cNvPr id="41" name="Google Shape;41;p9"/>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500"/>
          </a:p>
          <a:p>
            <a:pPr indent="-323850" lvl="0" marL="457200" rtl="0" algn="l">
              <a:lnSpc>
                <a:spcPct val="100000"/>
              </a:lnSpc>
              <a:spcBef>
                <a:spcPts val="0"/>
              </a:spcBef>
              <a:spcAft>
                <a:spcPts val="0"/>
              </a:spcAft>
              <a:buClr>
                <a:srgbClr val="434343"/>
              </a:buClr>
              <a:buSzPts val="1500"/>
              <a:buFont typeface="Calibri"/>
              <a:buChar char="●"/>
            </a:pPr>
            <a:r>
              <a:rPr lang="en-GB" sz="1500"/>
              <a:t>A prayer room is a space in your church (or other building) that’s dedicated to helping and inspiring people to pray. It will normally feature a number of prayer ‘stations’, each with a different prayer prompt or activity.</a:t>
            </a:r>
            <a:endParaRPr sz="1500"/>
          </a:p>
          <a:p>
            <a:pPr indent="0" lvl="0" marL="457200" rtl="0" algn="l">
              <a:lnSpc>
                <a:spcPct val="100000"/>
              </a:lnSpc>
              <a:spcBef>
                <a:spcPts val="0"/>
              </a:spcBef>
              <a:spcAft>
                <a:spcPts val="0"/>
              </a:spcAft>
              <a:buClr>
                <a:schemeClr val="dk1"/>
              </a:buClr>
              <a:buSzPts val="1100"/>
              <a:buFont typeface="Arial"/>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Some churches choose to have their prayer rooms open 24/7, others on specific days/times. Prayer rooms can be open for anyone to use </a:t>
            </a:r>
            <a:r>
              <a:rPr lang="en-GB" sz="1500"/>
              <a:t>when</a:t>
            </a:r>
            <a:r>
              <a:rPr lang="en-GB" sz="1500"/>
              <a:t>ever they like, or you can implement a booking system, where people can book a hour slot to have the room to themselves.</a:t>
            </a:r>
            <a:endParaRPr sz="1500"/>
          </a:p>
          <a:p>
            <a:pPr indent="0" lvl="0" marL="457200" rtl="0" algn="l">
              <a:lnSpc>
                <a:spcPct val="100000"/>
              </a:lnSpc>
              <a:spcBef>
                <a:spcPts val="0"/>
              </a:spcBef>
              <a:spcAft>
                <a:spcPts val="0"/>
              </a:spcAft>
              <a:buClr>
                <a:schemeClr val="dk1"/>
              </a:buClr>
              <a:buSzPts val="1100"/>
              <a:buFont typeface="Arial"/>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You can tailor your prayer room to whatever you feel will best suit your church or group. </a:t>
            </a:r>
            <a:endParaRPr sz="1500"/>
          </a:p>
          <a:p>
            <a:pPr indent="0" lvl="0" marL="457200" rtl="0" algn="l">
              <a:lnSpc>
                <a:spcPct val="100000"/>
              </a:lnSpc>
              <a:spcBef>
                <a:spcPts val="0"/>
              </a:spcBef>
              <a:spcAft>
                <a:spcPts val="0"/>
              </a:spcAft>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Everyone has their own preferred style of prayer. Prayer rooms enable people to pray however they like: whether through writing, drawing/painting, praying out loud, or simply sitting in silence.</a:t>
            </a:r>
            <a:endParaRPr sz="1500"/>
          </a:p>
          <a:p>
            <a:pPr indent="0" lvl="0" marL="0" rtl="0" algn="l">
              <a:spcBef>
                <a:spcPts val="0"/>
              </a:spcBef>
              <a:spcAft>
                <a:spcPts val="1600"/>
              </a:spcAft>
              <a:buNone/>
            </a:pPr>
            <a:r>
              <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111550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500"/>
              <a:t>‘</a:t>
            </a:r>
            <a:r>
              <a:rPr b="1" lang="en-GB" sz="1500"/>
              <a:t>The earth is the Lord’s, and everything in it, the world, and all who live in it; for he founded it on the seas and established it on the waters</a:t>
            </a:r>
            <a:r>
              <a:rPr b="1" lang="en-GB" sz="1500"/>
              <a:t>.’ (</a:t>
            </a:r>
            <a:r>
              <a:rPr b="1" lang="en-GB" sz="1500"/>
              <a:t>Psalm 24:1-3</a:t>
            </a:r>
            <a:r>
              <a:rPr b="1" lang="en-GB" sz="1500"/>
              <a:t>)</a:t>
            </a:r>
            <a:endParaRPr b="1" sz="1500"/>
          </a:p>
          <a:p>
            <a:pPr indent="0" lvl="0" marL="0" rtl="0" algn="l">
              <a:lnSpc>
                <a:spcPct val="100000"/>
              </a:lnSpc>
              <a:spcBef>
                <a:spcPts val="0"/>
              </a:spcBef>
              <a:spcAft>
                <a:spcPts val="0"/>
              </a:spcAft>
              <a:buClr>
                <a:schemeClr val="dk1"/>
              </a:buClr>
              <a:buSzPts val="1100"/>
              <a:buFont typeface="Arial"/>
              <a:buNone/>
            </a:pPr>
            <a:r>
              <a:rPr b="1" lang="en-GB" sz="1500"/>
              <a:t> </a:t>
            </a:r>
            <a:br>
              <a:rPr b="1" lang="en-GB" sz="1500"/>
            </a:br>
            <a:r>
              <a:rPr lang="en-GB" sz="1500"/>
              <a:t>We are in a time of climate crisis. As a result, more people are going hungry, extreme weather events are more frequent and </a:t>
            </a:r>
            <a:r>
              <a:rPr lang="en-GB" sz="1500"/>
              <a:t>severe</a:t>
            </a:r>
            <a:r>
              <a:rPr lang="en-GB" sz="1500"/>
              <a:t>, and communities are being displaced. People are being pushed back into poverty and the damage to creation is accelerating.</a:t>
            </a:r>
            <a:endParaRPr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lnSpc>
                <a:spcPct val="100000"/>
              </a:lnSpc>
              <a:spcBef>
                <a:spcPts val="0"/>
              </a:spcBef>
              <a:spcAft>
                <a:spcPts val="0"/>
              </a:spcAft>
              <a:buClr>
                <a:schemeClr val="dk1"/>
              </a:buClr>
              <a:buSzPts val="1100"/>
              <a:buFont typeface="Arial"/>
              <a:buNone/>
            </a:pPr>
            <a:r>
              <a:rPr lang="en-GB" sz="1500"/>
              <a:t>As we are confronted with the scale of the crisis, this prayer room will help you keep your eyes fixed on the God of justice, who loves creation and longs to bring restoration and peace.</a:t>
            </a:r>
            <a:endParaRPr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lnSpc>
                <a:spcPct val="100000"/>
              </a:lnSpc>
              <a:spcBef>
                <a:spcPts val="0"/>
              </a:spcBef>
              <a:spcAft>
                <a:spcPts val="0"/>
              </a:spcAft>
              <a:buClr>
                <a:schemeClr val="dk1"/>
              </a:buClr>
              <a:buSzPts val="1100"/>
              <a:buFont typeface="Arial"/>
              <a:buNone/>
            </a:pPr>
            <a:r>
              <a:rPr lang="en-GB" sz="1500"/>
              <a:t>There are six ideas for prayer stations, which you can either print off to put in your prayer room or use as inspiration for your own ideas. You can use all of these, mix and match, or come up with your own.</a:t>
            </a:r>
            <a:endParaRPr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spcBef>
                <a:spcPts val="0"/>
              </a:spcBef>
              <a:spcAft>
                <a:spcPts val="1600"/>
              </a:spcAft>
              <a:buNone/>
            </a:pPr>
            <a:r>
              <a:t/>
            </a:r>
            <a:endParaRPr sz="1500"/>
          </a:p>
        </p:txBody>
      </p:sp>
      <p:sp>
        <p:nvSpPr>
          <p:cNvPr id="47" name="Google Shape;47;p1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Praying for the climate crisis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one: beauty of creation</a:t>
            </a:r>
            <a:endParaRPr/>
          </a:p>
        </p:txBody>
      </p:sp>
      <p:sp>
        <p:nvSpPr>
          <p:cNvPr id="53" name="Google Shape;53;p11"/>
          <p:cNvSpPr txBox="1"/>
          <p:nvPr>
            <p:ph idx="1" type="body"/>
          </p:nvPr>
        </p:nvSpPr>
        <p:spPr>
          <a:xfrm>
            <a:off x="311700" y="1006525"/>
            <a:ext cx="8369100" cy="63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This </a:t>
            </a:r>
            <a:r>
              <a:rPr b="1" lang="en-GB"/>
              <a:t>station</a:t>
            </a:r>
            <a:r>
              <a:rPr b="1" lang="en-GB"/>
              <a:t> will help you to consider the beauty of creation and inspire you to take care of it. You will need a Bible, a laptop/phone/tablet and headphones.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54" name="Google Shape;54;p11"/>
          <p:cNvSpPr txBox="1"/>
          <p:nvPr>
            <p:ph idx="1" type="body"/>
          </p:nvPr>
        </p:nvSpPr>
        <p:spPr>
          <a:xfrm>
            <a:off x="311700" y="1447725"/>
            <a:ext cx="42603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a:p>
            <a:pPr indent="-317500" lvl="0" marL="457200" rtl="0" algn="l">
              <a:lnSpc>
                <a:spcPct val="100000"/>
              </a:lnSpc>
              <a:spcBef>
                <a:spcPts val="0"/>
              </a:spcBef>
              <a:spcAft>
                <a:spcPts val="0"/>
              </a:spcAft>
              <a:buClr>
                <a:srgbClr val="434343"/>
              </a:buClr>
              <a:buSzPts val="1400"/>
              <a:buFont typeface="Calibri"/>
              <a:buChar char="●"/>
            </a:pPr>
            <a:r>
              <a:rPr lang="en-GB"/>
              <a:t>Listen to the sounds of </a:t>
            </a:r>
            <a:r>
              <a:rPr lang="en-GB" u="sng">
                <a:solidFill>
                  <a:schemeClr val="hlink"/>
                </a:solidFill>
                <a:hlinkClick r:id="rId3"/>
              </a:rPr>
              <a:t>an A</a:t>
            </a:r>
            <a:r>
              <a:rPr lang="en-GB" u="sng">
                <a:solidFill>
                  <a:schemeClr val="hlink"/>
                </a:solidFill>
                <a:hlinkClick r:id="rId4"/>
              </a:rPr>
              <a:t>frican</a:t>
            </a:r>
            <a:r>
              <a:rPr lang="en-GB" u="sng">
                <a:solidFill>
                  <a:schemeClr val="hlink"/>
                </a:solidFill>
                <a:hlinkClick r:id="rId5"/>
              </a:rPr>
              <a:t> village waking up</a:t>
            </a:r>
            <a:r>
              <a:rPr lang="en-GB"/>
              <a:t> (search ‘African tribes - the sounds of a village waking up’ on YouTube)</a:t>
            </a:r>
            <a:endParaRPr/>
          </a:p>
          <a:p>
            <a:pPr indent="0" lvl="0" marL="45720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Clr>
                <a:srgbClr val="434343"/>
              </a:buClr>
              <a:buSzPts val="1400"/>
              <a:buFont typeface="Calibri"/>
              <a:buChar char="●"/>
            </a:pPr>
            <a:r>
              <a:rPr lang="en-GB"/>
              <a:t>Read and reflect on the words of Psalm 24, how the Earth is the </a:t>
            </a:r>
            <a:r>
              <a:rPr lang="en-GB"/>
              <a:t>Lord's,</a:t>
            </a:r>
            <a:r>
              <a:rPr lang="en-GB"/>
              <a:t> and what it means to let the King of Glory come in.</a:t>
            </a:r>
            <a:endParaRPr/>
          </a:p>
          <a:p>
            <a:pPr indent="0" lvl="0" marL="45720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Clr>
                <a:srgbClr val="434343"/>
              </a:buClr>
              <a:buSzPts val="1400"/>
              <a:buFont typeface="Calibri"/>
              <a:buChar char="●"/>
            </a:pPr>
            <a:r>
              <a:rPr lang="en-GB"/>
              <a:t>Lift up people in Africa and across the world who are being affected by the climate crisis right now. Ask God to inspire world leaders to come together to bring lasting change.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55" name="Google Shape;55;p11"/>
          <p:cNvPicPr preferRelativeResize="0"/>
          <p:nvPr/>
        </p:nvPicPr>
        <p:blipFill>
          <a:blip r:embed="rId6">
            <a:alphaModFix/>
          </a:blip>
          <a:stretch>
            <a:fillRect/>
          </a:stretch>
        </p:blipFill>
        <p:spPr>
          <a:xfrm>
            <a:off x="4572000" y="1644925"/>
            <a:ext cx="4260301" cy="2839493"/>
          </a:xfrm>
          <a:prstGeom prst="rect">
            <a:avLst/>
          </a:prstGeom>
          <a:noFill/>
          <a:ln>
            <a:noFill/>
          </a:ln>
        </p:spPr>
      </p:pic>
      <p:sp>
        <p:nvSpPr>
          <p:cNvPr id="56" name="Google Shape;56;p11"/>
          <p:cNvSpPr txBox="1"/>
          <p:nvPr/>
        </p:nvSpPr>
        <p:spPr>
          <a:xfrm>
            <a:off x="4600500" y="4484425"/>
            <a:ext cx="42033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Calibri"/>
                <a:ea typeface="Calibri"/>
                <a:cs typeface="Calibri"/>
                <a:sym typeface="Calibri"/>
              </a:rPr>
              <a:t>Family in the Central African Republic. </a:t>
            </a:r>
            <a:endParaRPr sz="1100">
              <a:latin typeface="Calibri"/>
              <a:ea typeface="Calibri"/>
              <a:cs typeface="Calibri"/>
              <a:sym typeface="Calibri"/>
            </a:endParaRPr>
          </a:p>
          <a:p>
            <a:pPr indent="0" lvl="0" marL="0" rtl="0" algn="ctr">
              <a:spcBef>
                <a:spcPts val="0"/>
              </a:spcBef>
              <a:spcAft>
                <a:spcPts val="0"/>
              </a:spcAft>
              <a:buNone/>
            </a:pPr>
            <a:r>
              <a:rPr lang="en-GB" sz="1100">
                <a:latin typeface="Calibri"/>
                <a:ea typeface="Calibri"/>
                <a:cs typeface="Calibri"/>
                <a:sym typeface="Calibri"/>
              </a:rPr>
              <a:t>Photo c</a:t>
            </a:r>
            <a:r>
              <a:rPr lang="en-GB" sz="1100">
                <a:latin typeface="Calibri"/>
                <a:ea typeface="Calibri"/>
                <a:cs typeface="Calibri"/>
                <a:sym typeface="Calibri"/>
              </a:rPr>
              <a:t>redit: Hazel Thompson/Tearfund.</a:t>
            </a:r>
            <a:endParaRPr sz="11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2"/>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two: overwhelmed by plastic</a:t>
            </a:r>
            <a:endParaRPr/>
          </a:p>
        </p:txBody>
      </p:sp>
      <p:sp>
        <p:nvSpPr>
          <p:cNvPr id="62" name="Google Shape;62;p12"/>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This station will help you visualise the conditions in which many people live, overrun by plastic pollution and without a rubbish collection service. Put down a plastic sheet and pile it up high with (washed) </a:t>
            </a:r>
            <a:r>
              <a:rPr b="1" lang="en-GB"/>
              <a:t>plastic</a:t>
            </a:r>
            <a:r>
              <a:rPr b="1" lang="en-GB"/>
              <a:t> waste: water bottles, yoghurt pots and other plastic food packaging.</a:t>
            </a:r>
            <a:endParaRPr b="1"/>
          </a:p>
          <a:p>
            <a:pPr indent="0" lvl="0" marL="0" rtl="0" algn="l">
              <a:lnSpc>
                <a:spcPct val="100000"/>
              </a:lnSpc>
              <a:spcBef>
                <a:spcPts val="0"/>
              </a:spcBef>
              <a:spcAft>
                <a:spcPts val="0"/>
              </a:spcAft>
              <a:buClr>
                <a:schemeClr val="dk1"/>
              </a:buClr>
              <a:buSzPts val="1100"/>
              <a:buFont typeface="Arial"/>
              <a:buNone/>
            </a:pPr>
            <a:r>
              <a:t/>
            </a:r>
            <a:endParaRPr b="1"/>
          </a:p>
          <a:p>
            <a:pPr indent="0" lvl="0" marL="457200" rtl="0" algn="l">
              <a:lnSpc>
                <a:spcPct val="100000"/>
              </a:lnSpc>
              <a:spcBef>
                <a:spcPts val="0"/>
              </a:spcBef>
              <a:spcAft>
                <a:spcPts val="0"/>
              </a:spcAft>
              <a:buClr>
                <a:schemeClr val="dk1"/>
              </a:buClr>
              <a:buSzPts val="1100"/>
              <a:buFont typeface="Arial"/>
              <a:buNone/>
            </a:pPr>
            <a:r>
              <a:t/>
            </a:r>
            <a:endParaRPr/>
          </a:p>
          <a:p>
            <a:pPr indent="-323850" lvl="0" marL="457200" rtl="0" algn="l">
              <a:lnSpc>
                <a:spcPct val="100000"/>
              </a:lnSpc>
              <a:spcBef>
                <a:spcPts val="0"/>
              </a:spcBef>
              <a:spcAft>
                <a:spcPts val="0"/>
              </a:spcAft>
              <a:buClr>
                <a:srgbClr val="434343"/>
              </a:buClr>
              <a:buSzPts val="1500"/>
              <a:buFont typeface="Calibri"/>
              <a:buChar char="●"/>
            </a:pPr>
            <a:r>
              <a:rPr lang="en-GB" sz="1500"/>
              <a:t>If you are </a:t>
            </a:r>
            <a:r>
              <a:rPr lang="en-GB" sz="1500"/>
              <a:t>comfortable</a:t>
            </a:r>
            <a:r>
              <a:rPr lang="en-GB" sz="1500"/>
              <a:t> to do so, sit </a:t>
            </a:r>
            <a:r>
              <a:rPr lang="en-GB" sz="1500"/>
              <a:t>amongst</a:t>
            </a:r>
            <a:r>
              <a:rPr lang="en-GB" sz="1500"/>
              <a:t> the plastic waste and ask God to speak to you about how you can choose to use less plastic.</a:t>
            </a:r>
            <a:endParaRPr sz="1500"/>
          </a:p>
          <a:p>
            <a:pPr indent="0" lvl="0" marL="457200" rtl="0" algn="l">
              <a:lnSpc>
                <a:spcPct val="100000"/>
              </a:lnSpc>
              <a:spcBef>
                <a:spcPts val="0"/>
              </a:spcBef>
              <a:spcAft>
                <a:spcPts val="0"/>
              </a:spcAft>
              <a:buClr>
                <a:schemeClr val="dk1"/>
              </a:buClr>
              <a:buSzPts val="1100"/>
              <a:buFont typeface="Arial"/>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Up to one million people die each year as a result of mismanaged waste. </a:t>
            </a:r>
            <a:r>
              <a:rPr lang="en-GB" sz="1500"/>
              <a:t>Pick up an item of plastic and pray for people around the world who live surrounded by rubbish. You could also put a recycling bin in the station and ask people to put a plastic item</a:t>
            </a:r>
            <a:r>
              <a:rPr lang="en-GB" sz="1500"/>
              <a:t> in</a:t>
            </a:r>
            <a:r>
              <a:rPr lang="en-GB" sz="1500"/>
              <a:t>to it once they have prayed until the area is clear.</a:t>
            </a:r>
            <a:endParaRPr sz="1500"/>
          </a:p>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three: harmony of creation</a:t>
            </a:r>
            <a:endParaRPr/>
          </a:p>
        </p:txBody>
      </p:sp>
      <p:sp>
        <p:nvSpPr>
          <p:cNvPr id="68" name="Google Shape;68;p13"/>
          <p:cNvSpPr txBox="1"/>
          <p:nvPr>
            <p:ph idx="1" type="body"/>
          </p:nvPr>
        </p:nvSpPr>
        <p:spPr>
          <a:xfrm>
            <a:off x="311700" y="1006525"/>
            <a:ext cx="8369100" cy="81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This station will help you to appreciate</a:t>
            </a:r>
            <a:r>
              <a:rPr b="1" lang="en-GB"/>
              <a:t> </a:t>
            </a:r>
            <a:r>
              <a:rPr b="1" lang="en-GB"/>
              <a:t>the intricacies of creation and the harmony and interconnectedness of the natural world. Fill an area with pot plants, </a:t>
            </a:r>
            <a:r>
              <a:rPr b="1" lang="en-GB"/>
              <a:t>fresh</a:t>
            </a:r>
            <a:r>
              <a:rPr b="1" lang="en-GB"/>
              <a:t> fruit and photographs/books of natural things such as flowers, pine cones and leaves. Also put out some crayons, pencils and scrap paper.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69" name="Google Shape;69;p13"/>
          <p:cNvSpPr txBox="1"/>
          <p:nvPr>
            <p:ph idx="1" type="body"/>
          </p:nvPr>
        </p:nvSpPr>
        <p:spPr>
          <a:xfrm>
            <a:off x="311700" y="1501900"/>
            <a:ext cx="4260300" cy="3128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a:p>
            <a:pPr indent="-317500" lvl="0" marL="457200" rtl="0" algn="l">
              <a:lnSpc>
                <a:spcPct val="100000"/>
              </a:lnSpc>
              <a:spcBef>
                <a:spcPts val="0"/>
              </a:spcBef>
              <a:spcAft>
                <a:spcPts val="0"/>
              </a:spcAft>
              <a:buClr>
                <a:srgbClr val="434343"/>
              </a:buClr>
              <a:buSzPts val="1400"/>
              <a:buFont typeface="Calibri"/>
              <a:buChar char="●"/>
            </a:pPr>
            <a:r>
              <a:rPr lang="en-GB"/>
              <a:t>Spend some time drawing and copying/tracing the natural shapes in the objects and photographs around you. Then display them.</a:t>
            </a:r>
            <a:endParaRPr/>
          </a:p>
          <a:p>
            <a:pPr indent="0" lvl="0" marL="45720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Clr>
                <a:srgbClr val="434343"/>
              </a:buClr>
              <a:buSzPts val="1400"/>
              <a:buFont typeface="Calibri"/>
              <a:buChar char="●"/>
            </a:pPr>
            <a:r>
              <a:rPr lang="en-GB"/>
              <a:t>As you do this, reflect on Genesis 1:31: ‘God saw all that he had made, and it was very good’.</a:t>
            </a:r>
            <a:endParaRPr/>
          </a:p>
          <a:p>
            <a:pPr indent="0" lvl="0" marL="45720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Clr>
                <a:srgbClr val="434343"/>
              </a:buClr>
              <a:buSzPts val="1400"/>
              <a:buFont typeface="Calibri"/>
              <a:buChar char="●"/>
            </a:pPr>
            <a:r>
              <a:rPr lang="en-GB"/>
              <a:t>Pray and ask God about ways you can build into your everyday life more appreciation of the natural world by growing vegetables or going on nature walks. Write them down to remind you. And taste some fruit!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70" name="Google Shape;70;p13"/>
          <p:cNvPicPr preferRelativeResize="0"/>
          <p:nvPr/>
        </p:nvPicPr>
        <p:blipFill rotWithShape="1">
          <a:blip r:embed="rId3">
            <a:alphaModFix/>
          </a:blip>
          <a:srcRect b="14623" l="29417" r="29185" t="38996"/>
          <a:stretch/>
        </p:blipFill>
        <p:spPr>
          <a:xfrm>
            <a:off x="5089025" y="1896125"/>
            <a:ext cx="3345449" cy="2497899"/>
          </a:xfrm>
          <a:prstGeom prst="rect">
            <a:avLst/>
          </a:prstGeom>
          <a:noFill/>
          <a:ln>
            <a:noFill/>
          </a:ln>
        </p:spPr>
      </p:pic>
      <p:sp>
        <p:nvSpPr>
          <p:cNvPr id="71" name="Google Shape;71;p13"/>
          <p:cNvSpPr txBox="1"/>
          <p:nvPr/>
        </p:nvSpPr>
        <p:spPr>
          <a:xfrm>
            <a:off x="5115450" y="4413925"/>
            <a:ext cx="3325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Calibri"/>
                <a:ea typeface="Calibri"/>
                <a:cs typeface="Calibri"/>
                <a:sym typeface="Calibri"/>
              </a:rPr>
              <a:t>Photo credit: </a:t>
            </a:r>
            <a:r>
              <a:rPr lang="en-GB" sz="1050">
                <a:solidFill>
                  <a:srgbClr val="3C4043"/>
                </a:solidFill>
                <a:highlight>
                  <a:srgbClr val="FFFFFF"/>
                </a:highlight>
                <a:latin typeface="Roboto"/>
                <a:ea typeface="Roboto"/>
                <a:cs typeface="Roboto"/>
                <a:sym typeface="Roboto"/>
              </a:rPr>
              <a:t>Alex Baker/Tearfund</a:t>
            </a:r>
            <a:endParaRPr sz="11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idx="1" type="body"/>
          </p:nvPr>
        </p:nvSpPr>
        <p:spPr>
          <a:xfrm>
            <a:off x="107500" y="1503400"/>
            <a:ext cx="4415700" cy="2346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i="1" lang="en-GB" sz="1300"/>
              <a:t>M</a:t>
            </a:r>
            <a:r>
              <a:rPr i="1" lang="en-GB"/>
              <a:t>ost High, all-powerful, good Lord.</a:t>
            </a:r>
            <a:endParaRPr i="1"/>
          </a:p>
          <a:p>
            <a:pPr indent="0" lvl="0" marL="0" rtl="0" algn="ctr">
              <a:lnSpc>
                <a:spcPct val="100000"/>
              </a:lnSpc>
              <a:spcBef>
                <a:spcPts val="0"/>
              </a:spcBef>
              <a:spcAft>
                <a:spcPts val="0"/>
              </a:spcAft>
              <a:buClr>
                <a:schemeClr val="dk1"/>
              </a:buClr>
              <a:buSzPts val="1100"/>
              <a:buFont typeface="Arial"/>
              <a:buNone/>
            </a:pPr>
            <a:r>
              <a:rPr i="1" lang="en-GB"/>
              <a:t>Yours are the praises, the glory, the honor, and all blessing.</a:t>
            </a:r>
            <a:endParaRPr i="1"/>
          </a:p>
          <a:p>
            <a:pPr indent="0" lvl="0" marL="0" rtl="0" algn="ctr">
              <a:lnSpc>
                <a:spcPct val="100000"/>
              </a:lnSpc>
              <a:spcBef>
                <a:spcPts val="0"/>
              </a:spcBef>
              <a:spcAft>
                <a:spcPts val="0"/>
              </a:spcAft>
              <a:buClr>
                <a:schemeClr val="dk1"/>
              </a:buClr>
              <a:buSzPts val="1100"/>
              <a:buFont typeface="Arial"/>
              <a:buNone/>
            </a:pPr>
            <a:r>
              <a:rPr i="1" lang="en-GB"/>
              <a:t>To you alone, Most High, do they belong,</a:t>
            </a:r>
            <a:endParaRPr i="1"/>
          </a:p>
          <a:p>
            <a:pPr indent="0" lvl="0" marL="0" rtl="0" algn="ctr">
              <a:lnSpc>
                <a:spcPct val="100000"/>
              </a:lnSpc>
              <a:spcBef>
                <a:spcPts val="0"/>
              </a:spcBef>
              <a:spcAft>
                <a:spcPts val="0"/>
              </a:spcAft>
              <a:buClr>
                <a:schemeClr val="dk1"/>
              </a:buClr>
              <a:buSzPts val="1100"/>
              <a:buFont typeface="Arial"/>
              <a:buNone/>
            </a:pPr>
            <a:r>
              <a:rPr i="1" lang="en-GB"/>
              <a:t>and no one is worthy to mention your name.</a:t>
            </a:r>
            <a:endParaRPr i="1"/>
          </a:p>
          <a:p>
            <a:pPr indent="0" lvl="0" marL="0" rtl="0" algn="ctr">
              <a:lnSpc>
                <a:spcPct val="100000"/>
              </a:lnSpc>
              <a:spcBef>
                <a:spcPts val="0"/>
              </a:spcBef>
              <a:spcAft>
                <a:spcPts val="0"/>
              </a:spcAft>
              <a:buClr>
                <a:schemeClr val="dk1"/>
              </a:buClr>
              <a:buSzPts val="1100"/>
              <a:buFont typeface="Arial"/>
              <a:buNone/>
            </a:pPr>
            <a:r>
              <a:t/>
            </a:r>
            <a:endParaRPr i="1"/>
          </a:p>
          <a:p>
            <a:pPr indent="0" lvl="0" marL="0" rtl="0" algn="ctr">
              <a:lnSpc>
                <a:spcPct val="100000"/>
              </a:lnSpc>
              <a:spcBef>
                <a:spcPts val="0"/>
              </a:spcBef>
              <a:spcAft>
                <a:spcPts val="0"/>
              </a:spcAft>
              <a:buClr>
                <a:schemeClr val="dk1"/>
              </a:buClr>
              <a:buSzPts val="1100"/>
              <a:buFont typeface="Arial"/>
              <a:buNone/>
            </a:pPr>
            <a:r>
              <a:rPr i="1" lang="en-GB"/>
              <a:t>Praised be you, my Lord, with all your creatures,</a:t>
            </a:r>
            <a:endParaRPr i="1"/>
          </a:p>
          <a:p>
            <a:pPr indent="0" lvl="0" marL="0" rtl="0" algn="ctr">
              <a:lnSpc>
                <a:spcPct val="100000"/>
              </a:lnSpc>
              <a:spcBef>
                <a:spcPts val="0"/>
              </a:spcBef>
              <a:spcAft>
                <a:spcPts val="0"/>
              </a:spcAft>
              <a:buClr>
                <a:schemeClr val="dk1"/>
              </a:buClr>
              <a:buSzPts val="1100"/>
              <a:buFont typeface="Arial"/>
              <a:buNone/>
            </a:pPr>
            <a:r>
              <a:rPr i="1" lang="en-GB"/>
              <a:t>especially Brother Sun,</a:t>
            </a:r>
            <a:endParaRPr i="1"/>
          </a:p>
          <a:p>
            <a:pPr indent="0" lvl="0" marL="0" rtl="0" algn="ctr">
              <a:lnSpc>
                <a:spcPct val="100000"/>
              </a:lnSpc>
              <a:spcBef>
                <a:spcPts val="0"/>
              </a:spcBef>
              <a:spcAft>
                <a:spcPts val="0"/>
              </a:spcAft>
              <a:buClr>
                <a:schemeClr val="dk1"/>
              </a:buClr>
              <a:buSzPts val="1100"/>
              <a:buFont typeface="Arial"/>
              <a:buNone/>
            </a:pPr>
            <a:r>
              <a:rPr i="1" lang="en-GB"/>
              <a:t>Who is the day and through whom you give us light.</a:t>
            </a:r>
            <a:endParaRPr i="1"/>
          </a:p>
          <a:p>
            <a:pPr indent="0" lvl="0" marL="0" rtl="0" algn="ctr">
              <a:lnSpc>
                <a:spcPct val="100000"/>
              </a:lnSpc>
              <a:spcBef>
                <a:spcPts val="0"/>
              </a:spcBef>
              <a:spcAft>
                <a:spcPts val="0"/>
              </a:spcAft>
              <a:buClr>
                <a:schemeClr val="dk1"/>
              </a:buClr>
              <a:buSzPts val="1100"/>
              <a:buFont typeface="Arial"/>
              <a:buNone/>
            </a:pPr>
            <a:r>
              <a:rPr i="1" lang="en-GB"/>
              <a:t>And he is beautiful and radiant with great splendor; and bears a likeness of you, Most High One.</a:t>
            </a:r>
            <a:endParaRPr i="1"/>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spcBef>
                <a:spcPts val="0"/>
              </a:spcBef>
              <a:spcAft>
                <a:spcPts val="1600"/>
              </a:spcAft>
              <a:buNone/>
            </a:pPr>
            <a:r>
              <a:t/>
            </a:r>
            <a:endParaRPr/>
          </a:p>
        </p:txBody>
      </p:sp>
      <p:sp>
        <p:nvSpPr>
          <p:cNvPr id="77" name="Google Shape;77;p14"/>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Station four: ancient inspiration</a:t>
            </a:r>
            <a:endParaRPr/>
          </a:p>
        </p:txBody>
      </p:sp>
      <p:sp>
        <p:nvSpPr>
          <p:cNvPr id="78" name="Google Shape;78;p14"/>
          <p:cNvSpPr txBox="1"/>
          <p:nvPr>
            <p:ph idx="1" type="body"/>
          </p:nvPr>
        </p:nvSpPr>
        <p:spPr>
          <a:xfrm>
            <a:off x="4523275" y="1503400"/>
            <a:ext cx="4513200" cy="2346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i="1" lang="en-GB"/>
              <a:t>Praised be you, my Lord, through Sister Moon and t</a:t>
            </a:r>
            <a:r>
              <a:rPr i="1" lang="en-GB"/>
              <a:t>he stars,</a:t>
            </a:r>
            <a:endParaRPr i="1"/>
          </a:p>
          <a:p>
            <a:pPr indent="0" lvl="0" marL="0" rtl="0" algn="ctr">
              <a:lnSpc>
                <a:spcPct val="100000"/>
              </a:lnSpc>
              <a:spcBef>
                <a:spcPts val="0"/>
              </a:spcBef>
              <a:spcAft>
                <a:spcPts val="0"/>
              </a:spcAft>
              <a:buClr>
                <a:schemeClr val="dk1"/>
              </a:buClr>
              <a:buSzPts val="1100"/>
              <a:buFont typeface="Arial"/>
              <a:buNone/>
            </a:pPr>
            <a:r>
              <a:rPr i="1" lang="en-GB"/>
              <a:t>in heaven you formed them clear</a:t>
            </a:r>
            <a:endParaRPr i="1"/>
          </a:p>
          <a:p>
            <a:pPr indent="0" lvl="0" marL="0" rtl="0" algn="ctr">
              <a:lnSpc>
                <a:spcPct val="100000"/>
              </a:lnSpc>
              <a:spcBef>
                <a:spcPts val="0"/>
              </a:spcBef>
              <a:spcAft>
                <a:spcPts val="0"/>
              </a:spcAft>
              <a:buClr>
                <a:schemeClr val="dk1"/>
              </a:buClr>
              <a:buSzPts val="1100"/>
              <a:buFont typeface="Arial"/>
              <a:buNone/>
            </a:pPr>
            <a:r>
              <a:rPr i="1" lang="en-GB"/>
              <a:t>and precious and beautiful…</a:t>
            </a:r>
            <a:endParaRPr i="1"/>
          </a:p>
          <a:p>
            <a:pPr indent="0" lvl="0" marL="0" rtl="0" algn="ctr">
              <a:lnSpc>
                <a:spcPct val="100000"/>
              </a:lnSpc>
              <a:spcBef>
                <a:spcPts val="0"/>
              </a:spcBef>
              <a:spcAft>
                <a:spcPts val="0"/>
              </a:spcAft>
              <a:buClr>
                <a:schemeClr val="dk1"/>
              </a:buClr>
              <a:buSzPts val="1100"/>
              <a:buFont typeface="Arial"/>
              <a:buNone/>
            </a:pPr>
            <a:r>
              <a:rPr i="1" lang="en-GB"/>
              <a:t>Praised be you, my Lord, through Sister Water,</a:t>
            </a:r>
            <a:endParaRPr i="1"/>
          </a:p>
          <a:p>
            <a:pPr indent="0" lvl="0" marL="0" rtl="0" algn="ctr">
              <a:lnSpc>
                <a:spcPct val="100000"/>
              </a:lnSpc>
              <a:spcBef>
                <a:spcPts val="0"/>
              </a:spcBef>
              <a:spcAft>
                <a:spcPts val="0"/>
              </a:spcAft>
              <a:buClr>
                <a:schemeClr val="dk1"/>
              </a:buClr>
              <a:buSzPts val="1100"/>
              <a:buFont typeface="Arial"/>
              <a:buNone/>
            </a:pPr>
            <a:r>
              <a:rPr i="1" lang="en-GB"/>
              <a:t>which is very useful and humble and precious and chaste.</a:t>
            </a:r>
            <a:endParaRPr i="1"/>
          </a:p>
          <a:p>
            <a:pPr indent="0" lvl="0" marL="0" rtl="0" algn="ctr">
              <a:lnSpc>
                <a:spcPct val="100000"/>
              </a:lnSpc>
              <a:spcBef>
                <a:spcPts val="0"/>
              </a:spcBef>
              <a:spcAft>
                <a:spcPts val="0"/>
              </a:spcAft>
              <a:buClr>
                <a:schemeClr val="dk1"/>
              </a:buClr>
              <a:buSzPts val="1100"/>
              <a:buFont typeface="Arial"/>
              <a:buNone/>
            </a:pPr>
            <a:r>
              <a:rPr i="1" lang="en-GB"/>
              <a:t>Praised be you, my Lord, through Brother Fire,</a:t>
            </a:r>
            <a:endParaRPr i="1"/>
          </a:p>
          <a:p>
            <a:pPr indent="0" lvl="0" marL="0" rtl="0" algn="ctr">
              <a:lnSpc>
                <a:spcPct val="100000"/>
              </a:lnSpc>
              <a:spcBef>
                <a:spcPts val="0"/>
              </a:spcBef>
              <a:spcAft>
                <a:spcPts val="0"/>
              </a:spcAft>
              <a:buClr>
                <a:schemeClr val="dk1"/>
              </a:buClr>
              <a:buSzPts val="1100"/>
              <a:buFont typeface="Arial"/>
              <a:buNone/>
            </a:pPr>
            <a:r>
              <a:rPr i="1" lang="en-GB"/>
              <a:t>through whom you light the night</a:t>
            </a:r>
            <a:endParaRPr i="1"/>
          </a:p>
          <a:p>
            <a:pPr indent="0" lvl="0" marL="0" rtl="0" algn="ctr">
              <a:lnSpc>
                <a:spcPct val="100000"/>
              </a:lnSpc>
              <a:spcBef>
                <a:spcPts val="0"/>
              </a:spcBef>
              <a:spcAft>
                <a:spcPts val="0"/>
              </a:spcAft>
              <a:buClr>
                <a:schemeClr val="dk1"/>
              </a:buClr>
              <a:buSzPts val="1100"/>
              <a:buFont typeface="Arial"/>
              <a:buNone/>
            </a:pPr>
            <a:r>
              <a:rPr i="1" lang="en-GB"/>
              <a:t>and he is beautiful and playful and robust and strong…</a:t>
            </a:r>
            <a:endParaRPr i="1"/>
          </a:p>
          <a:p>
            <a:pPr indent="0" lvl="0" marL="0" rtl="0" algn="ctr">
              <a:lnSpc>
                <a:spcPct val="100000"/>
              </a:lnSpc>
              <a:spcBef>
                <a:spcPts val="0"/>
              </a:spcBef>
              <a:spcAft>
                <a:spcPts val="0"/>
              </a:spcAft>
              <a:buClr>
                <a:schemeClr val="dk1"/>
              </a:buClr>
              <a:buSzPts val="1100"/>
              <a:buFont typeface="Arial"/>
              <a:buNone/>
            </a:pPr>
            <a:r>
              <a:rPr i="1" lang="en-GB"/>
              <a:t>Praise and bless my Lord and give him thanks</a:t>
            </a:r>
            <a:endParaRPr i="1"/>
          </a:p>
          <a:p>
            <a:pPr indent="0" lvl="0" marL="0" rtl="0" algn="ctr">
              <a:lnSpc>
                <a:spcPct val="100000"/>
              </a:lnSpc>
              <a:spcBef>
                <a:spcPts val="0"/>
              </a:spcBef>
              <a:spcAft>
                <a:spcPts val="0"/>
              </a:spcAft>
              <a:buClr>
                <a:schemeClr val="dk1"/>
              </a:buClr>
              <a:buSzPts val="1100"/>
              <a:buFont typeface="Arial"/>
              <a:buNone/>
            </a:pPr>
            <a:r>
              <a:rPr i="1" lang="en-GB"/>
              <a:t>and serve him with great humility.</a:t>
            </a:r>
            <a:endParaRPr i="1"/>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spcBef>
                <a:spcPts val="0"/>
              </a:spcBef>
              <a:spcAft>
                <a:spcPts val="1600"/>
              </a:spcAft>
              <a:buNone/>
            </a:pPr>
            <a:r>
              <a:t/>
            </a:r>
            <a:endParaRPr/>
          </a:p>
        </p:txBody>
      </p:sp>
      <p:sp>
        <p:nvSpPr>
          <p:cNvPr id="79" name="Google Shape;79;p14"/>
          <p:cNvSpPr txBox="1"/>
          <p:nvPr>
            <p:ph idx="1" type="body"/>
          </p:nvPr>
        </p:nvSpPr>
        <p:spPr>
          <a:xfrm>
            <a:off x="1869450" y="876200"/>
            <a:ext cx="5405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Read and reflect on these verses, an expression of the wonder and beauty of creation from the writings of Francis of Assisi (1181–1226):</a:t>
            </a:r>
            <a:endParaRPr b="1"/>
          </a:p>
        </p:txBody>
      </p:sp>
      <p:sp>
        <p:nvSpPr>
          <p:cNvPr id="80" name="Google Shape;80;p14"/>
          <p:cNvSpPr txBox="1"/>
          <p:nvPr>
            <p:ph idx="1" type="body"/>
          </p:nvPr>
        </p:nvSpPr>
        <p:spPr>
          <a:xfrm>
            <a:off x="107550" y="3849700"/>
            <a:ext cx="8928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GB"/>
              <a:t>(</a:t>
            </a:r>
            <a:r>
              <a:rPr lang="en-GB"/>
              <a:t>In response you could write your own poem or prayer.)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five: a new song of creation</a:t>
            </a:r>
            <a:endParaRPr/>
          </a:p>
        </p:txBody>
      </p:sp>
      <p:sp>
        <p:nvSpPr>
          <p:cNvPr id="86" name="Google Shape;86;p15"/>
          <p:cNvSpPr txBox="1"/>
          <p:nvPr>
            <p:ph idx="1" type="body"/>
          </p:nvPr>
        </p:nvSpPr>
        <p:spPr>
          <a:xfrm>
            <a:off x="311700" y="1006525"/>
            <a:ext cx="8520600" cy="3728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GB"/>
              <a:t>‘Sing to the Lord a new song; sing to the Lord, all the earth.’ Psalm 96:1</a:t>
            </a:r>
            <a:endParaRPr b="1"/>
          </a:p>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Clr>
                <a:schemeClr val="dk1"/>
              </a:buClr>
              <a:buSzPts val="1100"/>
              <a:buFont typeface="Arial"/>
              <a:buNone/>
            </a:pPr>
            <a:r>
              <a:rPr b="1" lang="en-GB"/>
              <a:t>This station will help you worship and draw close to God as you consider the damage to creation and the people who are suffering right now as a result. You will need a laptop/tablet/phone and some headphones.</a:t>
            </a:r>
            <a:endParaRPr b="1"/>
          </a:p>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Clr>
                <a:schemeClr val="dk1"/>
              </a:buClr>
              <a:buSzPts val="1100"/>
              <a:buFont typeface="Arial"/>
              <a:buNone/>
            </a:pPr>
            <a:r>
              <a:rPr lang="en-GB"/>
              <a:t>Create an area that is comfortable to sit in and be private. Set up </a:t>
            </a:r>
            <a:r>
              <a:rPr i="1" lang="en-GB" u="sng">
                <a:solidFill>
                  <a:schemeClr val="hlink"/>
                </a:solidFill>
                <a:hlinkClick r:id="rId3"/>
              </a:rPr>
              <a:t>Renew Our World</a:t>
            </a:r>
            <a:r>
              <a:rPr lang="en-GB" u="sng">
                <a:solidFill>
                  <a:schemeClr val="hlink"/>
                </a:solidFill>
                <a:hlinkClick r:id="rId4"/>
              </a:rPr>
              <a:t> Worship Song</a:t>
            </a:r>
            <a:r>
              <a:rPr lang="en-GB"/>
              <a:t> (this can be found on YouTube) </a:t>
            </a:r>
            <a:r>
              <a:rPr lang="en-GB"/>
              <a:t>on</a:t>
            </a:r>
            <a:r>
              <a:rPr lang="en-GB"/>
              <a:t> your device or download it as a music file. Listen to the song and repeat if you want to go deeper into the words. Once you feel ready, reflect on the words of this prayer of renewing and refocusing on God’s love for all he has made: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ctr">
              <a:lnSpc>
                <a:spcPct val="100000"/>
              </a:lnSpc>
              <a:spcBef>
                <a:spcPts val="0"/>
              </a:spcBef>
              <a:spcAft>
                <a:spcPts val="0"/>
              </a:spcAft>
              <a:buClr>
                <a:schemeClr val="dk1"/>
              </a:buClr>
              <a:buSzPts val="1100"/>
              <a:buFont typeface="Arial"/>
              <a:buNone/>
            </a:pPr>
            <a:r>
              <a:rPr i="1" lang="en-GB"/>
              <a:t>Creator God,</a:t>
            </a:r>
            <a:endParaRPr i="1"/>
          </a:p>
          <a:p>
            <a:pPr indent="0" lvl="0" marL="0" rtl="0" algn="ctr">
              <a:lnSpc>
                <a:spcPct val="100000"/>
              </a:lnSpc>
              <a:spcBef>
                <a:spcPts val="0"/>
              </a:spcBef>
              <a:spcAft>
                <a:spcPts val="0"/>
              </a:spcAft>
              <a:buClr>
                <a:schemeClr val="dk1"/>
              </a:buClr>
              <a:buSzPts val="1100"/>
              <a:buFont typeface="Arial"/>
              <a:buNone/>
            </a:pPr>
            <a:r>
              <a:rPr i="1" lang="en-GB"/>
              <a:t>Renew our spirits and cleanse our hearts.</a:t>
            </a:r>
            <a:endParaRPr i="1"/>
          </a:p>
          <a:p>
            <a:pPr indent="0" lvl="0" marL="0" rtl="0" algn="ctr">
              <a:lnSpc>
                <a:spcPct val="100000"/>
              </a:lnSpc>
              <a:spcBef>
                <a:spcPts val="0"/>
              </a:spcBef>
              <a:spcAft>
                <a:spcPts val="0"/>
              </a:spcAft>
              <a:buClr>
                <a:schemeClr val="dk1"/>
              </a:buClr>
              <a:buSzPts val="1100"/>
              <a:buFont typeface="Arial"/>
              <a:buNone/>
            </a:pPr>
            <a:r>
              <a:rPr i="1" lang="en-GB"/>
              <a:t>Renew our minds and transform our lives.</a:t>
            </a:r>
            <a:endParaRPr i="1"/>
          </a:p>
          <a:p>
            <a:pPr indent="0" lvl="0" marL="0" rtl="0" algn="ctr">
              <a:lnSpc>
                <a:spcPct val="100000"/>
              </a:lnSpc>
              <a:spcBef>
                <a:spcPts val="0"/>
              </a:spcBef>
              <a:spcAft>
                <a:spcPts val="0"/>
              </a:spcAft>
              <a:buClr>
                <a:schemeClr val="dk1"/>
              </a:buClr>
              <a:buSzPts val="1100"/>
              <a:buFont typeface="Arial"/>
              <a:buNone/>
            </a:pPr>
            <a:r>
              <a:rPr i="1" lang="en-GB"/>
              <a:t>Renew our cities and rebuild our ruins.</a:t>
            </a:r>
            <a:endParaRPr i="1"/>
          </a:p>
          <a:p>
            <a:pPr indent="0" lvl="0" marL="0" rtl="0" algn="ctr">
              <a:lnSpc>
                <a:spcPct val="100000"/>
              </a:lnSpc>
              <a:spcBef>
                <a:spcPts val="0"/>
              </a:spcBef>
              <a:spcAft>
                <a:spcPts val="0"/>
              </a:spcAft>
              <a:buClr>
                <a:schemeClr val="dk1"/>
              </a:buClr>
              <a:buSzPts val="1100"/>
              <a:buFont typeface="Arial"/>
              <a:buNone/>
            </a:pPr>
            <a:r>
              <a:rPr i="1" lang="en-GB"/>
              <a:t>Renew our world, in your name we pray,</a:t>
            </a:r>
            <a:endParaRPr i="1"/>
          </a:p>
          <a:p>
            <a:pPr indent="0" lvl="0" marL="0" rtl="0" algn="ctr">
              <a:lnSpc>
                <a:spcPct val="100000"/>
              </a:lnSpc>
              <a:spcBef>
                <a:spcPts val="0"/>
              </a:spcBef>
              <a:spcAft>
                <a:spcPts val="0"/>
              </a:spcAft>
              <a:buClr>
                <a:schemeClr val="dk1"/>
              </a:buClr>
              <a:buSzPts val="1100"/>
              <a:buFont typeface="Arial"/>
              <a:buNone/>
            </a:pPr>
            <a:r>
              <a:rPr i="1" lang="en-GB"/>
              <a:t>Amen</a:t>
            </a:r>
            <a:endParaRPr i="1"/>
          </a:p>
          <a:p>
            <a:pPr indent="0" lvl="0" marL="0" rtl="0" algn="ctr">
              <a:lnSpc>
                <a:spcPct val="100000"/>
              </a:lnSpc>
              <a:spcBef>
                <a:spcPts val="0"/>
              </a:spcBef>
              <a:spcAft>
                <a:spcPts val="0"/>
              </a:spcAft>
              <a:buClr>
                <a:schemeClr val="dk1"/>
              </a:buClr>
              <a:buSzPts val="1100"/>
              <a:buFont typeface="Arial"/>
              <a:buNone/>
            </a:pPr>
            <a:r>
              <a:t/>
            </a:r>
            <a:endParaRPr i="1"/>
          </a:p>
          <a:p>
            <a:pPr indent="0" lvl="0" marL="0" rtl="0" algn="ctr">
              <a:lnSpc>
                <a:spcPct val="100000"/>
              </a:lnSpc>
              <a:spcBef>
                <a:spcPts val="0"/>
              </a:spcBef>
              <a:spcAft>
                <a:spcPts val="0"/>
              </a:spcAft>
              <a:buClr>
                <a:schemeClr val="dk1"/>
              </a:buClr>
              <a:buSzPts val="1100"/>
              <a:buFont typeface="Arial"/>
              <a:buNone/>
            </a:pPr>
            <a:r>
              <a:rPr lang="en-GB"/>
              <a:t>(A prayer from the global prayer and justice movement </a:t>
            </a:r>
            <a:r>
              <a:rPr i="1" lang="en-GB"/>
              <a:t>Renew Our World</a:t>
            </a:r>
            <a:r>
              <a:rPr lang="en-GB"/>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six: </a:t>
            </a:r>
            <a:r>
              <a:rPr lang="en-GB"/>
              <a:t>Beatrice’s story of transformation</a:t>
            </a:r>
            <a:endParaRPr/>
          </a:p>
        </p:txBody>
      </p:sp>
      <p:sp>
        <p:nvSpPr>
          <p:cNvPr id="92" name="Google Shape;92;p16"/>
          <p:cNvSpPr txBox="1"/>
          <p:nvPr>
            <p:ph idx="1" type="body"/>
          </p:nvPr>
        </p:nvSpPr>
        <p:spPr>
          <a:xfrm>
            <a:off x="311700" y="964425"/>
            <a:ext cx="5372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Extreme and </a:t>
            </a:r>
            <a:r>
              <a:rPr b="1" lang="en-GB"/>
              <a:t>unpredictable</a:t>
            </a:r>
            <a:r>
              <a:rPr b="1" lang="en-GB"/>
              <a:t> weather events, such as </a:t>
            </a:r>
            <a:r>
              <a:rPr b="1" lang="en-GB"/>
              <a:t>drought</a:t>
            </a:r>
            <a:r>
              <a:rPr b="1" lang="en-GB"/>
              <a:t> and floods, are becoming more common </a:t>
            </a:r>
            <a:r>
              <a:rPr b="1" lang="en-GB"/>
              <a:t>because</a:t>
            </a:r>
            <a:r>
              <a:rPr b="1" lang="en-GB"/>
              <a:t> of the changing climate. Beatrice is a farmer from Malawi who had been struggling to grow enough to feed her extended family of seven children and </a:t>
            </a:r>
            <a:r>
              <a:rPr b="1" lang="en-GB"/>
              <a:t>grandchildren</a:t>
            </a:r>
            <a:r>
              <a:rPr b="1" lang="en-GB"/>
              <a:t>.</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‘Yes, I have known hunger,’ she says. But Tearfund’s partner has taught her how to farm more effectively using better techniques, natural fertiliser and efficient use of water.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Now she can grow </a:t>
            </a:r>
            <a:r>
              <a:rPr lang="en-GB"/>
              <a:t>enough</a:t>
            </a:r>
            <a:r>
              <a:rPr lang="en-GB"/>
              <a:t> to feed the </a:t>
            </a:r>
            <a:r>
              <a:rPr lang="en-GB"/>
              <a:t>children</a:t>
            </a:r>
            <a:r>
              <a:rPr lang="en-GB"/>
              <a:t> and have a surplus to sell to others and pay for her</a:t>
            </a:r>
            <a:r>
              <a:rPr lang="en-GB"/>
              <a:t> </a:t>
            </a:r>
            <a:r>
              <a:rPr lang="en-GB"/>
              <a:t>children’s </a:t>
            </a:r>
            <a:r>
              <a:rPr lang="en-GB"/>
              <a:t>education.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Give thanks for the transformation that has come to Beatrice and her family, and pray for many others across the world still facing hunger and hardship </a:t>
            </a:r>
            <a:r>
              <a:rPr lang="en-GB"/>
              <a:t>because</a:t>
            </a:r>
            <a:r>
              <a:rPr lang="en-GB"/>
              <a:t> of climate change.</a:t>
            </a:r>
            <a:endParaRPr/>
          </a:p>
          <a:p>
            <a:pPr indent="0" lvl="0" marL="0" rtl="0" algn="l">
              <a:spcBef>
                <a:spcPts val="0"/>
              </a:spcBef>
              <a:spcAft>
                <a:spcPts val="1600"/>
              </a:spcAft>
              <a:buNone/>
            </a:pPr>
            <a:r>
              <a:t/>
            </a:r>
            <a:endParaRPr/>
          </a:p>
        </p:txBody>
      </p:sp>
      <p:pic>
        <p:nvPicPr>
          <p:cNvPr id="93" name="Google Shape;93;p16"/>
          <p:cNvPicPr preferRelativeResize="0"/>
          <p:nvPr/>
        </p:nvPicPr>
        <p:blipFill rotWithShape="1">
          <a:blip r:embed="rId3">
            <a:alphaModFix/>
          </a:blip>
          <a:srcRect b="0" l="5729" r="5720" t="6454"/>
          <a:stretch/>
        </p:blipFill>
        <p:spPr>
          <a:xfrm>
            <a:off x="6103515" y="964425"/>
            <a:ext cx="2367309" cy="3416402"/>
          </a:xfrm>
          <a:prstGeom prst="rect">
            <a:avLst/>
          </a:prstGeom>
          <a:noFill/>
          <a:ln>
            <a:noFill/>
          </a:ln>
        </p:spPr>
      </p:pic>
      <p:sp>
        <p:nvSpPr>
          <p:cNvPr id="94" name="Google Shape;94;p16"/>
          <p:cNvSpPr txBox="1"/>
          <p:nvPr/>
        </p:nvSpPr>
        <p:spPr>
          <a:xfrm>
            <a:off x="6121225" y="4380825"/>
            <a:ext cx="23673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Calibri"/>
                <a:ea typeface="Calibri"/>
                <a:cs typeface="Calibri"/>
                <a:sym typeface="Calibri"/>
              </a:rPr>
              <a:t>Photo credit: Alex Baker/Tearfund</a:t>
            </a:r>
            <a:endParaRPr sz="11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