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Source Code Pro"/>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SourceCodePro-bold.fntdata"/><Relationship Id="rId16" Type="http://schemas.openxmlformats.org/officeDocument/2006/relationships/font" Target="fonts/SourceCodePro-regular.fntdata"/><Relationship Id="rId5" Type="http://schemas.openxmlformats.org/officeDocument/2006/relationships/notesMaster" Target="notesMasters/notesMaster1.xml"/><Relationship Id="rId19" Type="http://schemas.openxmlformats.org/officeDocument/2006/relationships/font" Target="fonts/SourceCodePro-boldItalic.fntdata"/><Relationship Id="rId6" Type="http://schemas.openxmlformats.org/officeDocument/2006/relationships/slide" Target="slides/slide1.xml"/><Relationship Id="rId18" Type="http://schemas.openxmlformats.org/officeDocument/2006/relationships/font" Target="fonts/SourceCodePr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 name="Shape 31"/>
        <p:cNvGrpSpPr/>
        <p:nvPr/>
      </p:nvGrpSpPr>
      <p:grpSpPr>
        <a:xfrm>
          <a:off x="0" y="0"/>
          <a:ext cx="0" cy="0"/>
          <a:chOff x="0" y="0"/>
          <a:chExt cx="0" cy="0"/>
        </a:xfrm>
      </p:grpSpPr>
      <p:sp>
        <p:nvSpPr>
          <p:cNvPr id="32" name="Google Shape;32;g8fb157f605_3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 name="Google Shape;33;g8fb157f605_3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8fb157f605_3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8fb157f605_3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g8fb157f605_3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 name="Google Shape;38;g8fb157f605_3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g8fb157f605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 name="Google Shape;44;g8fb157f605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e63c8dd34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 name="Google Shape;50;ge63c8dd34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8fb157f605_3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8fb157f605_3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e3a4215b6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e3a4215b6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e3a4215b6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e3a4215b6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e63c8dd341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e63c8dd341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e63c8dd341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e63c8dd341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ver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357150" y="1571600"/>
            <a:ext cx="8429700" cy="9609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434343"/>
              </a:buClr>
              <a:buSzPts val="5200"/>
              <a:buFont typeface="Calibri"/>
              <a:buNone/>
              <a:defRPr b="1" sz="5200">
                <a:solidFill>
                  <a:srgbClr val="434343"/>
                </a:solidFill>
                <a:latin typeface="Calibri"/>
                <a:ea typeface="Calibri"/>
                <a:cs typeface="Calibri"/>
                <a:sym typeface="Calibri"/>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996150" y="2532500"/>
            <a:ext cx="71517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434343"/>
              </a:buClr>
              <a:buSzPts val="3000"/>
              <a:buFont typeface="Calibri"/>
              <a:buNone/>
              <a:defRPr sz="3000">
                <a:solidFill>
                  <a:srgbClr val="434343"/>
                </a:solidFill>
                <a:latin typeface="Calibri"/>
                <a:ea typeface="Calibri"/>
                <a:cs typeface="Calibri"/>
                <a:sym typeface="Calibri"/>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pic>
        <p:nvPicPr>
          <p:cNvPr id="12" name="Google Shape;12;p2"/>
          <p:cNvPicPr preferRelativeResize="0"/>
          <p:nvPr/>
        </p:nvPicPr>
        <p:blipFill>
          <a:blip r:embed="rId3">
            <a:alphaModFix/>
          </a:blip>
          <a:stretch>
            <a:fillRect/>
          </a:stretch>
        </p:blipFill>
        <p:spPr>
          <a:xfrm>
            <a:off x="321725" y="4462600"/>
            <a:ext cx="1341000" cy="422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style 1" type="twoColTx">
  <p:cSld name="TITLE_AND_TWO_COLUMNS">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434343"/>
              </a:buClr>
              <a:buSzPts val="2800"/>
              <a:buFont typeface="Calibri"/>
              <a:buNone/>
              <a:defRPr b="1">
                <a:solidFill>
                  <a:srgbClr val="434343"/>
                </a:solidFill>
                <a:latin typeface="Calibri"/>
                <a:ea typeface="Calibri"/>
                <a:cs typeface="Calibri"/>
                <a:sym typeface="Calibri"/>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 name="Google Shape;15;p3"/>
          <p:cNvSpPr txBox="1"/>
          <p:nvPr>
            <p:ph idx="1" type="body"/>
          </p:nvPr>
        </p:nvSpPr>
        <p:spPr>
          <a:xfrm>
            <a:off x="311700" y="1006525"/>
            <a:ext cx="85206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434343"/>
              </a:buClr>
              <a:buSzPts val="1400"/>
              <a:buFont typeface="Calibri"/>
              <a:buChar char="●"/>
              <a:defRPr sz="1400">
                <a:solidFill>
                  <a:srgbClr val="434343"/>
                </a:solidFill>
                <a:latin typeface="Calibri"/>
                <a:ea typeface="Calibri"/>
                <a:cs typeface="Calibri"/>
                <a:sym typeface="Calibri"/>
              </a:defRPr>
            </a:lvl1pPr>
            <a:lvl2pPr indent="-317500" lvl="1" marL="9144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2pPr>
            <a:lvl3pPr indent="-317500" lvl="2" marL="13716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3pPr>
            <a:lvl4pPr indent="-317500" lvl="3" marL="18288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4pPr>
            <a:lvl5pPr indent="-317500" lvl="4" marL="22860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5pPr>
            <a:lvl6pPr indent="-317500" lvl="5" marL="27432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6pPr>
            <a:lvl7pPr indent="-317500" lvl="6" marL="32004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7pPr>
            <a:lvl8pPr indent="-317500" lvl="7" marL="36576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8pPr>
            <a:lvl9pPr indent="-317500" lvl="8" marL="4114800" rtl="0">
              <a:spcBef>
                <a:spcPts val="1600"/>
              </a:spcBef>
              <a:spcAft>
                <a:spcPts val="1600"/>
              </a:spcAft>
              <a:buClr>
                <a:srgbClr val="434343"/>
              </a:buClr>
              <a:buSzPts val="1400"/>
              <a:buFont typeface="Calibri"/>
              <a:buChar char="■"/>
              <a:defRPr>
                <a:solidFill>
                  <a:srgbClr val="434343"/>
                </a:solidFill>
                <a:latin typeface="Calibri"/>
                <a:ea typeface="Calibri"/>
                <a:cs typeface="Calibri"/>
                <a:sym typeface="Calibri"/>
              </a:defRPr>
            </a:lvl9pPr>
          </a:lstStyle>
          <a:p/>
        </p:txBody>
      </p:sp>
      <p:sp>
        <p:nvSpPr>
          <p:cNvPr id="16" name="Google Shape;16;p3"/>
          <p:cNvSpPr txBox="1"/>
          <p:nvPr/>
        </p:nvSpPr>
        <p:spPr>
          <a:xfrm>
            <a:off x="8605750" y="4655300"/>
            <a:ext cx="323400" cy="273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GB" sz="1000">
                <a:solidFill>
                  <a:schemeClr val="accent2"/>
                </a:solidFill>
                <a:latin typeface="Source Code Pro"/>
                <a:ea typeface="Source Code Pro"/>
                <a:cs typeface="Source Code Pro"/>
                <a:sym typeface="Source Code Pro"/>
              </a:rPr>
              <a:t>‹#›</a:t>
            </a:fld>
            <a:endParaRPr/>
          </a:p>
        </p:txBody>
      </p:sp>
      <p:pic>
        <p:nvPicPr>
          <p:cNvPr id="17" name="Google Shape;17;p3"/>
          <p:cNvPicPr preferRelativeResize="0"/>
          <p:nvPr/>
        </p:nvPicPr>
        <p:blipFill>
          <a:blip r:embed="rId3">
            <a:alphaModFix/>
          </a:blip>
          <a:stretch>
            <a:fillRect/>
          </a:stretch>
        </p:blipFill>
        <p:spPr>
          <a:xfrm>
            <a:off x="321725" y="4462600"/>
            <a:ext cx="1341000" cy="422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style 2">
  <p:cSld name="TITLE_AND_TWO_COLUMNS_1">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4"/>
          <p:cNvSpPr txBox="1"/>
          <p:nvPr>
            <p:ph idx="1" type="body"/>
          </p:nvPr>
        </p:nvSpPr>
        <p:spPr>
          <a:xfrm>
            <a:off x="4437075" y="509525"/>
            <a:ext cx="4397400" cy="37053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434343"/>
              </a:buClr>
              <a:buSzPts val="1400"/>
              <a:buFont typeface="Calibri"/>
              <a:buChar char="●"/>
              <a:defRPr sz="1400">
                <a:solidFill>
                  <a:srgbClr val="434343"/>
                </a:solidFill>
                <a:latin typeface="Calibri"/>
                <a:ea typeface="Calibri"/>
                <a:cs typeface="Calibri"/>
                <a:sym typeface="Calibri"/>
              </a:defRPr>
            </a:lvl1pPr>
            <a:lvl2pPr indent="-317500" lvl="1" marL="9144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2pPr>
            <a:lvl3pPr indent="-317500" lvl="2" marL="13716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3pPr>
            <a:lvl4pPr indent="-317500" lvl="3" marL="18288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4pPr>
            <a:lvl5pPr indent="-317500" lvl="4" marL="22860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5pPr>
            <a:lvl6pPr indent="-317500" lvl="5" marL="27432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6pPr>
            <a:lvl7pPr indent="-317500" lvl="6" marL="32004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7pPr>
            <a:lvl8pPr indent="-317500" lvl="7" marL="36576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8pPr>
            <a:lvl9pPr indent="-317500" lvl="8" marL="4114800" rtl="0">
              <a:spcBef>
                <a:spcPts val="1600"/>
              </a:spcBef>
              <a:spcAft>
                <a:spcPts val="1600"/>
              </a:spcAft>
              <a:buClr>
                <a:srgbClr val="434343"/>
              </a:buClr>
              <a:buSzPts val="1400"/>
              <a:buFont typeface="Calibri"/>
              <a:buChar char="■"/>
              <a:defRPr>
                <a:solidFill>
                  <a:srgbClr val="434343"/>
                </a:solidFill>
                <a:latin typeface="Calibri"/>
                <a:ea typeface="Calibri"/>
                <a:cs typeface="Calibri"/>
                <a:sym typeface="Calibri"/>
              </a:defRPr>
            </a:lvl9pPr>
          </a:lstStyle>
          <a:p/>
        </p:txBody>
      </p:sp>
      <p:sp>
        <p:nvSpPr>
          <p:cNvPr id="20" name="Google Shape;20;p4"/>
          <p:cNvSpPr txBox="1"/>
          <p:nvPr>
            <p:ph type="title"/>
          </p:nvPr>
        </p:nvSpPr>
        <p:spPr>
          <a:xfrm>
            <a:off x="462625" y="1362038"/>
            <a:ext cx="2966100" cy="10275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434343"/>
              </a:buClr>
              <a:buSzPts val="3000"/>
              <a:buFont typeface="Calibri"/>
              <a:buNone/>
              <a:defRPr b="1" sz="3000">
                <a:solidFill>
                  <a:srgbClr val="434343"/>
                </a:solidFill>
                <a:latin typeface="Calibri"/>
                <a:ea typeface="Calibri"/>
                <a:cs typeface="Calibri"/>
                <a:sym typeface="Calibri"/>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1" name="Google Shape;21;p4"/>
          <p:cNvSpPr txBox="1"/>
          <p:nvPr>
            <p:ph idx="2" type="subTitle"/>
          </p:nvPr>
        </p:nvSpPr>
        <p:spPr>
          <a:xfrm>
            <a:off x="546475" y="2336734"/>
            <a:ext cx="2798400" cy="843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434343"/>
              </a:buClr>
              <a:buSzPts val="1900"/>
              <a:buFont typeface="Calibri"/>
              <a:buNone/>
              <a:defRPr sz="1900">
                <a:solidFill>
                  <a:srgbClr val="434343"/>
                </a:solidFill>
                <a:latin typeface="Calibri"/>
                <a:ea typeface="Calibri"/>
                <a:cs typeface="Calibri"/>
                <a:sym typeface="Calibri"/>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pic>
        <p:nvPicPr>
          <p:cNvPr id="22" name="Google Shape;22;p4"/>
          <p:cNvPicPr preferRelativeResize="0"/>
          <p:nvPr/>
        </p:nvPicPr>
        <p:blipFill>
          <a:blip r:embed="rId3">
            <a:alphaModFix/>
          </a:blip>
          <a:stretch>
            <a:fillRect/>
          </a:stretch>
        </p:blipFill>
        <p:spPr>
          <a:xfrm>
            <a:off x="321725" y="4462600"/>
            <a:ext cx="1341000" cy="422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MAIN_POINT_1">
    <p:bg>
      <p:bgPr>
        <a:blipFill>
          <a:blip r:embed="rId2">
            <a:alphaModFix/>
          </a:blip>
          <a:stretch>
            <a:fillRect/>
          </a:stretch>
        </a:blipFill>
      </p:bgPr>
    </p:bg>
    <p:spTree>
      <p:nvGrpSpPr>
        <p:cNvPr id="23" name="Shape 23"/>
        <p:cNvGrpSpPr/>
        <p:nvPr/>
      </p:nvGrpSpPr>
      <p:grpSpPr>
        <a:xfrm>
          <a:off x="0" y="0"/>
          <a:ext cx="0" cy="0"/>
          <a:chOff x="0" y="0"/>
          <a:chExt cx="0" cy="0"/>
        </a:xfrm>
      </p:grpSpPr>
      <p:sp>
        <p:nvSpPr>
          <p:cNvPr id="24" name="Google Shape;24;p5"/>
          <p:cNvSpPr txBox="1"/>
          <p:nvPr/>
        </p:nvSpPr>
        <p:spPr>
          <a:xfrm>
            <a:off x="2615400" y="2918475"/>
            <a:ext cx="3913200" cy="67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300">
                <a:solidFill>
                  <a:srgbClr val="0B2F43"/>
                </a:solidFill>
                <a:latin typeface="Calibri"/>
                <a:ea typeface="Calibri"/>
                <a:cs typeface="Calibri"/>
                <a:sym typeface="Calibri"/>
              </a:rPr>
              <a:t>tearfund.org</a:t>
            </a:r>
            <a:endParaRPr b="1" sz="3000">
              <a:solidFill>
                <a:srgbClr val="0B2F43"/>
              </a:solidFill>
              <a:latin typeface="Calibri"/>
              <a:ea typeface="Calibri"/>
              <a:cs typeface="Calibri"/>
              <a:sym typeface="Calibri"/>
            </a:endParaRPr>
          </a:p>
        </p:txBody>
      </p:sp>
      <p:pic>
        <p:nvPicPr>
          <p:cNvPr id="25" name="Google Shape;25;p5"/>
          <p:cNvPicPr preferRelativeResize="0"/>
          <p:nvPr/>
        </p:nvPicPr>
        <p:blipFill>
          <a:blip r:embed="rId3">
            <a:alphaModFix/>
          </a:blip>
          <a:stretch>
            <a:fillRect/>
          </a:stretch>
        </p:blipFill>
        <p:spPr>
          <a:xfrm>
            <a:off x="2901625" y="1805675"/>
            <a:ext cx="3340750" cy="1049300"/>
          </a:xfrm>
          <a:prstGeom prst="rect">
            <a:avLst/>
          </a:prstGeom>
          <a:noFill/>
          <a:ln>
            <a:noFill/>
          </a:ln>
        </p:spPr>
      </p:pic>
      <p:sp>
        <p:nvSpPr>
          <p:cNvPr id="26" name="Google Shape;26;p5"/>
          <p:cNvSpPr txBox="1"/>
          <p:nvPr/>
        </p:nvSpPr>
        <p:spPr>
          <a:xfrm>
            <a:off x="0" y="3962250"/>
            <a:ext cx="9144000" cy="755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200"/>
              </a:spcAft>
              <a:buNone/>
            </a:pPr>
            <a:r>
              <a:rPr lang="en-GB" sz="1000">
                <a:solidFill>
                  <a:srgbClr val="0B2F43"/>
                </a:solidFill>
                <a:latin typeface="Calibri"/>
                <a:ea typeface="Calibri"/>
                <a:cs typeface="Calibri"/>
                <a:sym typeface="Calibri"/>
              </a:rPr>
              <a:t>Registered office: Tearfund, 100 Church Road, Teddington, TW11 8QE. Registered in England: 994339. A company limited by guarantee. </a:t>
            </a:r>
            <a:br>
              <a:rPr lang="en-GB" sz="1000">
                <a:solidFill>
                  <a:srgbClr val="0B2F43"/>
                </a:solidFill>
                <a:latin typeface="Calibri"/>
                <a:ea typeface="Calibri"/>
                <a:cs typeface="Calibri"/>
                <a:sym typeface="Calibri"/>
              </a:rPr>
            </a:br>
            <a:r>
              <a:rPr lang="en-GB" sz="1000">
                <a:solidFill>
                  <a:srgbClr val="0B2F43"/>
                </a:solidFill>
                <a:latin typeface="Calibri"/>
                <a:ea typeface="Calibri"/>
                <a:cs typeface="Calibri"/>
                <a:sym typeface="Calibri"/>
              </a:rPr>
              <a:t>Registered Charity No. 265464 (England &amp; Wales) Registered Charity No. SC037624 (Scotland)</a:t>
            </a:r>
            <a:endParaRPr sz="1000">
              <a:solidFill>
                <a:srgbClr val="0B2F43"/>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1">
    <p:bg>
      <p:bgPr>
        <a:solidFill>
          <a:srgbClr val="FCD500"/>
        </a:solidFill>
      </p:bgPr>
    </p:bg>
    <p:spTree>
      <p:nvGrpSpPr>
        <p:cNvPr id="27" name="Shape 27"/>
        <p:cNvGrpSpPr/>
        <p:nvPr/>
      </p:nvGrpSpPr>
      <p:grpSpPr>
        <a:xfrm>
          <a:off x="0" y="0"/>
          <a:ext cx="0" cy="0"/>
          <a:chOff x="0" y="0"/>
          <a:chExt cx="0" cy="0"/>
        </a:xfrm>
      </p:grpSpPr>
      <p:pic>
        <p:nvPicPr>
          <p:cNvPr id="28" name="Google Shape;28;p6"/>
          <p:cNvPicPr preferRelativeResize="0"/>
          <p:nvPr/>
        </p:nvPicPr>
        <p:blipFill>
          <a:blip r:embed="rId2">
            <a:alphaModFix/>
          </a:blip>
          <a:stretch>
            <a:fillRect/>
          </a:stretch>
        </p:blipFill>
        <p:spPr>
          <a:xfrm>
            <a:off x="321725" y="4462600"/>
            <a:ext cx="1341000" cy="4225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 name="Shape 29"/>
        <p:cNvGrpSpPr/>
        <p:nvPr/>
      </p:nvGrpSpPr>
      <p:grpSpPr>
        <a:xfrm>
          <a:off x="0" y="0"/>
          <a:ext cx="0" cy="0"/>
          <a:chOff x="0" y="0"/>
          <a:chExt cx="0" cy="0"/>
        </a:xfrm>
      </p:grpSpPr>
      <p:pic>
        <p:nvPicPr>
          <p:cNvPr id="30" name="Google Shape;30;p7"/>
          <p:cNvPicPr preferRelativeResize="0"/>
          <p:nvPr/>
        </p:nvPicPr>
        <p:blipFill>
          <a:blip r:embed="rId2">
            <a:alphaModFix/>
          </a:blip>
          <a:stretch>
            <a:fillRect/>
          </a:stretch>
        </p:blipFill>
        <p:spPr>
          <a:xfrm>
            <a:off x="321725" y="4462600"/>
            <a:ext cx="1341000" cy="422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 name="Shape 34"/>
        <p:cNvGrpSpPr/>
        <p:nvPr/>
      </p:nvGrpSpPr>
      <p:grpSpPr>
        <a:xfrm>
          <a:off x="0" y="0"/>
          <a:ext cx="0" cy="0"/>
          <a:chOff x="0" y="0"/>
          <a:chExt cx="0" cy="0"/>
        </a:xfrm>
      </p:grpSpPr>
      <p:sp>
        <p:nvSpPr>
          <p:cNvPr id="35" name="Google Shape;35;p8"/>
          <p:cNvSpPr txBox="1"/>
          <p:nvPr>
            <p:ph type="ctrTitle"/>
          </p:nvPr>
        </p:nvSpPr>
        <p:spPr>
          <a:xfrm>
            <a:off x="357150" y="2571750"/>
            <a:ext cx="8429700" cy="960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Praying for ‘forgotten’ crises </a:t>
            </a:r>
            <a:endParaRPr/>
          </a:p>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 name="Shape 39"/>
        <p:cNvGrpSpPr/>
        <p:nvPr/>
      </p:nvGrpSpPr>
      <p:grpSpPr>
        <a:xfrm>
          <a:off x="0" y="0"/>
          <a:ext cx="0" cy="0"/>
          <a:chOff x="0" y="0"/>
          <a:chExt cx="0" cy="0"/>
        </a:xfrm>
      </p:grpSpPr>
      <p:sp>
        <p:nvSpPr>
          <p:cNvPr id="40" name="Google Shape;40;p9"/>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What is a prayer room?</a:t>
            </a:r>
            <a:endParaRPr/>
          </a:p>
        </p:txBody>
      </p:sp>
      <p:sp>
        <p:nvSpPr>
          <p:cNvPr id="41" name="Google Shape;41;p9"/>
          <p:cNvSpPr txBox="1"/>
          <p:nvPr>
            <p:ph idx="1" type="body"/>
          </p:nvPr>
        </p:nvSpPr>
        <p:spPr>
          <a:xfrm>
            <a:off x="311700" y="100652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b="1" sz="1500"/>
          </a:p>
          <a:p>
            <a:pPr indent="-323850" lvl="0" marL="457200" rtl="0" algn="l">
              <a:lnSpc>
                <a:spcPct val="100000"/>
              </a:lnSpc>
              <a:spcBef>
                <a:spcPts val="0"/>
              </a:spcBef>
              <a:spcAft>
                <a:spcPts val="0"/>
              </a:spcAft>
              <a:buClr>
                <a:srgbClr val="434343"/>
              </a:buClr>
              <a:buSzPts val="1500"/>
              <a:buFont typeface="Calibri"/>
              <a:buChar char="●"/>
            </a:pPr>
            <a:r>
              <a:rPr lang="en-GB" sz="1500"/>
              <a:t>A prayer room is a space in your church (or other building) that’s dedicated to helping and inspiring people to pray. It will normally feature a number of prayer ‘stations’, each with a different prayer prompt or activity.</a:t>
            </a:r>
            <a:endParaRPr sz="1500"/>
          </a:p>
          <a:p>
            <a:pPr indent="0" lvl="0" marL="457200" rtl="0" algn="l">
              <a:lnSpc>
                <a:spcPct val="100000"/>
              </a:lnSpc>
              <a:spcBef>
                <a:spcPts val="0"/>
              </a:spcBef>
              <a:spcAft>
                <a:spcPts val="0"/>
              </a:spcAft>
              <a:buClr>
                <a:schemeClr val="dk1"/>
              </a:buClr>
              <a:buSzPts val="1100"/>
              <a:buFont typeface="Arial"/>
              <a:buNone/>
            </a:pPr>
            <a:r>
              <a:t/>
            </a:r>
            <a:endParaRPr sz="1500"/>
          </a:p>
          <a:p>
            <a:pPr indent="-323850" lvl="0" marL="457200" rtl="0" algn="l">
              <a:lnSpc>
                <a:spcPct val="100000"/>
              </a:lnSpc>
              <a:spcBef>
                <a:spcPts val="0"/>
              </a:spcBef>
              <a:spcAft>
                <a:spcPts val="0"/>
              </a:spcAft>
              <a:buClr>
                <a:srgbClr val="434343"/>
              </a:buClr>
              <a:buSzPts val="1500"/>
              <a:buFont typeface="Calibri"/>
              <a:buChar char="●"/>
            </a:pPr>
            <a:r>
              <a:rPr lang="en-GB" sz="1500"/>
              <a:t>Some churches choose to have their prayer rooms open 24/7, others on specific days/times. Prayer rooms can be open for </a:t>
            </a:r>
            <a:r>
              <a:rPr lang="en-GB" sz="1500"/>
              <a:t>anyone</a:t>
            </a:r>
            <a:r>
              <a:rPr lang="en-GB" sz="1500"/>
              <a:t> to use when they like, or you can implement a booking </a:t>
            </a:r>
            <a:r>
              <a:rPr lang="en-GB" sz="1500"/>
              <a:t>system</a:t>
            </a:r>
            <a:r>
              <a:rPr lang="en-GB" sz="1500"/>
              <a:t>, where people can book </a:t>
            </a:r>
            <a:r>
              <a:rPr lang="en-GB" sz="1500"/>
              <a:t>a</a:t>
            </a:r>
            <a:r>
              <a:rPr lang="en-GB" sz="1500"/>
              <a:t>n hour slot to have the room to themselves.</a:t>
            </a:r>
            <a:endParaRPr sz="1500"/>
          </a:p>
          <a:p>
            <a:pPr indent="0" lvl="0" marL="457200" rtl="0" algn="l">
              <a:lnSpc>
                <a:spcPct val="100000"/>
              </a:lnSpc>
              <a:spcBef>
                <a:spcPts val="0"/>
              </a:spcBef>
              <a:spcAft>
                <a:spcPts val="0"/>
              </a:spcAft>
              <a:buClr>
                <a:schemeClr val="dk1"/>
              </a:buClr>
              <a:buSzPts val="1100"/>
              <a:buFont typeface="Arial"/>
              <a:buNone/>
            </a:pPr>
            <a:r>
              <a:t/>
            </a:r>
            <a:endParaRPr sz="1500"/>
          </a:p>
          <a:p>
            <a:pPr indent="-323850" lvl="0" marL="457200" rtl="0" algn="l">
              <a:lnSpc>
                <a:spcPct val="100000"/>
              </a:lnSpc>
              <a:spcBef>
                <a:spcPts val="0"/>
              </a:spcBef>
              <a:spcAft>
                <a:spcPts val="0"/>
              </a:spcAft>
              <a:buClr>
                <a:srgbClr val="434343"/>
              </a:buClr>
              <a:buSzPts val="1500"/>
              <a:buFont typeface="Calibri"/>
              <a:buChar char="●"/>
            </a:pPr>
            <a:r>
              <a:rPr lang="en-GB" sz="1500"/>
              <a:t>You can tailor your prayer room to whatever you feel will best suit your church or group. </a:t>
            </a:r>
            <a:endParaRPr sz="1500"/>
          </a:p>
          <a:p>
            <a:pPr indent="0" lvl="0" marL="457200" rtl="0" algn="l">
              <a:lnSpc>
                <a:spcPct val="100000"/>
              </a:lnSpc>
              <a:spcBef>
                <a:spcPts val="0"/>
              </a:spcBef>
              <a:spcAft>
                <a:spcPts val="0"/>
              </a:spcAft>
              <a:buNone/>
            </a:pPr>
            <a:r>
              <a:t/>
            </a:r>
            <a:endParaRPr sz="1500"/>
          </a:p>
          <a:p>
            <a:pPr indent="-323850" lvl="0" marL="457200" rtl="0" algn="l">
              <a:lnSpc>
                <a:spcPct val="100000"/>
              </a:lnSpc>
              <a:spcBef>
                <a:spcPts val="0"/>
              </a:spcBef>
              <a:spcAft>
                <a:spcPts val="0"/>
              </a:spcAft>
              <a:buClr>
                <a:srgbClr val="434343"/>
              </a:buClr>
              <a:buSzPts val="1500"/>
              <a:buFont typeface="Calibri"/>
              <a:buChar char="●"/>
            </a:pPr>
            <a:r>
              <a:rPr lang="en-GB" sz="1500"/>
              <a:t>Everyone has their own preferred style of prayer. Prayer rooms enable </a:t>
            </a:r>
            <a:r>
              <a:rPr lang="en-GB" sz="1500"/>
              <a:t>people</a:t>
            </a:r>
            <a:r>
              <a:rPr lang="en-GB" sz="1500"/>
              <a:t> to pray however they like: whether through writing, drawing/painting, praying out loud, or simply sitting in silence.</a:t>
            </a:r>
            <a:endParaRPr sz="1500"/>
          </a:p>
          <a:p>
            <a:pPr indent="0" lvl="0" marL="0" rtl="0" algn="l">
              <a:spcBef>
                <a:spcPts val="0"/>
              </a:spcBef>
              <a:spcAft>
                <a:spcPts val="1600"/>
              </a:spcAft>
              <a:buNone/>
            </a:pPr>
            <a:r>
              <a:t/>
            </a:r>
            <a:endParaRPr sz="15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10065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500"/>
              <a:t>‘For I am the Lord your God who takes hold of your right hand and says to you, do not fear; I will help you.’ (Isaiah 41:13)</a:t>
            </a:r>
            <a:endParaRPr b="1" sz="1500"/>
          </a:p>
          <a:p>
            <a:pPr indent="0" lvl="0" marL="0" rtl="0" algn="l">
              <a:spcBef>
                <a:spcPts val="1600"/>
              </a:spcBef>
              <a:spcAft>
                <a:spcPts val="0"/>
              </a:spcAft>
              <a:buNone/>
            </a:pPr>
            <a:r>
              <a:rPr lang="en-GB" sz="1200"/>
              <a:t>We have a God who wants us to bring everything to him in prayer (Philippians 4:6-7). However, it can </a:t>
            </a:r>
            <a:r>
              <a:rPr lang="en-GB" sz="1200"/>
              <a:t>sometimes </a:t>
            </a:r>
            <a:r>
              <a:rPr lang="en-GB" sz="1200"/>
              <a:t>be difficult to know where to begin – or how to keep going – when the situation feels unchanging or too big. And how can we talk to God about refugees or hunger when sometimes we don’t even know the scale of the crisis ourselves?</a:t>
            </a:r>
            <a:endParaRPr sz="1200"/>
          </a:p>
          <a:p>
            <a:pPr indent="0" lvl="0" marL="0" rtl="0" algn="l">
              <a:spcBef>
                <a:spcPts val="1600"/>
              </a:spcBef>
              <a:spcAft>
                <a:spcPts val="0"/>
              </a:spcAft>
              <a:buNone/>
            </a:pPr>
            <a:r>
              <a:rPr lang="en-GB" sz="1200"/>
              <a:t>We do not have to carry the crises of the world alone; God knows, understands and cares deeply. We can be assured that God is working to restore all things and when we align ourselves with his plan, incredible things can happen. </a:t>
            </a:r>
            <a:endParaRPr sz="1200"/>
          </a:p>
          <a:p>
            <a:pPr indent="0" lvl="0" marL="0" rtl="0" algn="l">
              <a:spcBef>
                <a:spcPts val="1600"/>
              </a:spcBef>
              <a:spcAft>
                <a:spcPts val="0"/>
              </a:spcAft>
              <a:buNone/>
            </a:pPr>
            <a:r>
              <a:rPr lang="en-GB" sz="1200"/>
              <a:t>This prayer room will equip you with creative ideas and stories to help you to keep your eyes fixed on God and bring to him petitions of prayer for our global neighbours about these issues. There are six ideas for prayer stations, which you can either print off to put in your prayer room or use as inspiration for your own ideas. You can use all of these, mix and match, or come up with your own.</a:t>
            </a:r>
            <a:endParaRPr sz="1200"/>
          </a:p>
          <a:p>
            <a:pPr indent="0" lvl="0" marL="0" rtl="0" algn="l">
              <a:spcBef>
                <a:spcPts val="1600"/>
              </a:spcBef>
              <a:spcAft>
                <a:spcPts val="0"/>
              </a:spcAft>
              <a:buNone/>
            </a:pPr>
            <a:r>
              <a:t/>
            </a:r>
            <a:endParaRPr sz="1200"/>
          </a:p>
          <a:p>
            <a:pPr indent="0" lvl="0" marL="0" rtl="0" algn="l">
              <a:spcBef>
                <a:spcPts val="1600"/>
              </a:spcBef>
              <a:spcAft>
                <a:spcPts val="0"/>
              </a:spcAft>
              <a:buNone/>
            </a:pPr>
            <a:r>
              <a:t/>
            </a:r>
            <a:endParaRPr sz="1200"/>
          </a:p>
          <a:p>
            <a:pPr indent="0" lvl="0" marL="0" rtl="0" algn="l">
              <a:spcBef>
                <a:spcPts val="1600"/>
              </a:spcBef>
              <a:spcAft>
                <a:spcPts val="1600"/>
              </a:spcAft>
              <a:buNone/>
            </a:pPr>
            <a:r>
              <a:t/>
            </a:r>
            <a:endParaRPr sz="1500"/>
          </a:p>
        </p:txBody>
      </p:sp>
      <p:sp>
        <p:nvSpPr>
          <p:cNvPr id="47" name="Google Shape;47;p10"/>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Persisting in prayer</a:t>
            </a:r>
            <a:r>
              <a:rPr lang="en-GB"/>
              <a:t> for ‘forgotten’ crises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11"/>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Station one: calling on God    </a:t>
            </a:r>
            <a:endParaRPr/>
          </a:p>
        </p:txBody>
      </p:sp>
      <p:sp>
        <p:nvSpPr>
          <p:cNvPr id="53" name="Google Shape;53;p11"/>
          <p:cNvSpPr txBox="1"/>
          <p:nvPr>
            <p:ph idx="1" type="body"/>
          </p:nvPr>
        </p:nvSpPr>
        <p:spPr>
          <a:xfrm>
            <a:off x="311700" y="928700"/>
            <a:ext cx="8520600" cy="3497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1150"/>
              <a:t>The scale of devastation we see on news updates can feel overwhelming. And there are still many crises that we never hear about. </a:t>
            </a:r>
            <a:r>
              <a:rPr b="1" lang="en-GB" sz="1150"/>
              <a:t>C</a:t>
            </a:r>
            <a:r>
              <a:rPr b="1" lang="en-GB" sz="1150"/>
              <a:t>ontemplative prayers can help us to keep our eyes fixed on God and not be overburdened by the situation. They also allow</a:t>
            </a:r>
            <a:r>
              <a:rPr b="1" lang="en-GB" sz="1150"/>
              <a:t> </a:t>
            </a:r>
            <a:r>
              <a:rPr b="1" lang="en-GB" sz="1150"/>
              <a:t>God to guide our time of prayer, as we listen to what he wants to share with us.</a:t>
            </a:r>
            <a:endParaRPr b="1" sz="1150"/>
          </a:p>
          <a:p>
            <a:pPr indent="0" lvl="0" marL="0" rtl="0" algn="l">
              <a:lnSpc>
                <a:spcPct val="100000"/>
              </a:lnSpc>
              <a:spcBef>
                <a:spcPts val="0"/>
              </a:spcBef>
              <a:spcAft>
                <a:spcPts val="0"/>
              </a:spcAft>
              <a:buNone/>
            </a:pPr>
            <a:r>
              <a:t/>
            </a:r>
            <a:endParaRPr b="1" sz="1150"/>
          </a:p>
          <a:p>
            <a:pPr indent="0" lvl="0" marL="457200" rtl="0" algn="l">
              <a:lnSpc>
                <a:spcPct val="100000"/>
              </a:lnSpc>
              <a:spcBef>
                <a:spcPts val="0"/>
              </a:spcBef>
              <a:spcAft>
                <a:spcPts val="0"/>
              </a:spcAft>
              <a:buNone/>
            </a:pPr>
            <a:r>
              <a:t/>
            </a:r>
            <a:endParaRPr b="1" sz="1150"/>
          </a:p>
          <a:p>
            <a:pPr indent="-301625" lvl="0" marL="457200" rtl="0" algn="l">
              <a:lnSpc>
                <a:spcPct val="100000"/>
              </a:lnSpc>
              <a:spcBef>
                <a:spcPts val="0"/>
              </a:spcBef>
              <a:spcAft>
                <a:spcPts val="0"/>
              </a:spcAft>
              <a:buSzPts val="1150"/>
              <a:buChar char="●"/>
            </a:pPr>
            <a:r>
              <a:rPr lang="en-GB" sz="1150"/>
              <a:t>Take a few moments to be still. God’s presence is always with you. Open yourself to his Spirit now.</a:t>
            </a:r>
            <a:endParaRPr sz="1150"/>
          </a:p>
          <a:p>
            <a:pPr indent="0" lvl="0" marL="457200" rtl="0" algn="l">
              <a:lnSpc>
                <a:spcPct val="100000"/>
              </a:lnSpc>
              <a:spcBef>
                <a:spcPts val="0"/>
              </a:spcBef>
              <a:spcAft>
                <a:spcPts val="0"/>
              </a:spcAft>
              <a:buNone/>
            </a:pPr>
            <a:r>
              <a:t/>
            </a:r>
            <a:endParaRPr sz="1150"/>
          </a:p>
          <a:p>
            <a:pPr indent="-301625" lvl="0" marL="457200" rtl="0" algn="l">
              <a:lnSpc>
                <a:spcPct val="100000"/>
              </a:lnSpc>
              <a:spcBef>
                <a:spcPts val="0"/>
              </a:spcBef>
              <a:spcAft>
                <a:spcPts val="0"/>
              </a:spcAft>
              <a:buSzPts val="1150"/>
              <a:buChar char="●"/>
            </a:pPr>
            <a:r>
              <a:rPr lang="en-GB" sz="1150"/>
              <a:t>As you breathe in, say ‘God you are here.’ As you breathe out, say ‘And I am with you.’ </a:t>
            </a:r>
            <a:endParaRPr sz="1150"/>
          </a:p>
          <a:p>
            <a:pPr indent="0" lvl="0" marL="457200" rtl="0" algn="l">
              <a:lnSpc>
                <a:spcPct val="100000"/>
              </a:lnSpc>
              <a:spcBef>
                <a:spcPts val="0"/>
              </a:spcBef>
              <a:spcAft>
                <a:spcPts val="0"/>
              </a:spcAft>
              <a:buNone/>
            </a:pPr>
            <a:r>
              <a:t/>
            </a:r>
            <a:endParaRPr sz="1150"/>
          </a:p>
          <a:p>
            <a:pPr indent="-301625" lvl="0" marL="457200" rtl="0" algn="l">
              <a:lnSpc>
                <a:spcPct val="100000"/>
              </a:lnSpc>
              <a:spcBef>
                <a:spcPts val="0"/>
              </a:spcBef>
              <a:spcAft>
                <a:spcPts val="0"/>
              </a:spcAft>
              <a:buSzPts val="1150"/>
              <a:buChar char="●"/>
            </a:pPr>
            <a:r>
              <a:rPr lang="en-GB" sz="1150"/>
              <a:t>Do this until you feel undistracted by your surroundings and feel the presence of God enveloping you.</a:t>
            </a:r>
            <a:endParaRPr sz="1150"/>
          </a:p>
          <a:p>
            <a:pPr indent="0" lvl="0" marL="457200" rtl="0" algn="l">
              <a:lnSpc>
                <a:spcPct val="100000"/>
              </a:lnSpc>
              <a:spcBef>
                <a:spcPts val="0"/>
              </a:spcBef>
              <a:spcAft>
                <a:spcPts val="0"/>
              </a:spcAft>
              <a:buNone/>
            </a:pPr>
            <a:r>
              <a:t/>
            </a:r>
            <a:endParaRPr sz="1150"/>
          </a:p>
          <a:p>
            <a:pPr indent="-301625" lvl="0" marL="457200" rtl="0" algn="l">
              <a:lnSpc>
                <a:spcPct val="100000"/>
              </a:lnSpc>
              <a:spcBef>
                <a:spcPts val="0"/>
              </a:spcBef>
              <a:spcAft>
                <a:spcPts val="0"/>
              </a:spcAft>
              <a:buSzPts val="1150"/>
              <a:buChar char="●"/>
            </a:pPr>
            <a:r>
              <a:rPr lang="en-GB" sz="1150"/>
              <a:t>Then, ask God to reveal to you what crisis is on his heart for you to pray to him about. Spend time crying out to God on behalf of this issue. </a:t>
            </a:r>
            <a:endParaRPr sz="1150"/>
          </a:p>
          <a:p>
            <a:pPr indent="0" lvl="0" marL="457200" rtl="0" algn="l">
              <a:lnSpc>
                <a:spcPct val="100000"/>
              </a:lnSpc>
              <a:spcBef>
                <a:spcPts val="0"/>
              </a:spcBef>
              <a:spcAft>
                <a:spcPts val="0"/>
              </a:spcAft>
              <a:buNone/>
            </a:pPr>
            <a:r>
              <a:t/>
            </a:r>
            <a:endParaRPr sz="1150"/>
          </a:p>
          <a:p>
            <a:pPr indent="-301625" lvl="0" marL="457200" rtl="0" algn="l">
              <a:lnSpc>
                <a:spcPct val="100000"/>
              </a:lnSpc>
              <a:spcBef>
                <a:spcPts val="0"/>
              </a:spcBef>
              <a:spcAft>
                <a:spcPts val="0"/>
              </a:spcAft>
              <a:buSzPts val="1150"/>
              <a:buChar char="●"/>
            </a:pPr>
            <a:r>
              <a:rPr lang="en-GB" sz="1150"/>
              <a:t>Listen to him as he responds. You may want to write down any words, scriptures, or pictures he has for you.</a:t>
            </a:r>
            <a:endParaRPr sz="1150"/>
          </a:p>
          <a:p>
            <a:pPr indent="0" lvl="0" marL="457200" rtl="0" algn="l">
              <a:lnSpc>
                <a:spcPct val="100000"/>
              </a:lnSpc>
              <a:spcBef>
                <a:spcPts val="0"/>
              </a:spcBef>
              <a:spcAft>
                <a:spcPts val="0"/>
              </a:spcAft>
              <a:buNone/>
            </a:pPr>
            <a:r>
              <a:t/>
            </a:r>
            <a:endParaRPr sz="1150"/>
          </a:p>
          <a:p>
            <a:pPr indent="-301625" lvl="0" marL="457200" rtl="0" algn="l">
              <a:lnSpc>
                <a:spcPct val="100000"/>
              </a:lnSpc>
              <a:spcBef>
                <a:spcPts val="0"/>
              </a:spcBef>
              <a:spcAft>
                <a:spcPts val="0"/>
              </a:spcAft>
              <a:buSzPts val="1150"/>
              <a:buChar char="●"/>
            </a:pPr>
            <a:r>
              <a:rPr lang="en-GB" sz="1150"/>
              <a:t>End by thanking God for being with you and working in you. </a:t>
            </a:r>
            <a:endParaRPr sz="1150"/>
          </a:p>
          <a:p>
            <a:pPr indent="0" lvl="0" marL="0" rtl="0" algn="l">
              <a:lnSpc>
                <a:spcPct val="100000"/>
              </a:lnSpc>
              <a:spcBef>
                <a:spcPts val="0"/>
              </a:spcBef>
              <a:spcAft>
                <a:spcPts val="0"/>
              </a:spcAft>
              <a:buClr>
                <a:schemeClr val="dk1"/>
              </a:buClr>
              <a:buSzPts val="1100"/>
              <a:buFont typeface="Arial"/>
              <a:buNone/>
            </a:pPr>
            <a:r>
              <a:t/>
            </a:r>
            <a:endParaRPr sz="1150"/>
          </a:p>
          <a:p>
            <a:pPr indent="0" lvl="0" marL="0" rtl="0" algn="l">
              <a:spcBef>
                <a:spcPts val="0"/>
              </a:spcBef>
              <a:spcAft>
                <a:spcPts val="0"/>
              </a:spcAft>
              <a:buNone/>
            </a:pPr>
            <a:r>
              <a:t/>
            </a:r>
            <a:endParaRPr sz="1100"/>
          </a:p>
          <a:p>
            <a:pPr indent="0" lvl="0" marL="0" rtl="0" algn="l">
              <a:spcBef>
                <a:spcPts val="1600"/>
              </a:spcBef>
              <a:spcAft>
                <a:spcPts val="0"/>
              </a:spcAft>
              <a:buNone/>
            </a:pPr>
            <a:r>
              <a:t/>
            </a:r>
            <a:endParaRPr b="1" sz="1100"/>
          </a:p>
          <a:p>
            <a:pPr indent="0" lvl="0" marL="0" rtl="0" algn="l">
              <a:spcBef>
                <a:spcPts val="1600"/>
              </a:spcBef>
              <a:spcAft>
                <a:spcPts val="0"/>
              </a:spcAft>
              <a:buNone/>
            </a:pPr>
            <a:r>
              <a:t/>
            </a:r>
            <a:endParaRPr b="1" sz="600">
              <a:solidFill>
                <a:srgbClr val="262626"/>
              </a:solidFill>
              <a:highlight>
                <a:srgbClr val="FFFFFF"/>
              </a:highlight>
              <a:latin typeface="Arial"/>
              <a:ea typeface="Arial"/>
              <a:cs typeface="Arial"/>
              <a:sym typeface="Arial"/>
            </a:endParaRPr>
          </a:p>
          <a:p>
            <a:pPr indent="0" lvl="0" marL="457200" rtl="0" algn="l">
              <a:lnSpc>
                <a:spcPct val="150000"/>
              </a:lnSpc>
              <a:spcBef>
                <a:spcPts val="1600"/>
              </a:spcBef>
              <a:spcAft>
                <a:spcPts val="0"/>
              </a:spcAft>
              <a:buNone/>
            </a:pPr>
            <a:r>
              <a:t/>
            </a:r>
            <a:endParaRPr b="1" sz="1200"/>
          </a:p>
          <a:p>
            <a:pPr indent="0" lvl="0" marL="0" rtl="0" algn="l">
              <a:spcBef>
                <a:spcPts val="1600"/>
              </a:spcBef>
              <a:spcAft>
                <a:spcPts val="0"/>
              </a:spcAft>
              <a:buClr>
                <a:schemeClr val="dk1"/>
              </a:buClr>
              <a:buSzPts val="1100"/>
              <a:buFont typeface="Arial"/>
              <a:buNone/>
            </a:pPr>
            <a:r>
              <a:t/>
            </a:r>
            <a:endParaRPr sz="1100"/>
          </a:p>
          <a:p>
            <a:pPr indent="0" lvl="0" marL="0" rtl="0" algn="l">
              <a:spcBef>
                <a:spcPts val="1600"/>
              </a:spcBef>
              <a:spcAft>
                <a:spcPts val="1600"/>
              </a:spcAft>
              <a:buNone/>
            </a:pPr>
            <a:r>
              <a:t/>
            </a:r>
            <a:endParaRPr sz="11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2"/>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Station two: safe passage</a:t>
            </a:r>
            <a:endParaRPr/>
          </a:p>
        </p:txBody>
      </p:sp>
      <p:pic>
        <p:nvPicPr>
          <p:cNvPr id="59" name="Google Shape;59;p12"/>
          <p:cNvPicPr preferRelativeResize="0"/>
          <p:nvPr/>
        </p:nvPicPr>
        <p:blipFill rotWithShape="1">
          <a:blip r:embed="rId3">
            <a:alphaModFix/>
          </a:blip>
          <a:srcRect b="0" l="7662" r="7670" t="0"/>
          <a:stretch/>
        </p:blipFill>
        <p:spPr>
          <a:xfrm>
            <a:off x="5018900" y="1257273"/>
            <a:ext cx="3610614" cy="2842258"/>
          </a:xfrm>
          <a:prstGeom prst="rect">
            <a:avLst/>
          </a:prstGeom>
          <a:noFill/>
          <a:ln>
            <a:noFill/>
          </a:ln>
        </p:spPr>
      </p:pic>
      <p:sp>
        <p:nvSpPr>
          <p:cNvPr id="60" name="Google Shape;60;p12"/>
          <p:cNvSpPr txBox="1"/>
          <p:nvPr>
            <p:ph idx="1" type="body"/>
          </p:nvPr>
        </p:nvSpPr>
        <p:spPr>
          <a:xfrm>
            <a:off x="311700" y="1006525"/>
            <a:ext cx="4614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sz="1150"/>
              <a:t>5 million Venezuelans have made journeys, many by canoe and on foot through dangerous terrain, to flee the economic and political crisis that has devastated their country. Nearly 2 million people fled to neighbouring Colombia.</a:t>
            </a:r>
            <a:endParaRPr b="1" sz="1150"/>
          </a:p>
          <a:p>
            <a:pPr indent="0" lvl="0" marL="0" rtl="0" algn="l">
              <a:lnSpc>
                <a:spcPct val="100000"/>
              </a:lnSpc>
              <a:spcBef>
                <a:spcPts val="0"/>
              </a:spcBef>
              <a:spcAft>
                <a:spcPts val="0"/>
              </a:spcAft>
              <a:buClr>
                <a:schemeClr val="dk1"/>
              </a:buClr>
              <a:buSzPts val="1100"/>
              <a:buFont typeface="Arial"/>
              <a:buNone/>
            </a:pPr>
            <a:r>
              <a:t/>
            </a:r>
            <a:endParaRPr sz="1150"/>
          </a:p>
          <a:p>
            <a:pPr indent="0" lvl="0" marL="0" rtl="0" algn="l">
              <a:lnSpc>
                <a:spcPct val="100000"/>
              </a:lnSpc>
              <a:spcBef>
                <a:spcPts val="0"/>
              </a:spcBef>
              <a:spcAft>
                <a:spcPts val="0"/>
              </a:spcAft>
              <a:buClr>
                <a:schemeClr val="dk1"/>
              </a:buClr>
              <a:buSzPts val="1100"/>
              <a:buFont typeface="Arial"/>
              <a:buNone/>
            </a:pPr>
            <a:r>
              <a:rPr lang="en-GB" sz="1150"/>
              <a:t>‘It is very, very hard to leave your country and go to another place… it is too hard… it is as if a little piece was torn away from you,’ shares Yalitza, who fled Venezuela.</a:t>
            </a:r>
            <a:endParaRPr sz="1150"/>
          </a:p>
          <a:p>
            <a:pPr indent="0" lvl="0" marL="0" rtl="0" algn="l">
              <a:lnSpc>
                <a:spcPct val="100000"/>
              </a:lnSpc>
              <a:spcBef>
                <a:spcPts val="0"/>
              </a:spcBef>
              <a:spcAft>
                <a:spcPts val="0"/>
              </a:spcAft>
              <a:buClr>
                <a:schemeClr val="dk1"/>
              </a:buClr>
              <a:buSzPts val="1100"/>
              <a:buFont typeface="Arial"/>
              <a:buNone/>
            </a:pPr>
            <a:r>
              <a:t/>
            </a:r>
            <a:endParaRPr sz="1150"/>
          </a:p>
          <a:p>
            <a:pPr indent="0" lvl="0" marL="0" rtl="0" algn="l">
              <a:lnSpc>
                <a:spcPct val="100000"/>
              </a:lnSpc>
              <a:spcBef>
                <a:spcPts val="0"/>
              </a:spcBef>
              <a:spcAft>
                <a:spcPts val="0"/>
              </a:spcAft>
              <a:buClr>
                <a:schemeClr val="dk1"/>
              </a:buClr>
              <a:buSzPts val="1100"/>
              <a:buFont typeface="Arial"/>
              <a:buNone/>
            </a:pPr>
            <a:r>
              <a:rPr lang="en-GB" sz="1150"/>
              <a:t>Tearfund is working with local churches in Colombia to welcome Venezuelan refugees and to help them to rebuild their lives. </a:t>
            </a:r>
            <a:endParaRPr sz="1150"/>
          </a:p>
          <a:p>
            <a:pPr indent="0" lvl="0" marL="0" rtl="0" algn="l">
              <a:lnSpc>
                <a:spcPct val="100000"/>
              </a:lnSpc>
              <a:spcBef>
                <a:spcPts val="0"/>
              </a:spcBef>
              <a:spcAft>
                <a:spcPts val="0"/>
              </a:spcAft>
              <a:buClr>
                <a:schemeClr val="dk1"/>
              </a:buClr>
              <a:buSzPts val="1100"/>
              <a:buFont typeface="Arial"/>
              <a:buNone/>
            </a:pPr>
            <a:r>
              <a:t/>
            </a:r>
            <a:endParaRPr b="1" sz="1150"/>
          </a:p>
          <a:p>
            <a:pPr indent="0" lvl="0" marL="0" rtl="0" algn="l">
              <a:lnSpc>
                <a:spcPct val="100000"/>
              </a:lnSpc>
              <a:spcBef>
                <a:spcPts val="0"/>
              </a:spcBef>
              <a:spcAft>
                <a:spcPts val="0"/>
              </a:spcAft>
              <a:buNone/>
            </a:pPr>
            <a:r>
              <a:rPr i="1" lang="en-GB" sz="1150"/>
              <a:t>For this prayer station you will need a map of the world.</a:t>
            </a:r>
            <a:endParaRPr i="1" sz="1150"/>
          </a:p>
          <a:p>
            <a:pPr indent="0" lvl="0" marL="0" rtl="0" algn="l">
              <a:lnSpc>
                <a:spcPct val="100000"/>
              </a:lnSpc>
              <a:spcBef>
                <a:spcPts val="0"/>
              </a:spcBef>
              <a:spcAft>
                <a:spcPts val="0"/>
              </a:spcAft>
              <a:buNone/>
            </a:pPr>
            <a:r>
              <a:t/>
            </a:r>
            <a:endParaRPr i="1" sz="1150"/>
          </a:p>
          <a:p>
            <a:pPr indent="-301625" lvl="0" marL="457200" rtl="0" algn="l">
              <a:lnSpc>
                <a:spcPct val="100000"/>
              </a:lnSpc>
              <a:spcBef>
                <a:spcPts val="0"/>
              </a:spcBef>
              <a:spcAft>
                <a:spcPts val="0"/>
              </a:spcAft>
              <a:buSzPts val="1150"/>
              <a:buChar char="●"/>
            </a:pPr>
            <a:r>
              <a:rPr lang="en-GB" sz="1150"/>
              <a:t>Place your hand over Latin America and pray for safe passage for Venezuelan refugees across the region. Ask God to comfort and provide for them as they seek refuge.</a:t>
            </a:r>
            <a:endParaRPr sz="1150"/>
          </a:p>
          <a:p>
            <a:pPr indent="0" lvl="0" marL="457200" rtl="0" algn="l">
              <a:lnSpc>
                <a:spcPct val="100000"/>
              </a:lnSpc>
              <a:spcBef>
                <a:spcPts val="0"/>
              </a:spcBef>
              <a:spcAft>
                <a:spcPts val="0"/>
              </a:spcAft>
              <a:buNone/>
            </a:pPr>
            <a:r>
              <a:t/>
            </a:r>
            <a:endParaRPr sz="1150"/>
          </a:p>
          <a:p>
            <a:pPr indent="-301625" lvl="0" marL="457200" rtl="0" algn="l">
              <a:lnSpc>
                <a:spcPct val="100000"/>
              </a:lnSpc>
              <a:spcBef>
                <a:spcPts val="0"/>
              </a:spcBef>
              <a:spcAft>
                <a:spcPts val="0"/>
              </a:spcAft>
              <a:buSzPts val="1150"/>
              <a:buChar char="●"/>
            </a:pPr>
            <a:r>
              <a:rPr lang="en-GB" sz="1150"/>
              <a:t>Repeat this with other refugee routes, such as Syria and Yemen.</a:t>
            </a:r>
            <a:endParaRPr sz="1150"/>
          </a:p>
          <a:p>
            <a:pPr indent="0" lvl="0" marL="0" rtl="0" algn="l">
              <a:lnSpc>
                <a:spcPct val="100000"/>
              </a:lnSpc>
              <a:spcBef>
                <a:spcPts val="0"/>
              </a:spcBef>
              <a:spcAft>
                <a:spcPts val="0"/>
              </a:spcAft>
              <a:buClr>
                <a:schemeClr val="dk1"/>
              </a:buClr>
              <a:buSzPts val="1100"/>
              <a:buFont typeface="Arial"/>
              <a:buNone/>
            </a:pPr>
            <a:r>
              <a:t/>
            </a:r>
            <a:endParaRPr sz="1150"/>
          </a:p>
          <a:p>
            <a:pPr indent="0" lvl="0" marL="0" rtl="0" algn="l">
              <a:lnSpc>
                <a:spcPct val="100000"/>
              </a:lnSpc>
              <a:spcBef>
                <a:spcPts val="0"/>
              </a:spcBef>
              <a:spcAft>
                <a:spcPts val="0"/>
              </a:spcAft>
              <a:buClr>
                <a:schemeClr val="dk1"/>
              </a:buClr>
              <a:buSzPts val="1100"/>
              <a:buFont typeface="Arial"/>
              <a:buNone/>
            </a:pPr>
            <a:r>
              <a:t/>
            </a:r>
            <a:endParaRPr sz="1150"/>
          </a:p>
          <a:p>
            <a:pPr indent="0" lvl="0" marL="0" rtl="0" algn="l">
              <a:spcBef>
                <a:spcPts val="0"/>
              </a:spcBef>
              <a:spcAft>
                <a:spcPts val="1600"/>
              </a:spcAft>
              <a:buNone/>
            </a:pPr>
            <a:r>
              <a:t/>
            </a:r>
            <a:endParaRPr sz="1100"/>
          </a:p>
        </p:txBody>
      </p:sp>
      <p:sp>
        <p:nvSpPr>
          <p:cNvPr id="61" name="Google Shape;61;p12"/>
          <p:cNvSpPr txBox="1"/>
          <p:nvPr/>
        </p:nvSpPr>
        <p:spPr>
          <a:xfrm>
            <a:off x="5018963" y="4099525"/>
            <a:ext cx="36105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GB" sz="1000">
                <a:solidFill>
                  <a:srgbClr val="434343"/>
                </a:solidFill>
                <a:highlight>
                  <a:srgbClr val="FFFFFF"/>
                </a:highlight>
                <a:latin typeface="Calibri"/>
                <a:ea typeface="Calibri"/>
                <a:cs typeface="Calibri"/>
                <a:sym typeface="Calibri"/>
              </a:rPr>
              <a:t>Yalitza and her family in Colombia.</a:t>
            </a:r>
            <a:endParaRPr sz="1000">
              <a:solidFill>
                <a:srgbClr val="434343"/>
              </a:solidFill>
              <a:highlight>
                <a:srgbClr val="FFFFFF"/>
              </a:highlight>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GB" sz="1000">
                <a:solidFill>
                  <a:srgbClr val="434343"/>
                </a:solidFill>
                <a:highlight>
                  <a:srgbClr val="FFFFFF"/>
                </a:highlight>
                <a:latin typeface="Calibri"/>
                <a:ea typeface="Calibri"/>
                <a:cs typeface="Calibri"/>
                <a:sym typeface="Calibri"/>
              </a:rPr>
              <a:t>P</a:t>
            </a:r>
            <a:r>
              <a:rPr lang="en-GB" sz="1000">
                <a:solidFill>
                  <a:srgbClr val="434343"/>
                </a:solidFill>
                <a:highlight>
                  <a:srgbClr val="FFFFFF"/>
                </a:highlight>
                <a:latin typeface="Calibri"/>
                <a:ea typeface="Calibri"/>
                <a:cs typeface="Calibri"/>
                <a:sym typeface="Calibri"/>
              </a:rPr>
              <a:t>hoto credit: </a:t>
            </a:r>
            <a:r>
              <a:rPr lang="en-GB" sz="1000">
                <a:solidFill>
                  <a:srgbClr val="434343"/>
                </a:solidFill>
                <a:highlight>
                  <a:srgbClr val="FFFFFF"/>
                </a:highlight>
                <a:latin typeface="Calibri"/>
                <a:ea typeface="Calibri"/>
                <a:cs typeface="Calibri"/>
                <a:sym typeface="Calibri"/>
              </a:rPr>
              <a:t>Ferley Ospina/Tearfund.</a:t>
            </a:r>
            <a:endParaRPr sz="1000">
              <a:solidFill>
                <a:srgbClr val="434343"/>
              </a:solidFill>
              <a:highlight>
                <a:srgbClr val="FFFFFF"/>
              </a:highlight>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Station three: faith and fear   </a:t>
            </a:r>
            <a:endParaRPr/>
          </a:p>
        </p:txBody>
      </p:sp>
      <p:sp>
        <p:nvSpPr>
          <p:cNvPr id="67" name="Google Shape;67;p13"/>
          <p:cNvSpPr txBox="1"/>
          <p:nvPr>
            <p:ph idx="1" type="body"/>
          </p:nvPr>
        </p:nvSpPr>
        <p:spPr>
          <a:xfrm>
            <a:off x="311700" y="928700"/>
            <a:ext cx="8520600" cy="349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100"/>
              <a:t>In the last few years in the Sahel region of West Africa – which includes Burkina Faso, Chad, Mali and Niger – thousands of people have been killed and more than a million people have fled their homes due to </a:t>
            </a:r>
            <a:r>
              <a:rPr b="1" lang="en-GB" sz="1100"/>
              <a:t>the</a:t>
            </a:r>
            <a:r>
              <a:rPr b="1" lang="en-GB" sz="1100"/>
              <a:t> growing insecurity. One of the main factors behind the increasing violence is hunger – driven in part by the worsening droughts and floods caused by the climate crisis.</a:t>
            </a:r>
            <a:endParaRPr b="1" sz="1100"/>
          </a:p>
          <a:p>
            <a:pPr indent="0" lvl="0" marL="0" rtl="0" algn="l">
              <a:spcBef>
                <a:spcPts val="1600"/>
              </a:spcBef>
              <a:spcAft>
                <a:spcPts val="0"/>
              </a:spcAft>
              <a:buNone/>
            </a:pPr>
            <a:r>
              <a:rPr lang="en-GB" sz="1100"/>
              <a:t>From landmine explosions to ambushes, kidnappings and carjackings, the risk of violence towards the people we serve (as well as our local staff and partners) is high. </a:t>
            </a:r>
            <a:endParaRPr i="1" sz="1100"/>
          </a:p>
          <a:p>
            <a:pPr indent="0" lvl="0" marL="0" rtl="0" algn="l">
              <a:spcBef>
                <a:spcPts val="1600"/>
              </a:spcBef>
              <a:spcAft>
                <a:spcPts val="0"/>
              </a:spcAft>
              <a:buNone/>
            </a:pPr>
            <a:r>
              <a:rPr lang="en-GB" sz="1100"/>
              <a:t>‘Without faith and a firm conviction that Christ died and rose again, it is impossible to survive in such an environment,’ s</a:t>
            </a:r>
            <a:r>
              <a:rPr lang="en-GB" sz="1100"/>
              <a:t>hares Seid Zebe, who leads Tearfund’s work in Mali. ‘</a:t>
            </a:r>
            <a:r>
              <a:rPr lang="en-GB" sz="1100"/>
              <a:t>Our only recourse is the Lord Jesus Christ. As Psalm 20:7 declares: “Some trust in chariots and some in horses but we trust in the name of the Lord our God.”’  </a:t>
            </a:r>
            <a:endParaRPr sz="1100"/>
          </a:p>
          <a:p>
            <a:pPr indent="0" lvl="0" marL="0" rtl="0" algn="l">
              <a:spcBef>
                <a:spcPts val="1600"/>
              </a:spcBef>
              <a:spcAft>
                <a:spcPts val="0"/>
              </a:spcAft>
              <a:buNone/>
            </a:pPr>
            <a:r>
              <a:rPr i="1" lang="en-GB" sz="1100"/>
              <a:t>For this prayer station you will need a candle. </a:t>
            </a:r>
            <a:endParaRPr sz="1100"/>
          </a:p>
          <a:p>
            <a:pPr indent="-298450" lvl="0" marL="457200" rtl="0" algn="l">
              <a:spcBef>
                <a:spcPts val="1600"/>
              </a:spcBef>
              <a:spcAft>
                <a:spcPts val="0"/>
              </a:spcAft>
              <a:buSzPts val="1100"/>
              <a:buChar char="●"/>
            </a:pPr>
            <a:r>
              <a:rPr lang="en-GB" sz="1100"/>
              <a:t>Christ is the light of the world. Light a </a:t>
            </a:r>
            <a:r>
              <a:rPr lang="en-GB" sz="1100"/>
              <a:t>candle</a:t>
            </a:r>
            <a:r>
              <a:rPr lang="en-GB" sz="1100"/>
              <a:t> and pray for Christ’s protection for the people we serve in the Sahel region, as well as for our staff and local partners. Pray that Christ will go before our teams as they visit people in need. </a:t>
            </a:r>
            <a:r>
              <a:rPr lang="en-GB" sz="1100"/>
              <a:t>Pray in Jesus’ name for faith to replace fe</a:t>
            </a:r>
            <a:r>
              <a:rPr lang="en-GB" sz="1100"/>
              <a:t>ar.</a:t>
            </a:r>
            <a:endParaRPr sz="1100"/>
          </a:p>
          <a:p>
            <a:pPr indent="-298450" lvl="0" marL="457200" rtl="0" algn="l">
              <a:spcBef>
                <a:spcPts val="1600"/>
              </a:spcBef>
              <a:spcAft>
                <a:spcPts val="0"/>
              </a:spcAft>
              <a:buSzPts val="1100"/>
              <a:buChar char="●"/>
            </a:pPr>
            <a:r>
              <a:rPr lang="en-GB" sz="1100"/>
              <a:t>Pray for provision for </a:t>
            </a:r>
            <a:r>
              <a:rPr lang="en-GB" sz="1100"/>
              <a:t>people who are hungry. Ask God to provide long-term solutions for the hunger crisis, which is driving  violence.</a:t>
            </a:r>
            <a:endParaRPr sz="1100"/>
          </a:p>
          <a:p>
            <a:pPr indent="0" lvl="0" marL="0" rtl="0" algn="l">
              <a:spcBef>
                <a:spcPts val="1600"/>
              </a:spcBef>
              <a:spcAft>
                <a:spcPts val="0"/>
              </a:spcAft>
              <a:buNone/>
            </a:pPr>
            <a:r>
              <a:t/>
            </a:r>
            <a:endParaRPr b="1" sz="600">
              <a:solidFill>
                <a:srgbClr val="262626"/>
              </a:solidFill>
              <a:highlight>
                <a:srgbClr val="FFFFFF"/>
              </a:highlight>
              <a:latin typeface="Arial"/>
              <a:ea typeface="Arial"/>
              <a:cs typeface="Arial"/>
              <a:sym typeface="Arial"/>
            </a:endParaRPr>
          </a:p>
          <a:p>
            <a:pPr indent="0" lvl="0" marL="457200" rtl="0" algn="l">
              <a:lnSpc>
                <a:spcPct val="150000"/>
              </a:lnSpc>
              <a:spcBef>
                <a:spcPts val="1600"/>
              </a:spcBef>
              <a:spcAft>
                <a:spcPts val="0"/>
              </a:spcAft>
              <a:buNone/>
            </a:pPr>
            <a:r>
              <a:t/>
            </a:r>
            <a:endParaRPr b="1" sz="1200"/>
          </a:p>
          <a:p>
            <a:pPr indent="0" lvl="0" marL="0" rtl="0" algn="l">
              <a:spcBef>
                <a:spcPts val="1600"/>
              </a:spcBef>
              <a:spcAft>
                <a:spcPts val="0"/>
              </a:spcAft>
              <a:buClr>
                <a:schemeClr val="dk1"/>
              </a:buClr>
              <a:buSzPts val="1100"/>
              <a:buFont typeface="Arial"/>
              <a:buNone/>
            </a:pPr>
            <a:r>
              <a:t/>
            </a:r>
            <a:endParaRPr sz="1100"/>
          </a:p>
          <a:p>
            <a:pPr indent="0" lvl="0" marL="0" rtl="0" algn="l">
              <a:spcBef>
                <a:spcPts val="1600"/>
              </a:spcBef>
              <a:spcAft>
                <a:spcPts val="1600"/>
              </a:spcAft>
              <a:buNone/>
            </a:pPr>
            <a:r>
              <a:t/>
            </a:r>
            <a:endParaRPr sz="11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Station four: </a:t>
            </a:r>
            <a:r>
              <a:rPr lang="en-GB"/>
              <a:t>when disasters strike</a:t>
            </a:r>
            <a:r>
              <a:rPr lang="en-GB"/>
              <a:t>  </a:t>
            </a:r>
            <a:endParaRPr/>
          </a:p>
        </p:txBody>
      </p:sp>
      <p:sp>
        <p:nvSpPr>
          <p:cNvPr id="73" name="Google Shape;73;p14"/>
          <p:cNvSpPr txBox="1"/>
          <p:nvPr>
            <p:ph idx="1" type="body"/>
          </p:nvPr>
        </p:nvSpPr>
        <p:spPr>
          <a:xfrm>
            <a:off x="311700" y="1006525"/>
            <a:ext cx="4032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100"/>
              <a:t>When disasters strike it is people living in poverty who are hit the hardest. They are often living in areas prone to flooding, landslides and cyclones, and in houses that cannot withstand these shocks. And all through no fault of their own – they cannot afford to live anywhere safer. These families often did not have the income to meet their basic needs before the disaster hit, and so, with no savings to fall back on, the situation immediately becomes even more desperate.</a:t>
            </a:r>
            <a:endParaRPr b="1" sz="1100"/>
          </a:p>
          <a:p>
            <a:pPr indent="0" lvl="0" marL="0" rtl="0" algn="l">
              <a:spcBef>
                <a:spcPts val="1600"/>
              </a:spcBef>
              <a:spcAft>
                <a:spcPts val="0"/>
              </a:spcAft>
              <a:buNone/>
            </a:pPr>
            <a:r>
              <a:rPr i="1" lang="en-GB" sz="1100"/>
              <a:t>For this you will need some paper and art materials – such as crayons, paint or colouring pencils, as well as a display board.</a:t>
            </a:r>
            <a:endParaRPr i="1" sz="1100"/>
          </a:p>
          <a:p>
            <a:pPr indent="-298450" lvl="0" marL="457200" rtl="0" algn="l">
              <a:spcBef>
                <a:spcPts val="1600"/>
              </a:spcBef>
              <a:spcAft>
                <a:spcPts val="0"/>
              </a:spcAft>
              <a:buSzPts val="1100"/>
              <a:buChar char="●"/>
            </a:pPr>
            <a:r>
              <a:rPr lang="en-GB" sz="1100"/>
              <a:t>Draw or paint a house and write your </a:t>
            </a:r>
            <a:r>
              <a:rPr lang="en-GB" sz="1100"/>
              <a:t>prayers for people living in poverty inside of it. This can be anything from joy and laughter to </a:t>
            </a:r>
            <a:r>
              <a:rPr lang="en-GB" sz="1100"/>
              <a:t>safety </a:t>
            </a:r>
            <a:r>
              <a:rPr lang="en-GB" sz="1100"/>
              <a:t>from flooding and disease. </a:t>
            </a:r>
            <a:endParaRPr sz="1100"/>
          </a:p>
          <a:p>
            <a:pPr indent="-298450" lvl="0" marL="457200" rtl="0" algn="l">
              <a:spcBef>
                <a:spcPts val="0"/>
              </a:spcBef>
              <a:spcAft>
                <a:spcPts val="0"/>
              </a:spcAft>
              <a:buSzPts val="1100"/>
              <a:buChar char="●"/>
            </a:pPr>
            <a:r>
              <a:rPr lang="en-GB" sz="1100"/>
              <a:t>Once you’ve done this, add it to the display board.</a:t>
            </a:r>
            <a:endParaRPr/>
          </a:p>
          <a:p>
            <a:pPr indent="0" lvl="0" marL="457200" rtl="0" algn="l">
              <a:lnSpc>
                <a:spcPct val="100000"/>
              </a:lnSpc>
              <a:spcBef>
                <a:spcPts val="1600"/>
              </a:spcBef>
              <a:spcAft>
                <a:spcPts val="0"/>
              </a:spcAft>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1600"/>
              </a:spcBef>
              <a:spcAft>
                <a:spcPts val="1600"/>
              </a:spcAft>
              <a:buNone/>
            </a:pPr>
            <a:r>
              <a:t/>
            </a:r>
            <a:endParaRPr/>
          </a:p>
        </p:txBody>
      </p:sp>
      <p:pic>
        <p:nvPicPr>
          <p:cNvPr id="74" name="Google Shape;74;p14"/>
          <p:cNvPicPr preferRelativeResize="0"/>
          <p:nvPr/>
        </p:nvPicPr>
        <p:blipFill rotWithShape="1">
          <a:blip r:embed="rId3">
            <a:alphaModFix/>
          </a:blip>
          <a:srcRect b="0" l="327" r="327" t="0"/>
          <a:stretch/>
        </p:blipFill>
        <p:spPr>
          <a:xfrm>
            <a:off x="4381850" y="1216888"/>
            <a:ext cx="4494602" cy="2995668"/>
          </a:xfrm>
          <a:prstGeom prst="rect">
            <a:avLst/>
          </a:prstGeom>
          <a:noFill/>
          <a:ln>
            <a:noFill/>
          </a:ln>
        </p:spPr>
      </p:pic>
      <p:sp>
        <p:nvSpPr>
          <p:cNvPr id="75" name="Google Shape;75;p14"/>
          <p:cNvSpPr txBox="1"/>
          <p:nvPr/>
        </p:nvSpPr>
        <p:spPr>
          <a:xfrm>
            <a:off x="4391175" y="4222275"/>
            <a:ext cx="44910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GB" sz="1100">
                <a:solidFill>
                  <a:srgbClr val="262626"/>
                </a:solidFill>
                <a:highlight>
                  <a:srgbClr val="FFFFFF"/>
                </a:highlight>
                <a:latin typeface="Calibri"/>
                <a:ea typeface="Calibri"/>
                <a:cs typeface="Calibri"/>
                <a:sym typeface="Calibri"/>
              </a:rPr>
              <a:t>Devastating flooding in Myanmar. </a:t>
            </a:r>
            <a:endParaRPr sz="1100">
              <a:solidFill>
                <a:srgbClr val="262626"/>
              </a:solidFill>
              <a:highlight>
                <a:srgbClr val="FFFFFF"/>
              </a:highlight>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GB" sz="1100">
                <a:solidFill>
                  <a:srgbClr val="262626"/>
                </a:solidFill>
                <a:highlight>
                  <a:srgbClr val="FFFFFF"/>
                </a:highlight>
                <a:latin typeface="Calibri"/>
                <a:ea typeface="Calibri"/>
                <a:cs typeface="Calibri"/>
                <a:sym typeface="Calibri"/>
              </a:rPr>
              <a:t>Photo credit: Tearfund partner.</a:t>
            </a:r>
            <a:endParaRPr sz="13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5"/>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Station five: an end to violence against women  </a:t>
            </a:r>
            <a:endParaRPr/>
          </a:p>
        </p:txBody>
      </p:sp>
      <p:sp>
        <p:nvSpPr>
          <p:cNvPr id="81" name="Google Shape;81;p15"/>
          <p:cNvSpPr txBox="1"/>
          <p:nvPr>
            <p:ph idx="1" type="body"/>
          </p:nvPr>
        </p:nvSpPr>
        <p:spPr>
          <a:xfrm>
            <a:off x="311700" y="928700"/>
            <a:ext cx="8520600" cy="349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100"/>
              <a:t>Violence against women and girls is an affront to God. Through our </a:t>
            </a:r>
            <a:r>
              <a:rPr b="1" i="1" lang="en-GB" sz="1100"/>
              <a:t>Transforming Masculinities </a:t>
            </a:r>
            <a:r>
              <a:rPr b="1" lang="en-GB" sz="1100"/>
              <a:t>work, Tearfund is equipping church leaders around the world to help change attitudes about women and cultural norms, which are often the cause of violence. </a:t>
            </a:r>
            <a:endParaRPr b="1" sz="1100"/>
          </a:p>
          <a:p>
            <a:pPr indent="0" lvl="0" marL="0" rtl="0" algn="l">
              <a:spcBef>
                <a:spcPts val="1600"/>
              </a:spcBef>
              <a:spcAft>
                <a:spcPts val="0"/>
              </a:spcAft>
              <a:buNone/>
            </a:pPr>
            <a:r>
              <a:rPr lang="en-GB" sz="1100"/>
              <a:t>Say this prayer out loud three times. First, declare it over the community where you live. Second, over the world. And for the third, ask God to highlight a specific country or place for you to speak it over. </a:t>
            </a:r>
            <a:endParaRPr sz="1100"/>
          </a:p>
          <a:p>
            <a:pPr indent="0" lvl="0" marL="0" rtl="0" algn="l">
              <a:spcBef>
                <a:spcPts val="1600"/>
              </a:spcBef>
              <a:spcAft>
                <a:spcPts val="0"/>
              </a:spcAft>
              <a:buNone/>
            </a:pPr>
            <a:r>
              <a:rPr lang="en-GB" sz="1100"/>
              <a:t>Dear God,</a:t>
            </a:r>
            <a:endParaRPr sz="1100"/>
          </a:p>
          <a:p>
            <a:pPr indent="0" lvl="0" marL="0" rtl="0" algn="l">
              <a:spcBef>
                <a:spcPts val="1600"/>
              </a:spcBef>
              <a:spcAft>
                <a:spcPts val="0"/>
              </a:spcAft>
              <a:buNone/>
            </a:pPr>
            <a:r>
              <a:rPr lang="en-GB" sz="1100"/>
              <a:t>We lift up women and girls who have been abused. Please comfort them, and bring peace and healing where there are still wounds. In every case, we pray for justice to be done. God, we declare your power over police, judges and courts, and pray that your will be done. We lament over how many women and girls do not feel safe in their homes or their communities. We cry out to you, God, to bring an end to male violence against women in all of its forms. Teach us to see it. Teach us to call it out. Teach us to stand with survivors and demand change. </a:t>
            </a:r>
            <a:endParaRPr sz="1100"/>
          </a:p>
          <a:p>
            <a:pPr indent="0" lvl="0" marL="0" rtl="0" algn="l">
              <a:spcBef>
                <a:spcPts val="1600"/>
              </a:spcBef>
              <a:spcAft>
                <a:spcPts val="0"/>
              </a:spcAft>
              <a:buNone/>
            </a:pPr>
            <a:r>
              <a:rPr lang="en-GB" sz="1100"/>
              <a:t>Lord, let your kingdom come. </a:t>
            </a:r>
            <a:endParaRPr sz="1100"/>
          </a:p>
          <a:p>
            <a:pPr indent="0" lvl="0" marL="0" rtl="0" algn="l">
              <a:spcBef>
                <a:spcPts val="1600"/>
              </a:spcBef>
              <a:spcAft>
                <a:spcPts val="0"/>
              </a:spcAft>
              <a:buNone/>
            </a:pPr>
            <a:r>
              <a:rPr lang="en-GB" sz="1100"/>
              <a:t>In Jesus’ name we pray, amen.</a:t>
            </a:r>
            <a:endParaRPr b="1" sz="1200"/>
          </a:p>
          <a:p>
            <a:pPr indent="0" lvl="0" marL="0" rtl="0" algn="l">
              <a:spcBef>
                <a:spcPts val="1600"/>
              </a:spcBef>
              <a:spcAft>
                <a:spcPts val="0"/>
              </a:spcAft>
              <a:buClr>
                <a:schemeClr val="dk1"/>
              </a:buClr>
              <a:buSzPts val="1100"/>
              <a:buFont typeface="Arial"/>
              <a:buNone/>
            </a:pPr>
            <a:r>
              <a:t/>
            </a:r>
            <a:endParaRPr sz="1100"/>
          </a:p>
          <a:p>
            <a:pPr indent="0" lvl="0" marL="0" rtl="0" algn="l">
              <a:spcBef>
                <a:spcPts val="1600"/>
              </a:spcBef>
              <a:spcAft>
                <a:spcPts val="1600"/>
              </a:spcAft>
              <a:buNone/>
            </a:pPr>
            <a:r>
              <a:t/>
            </a:r>
            <a:endParaRPr sz="11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6"/>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Station six: celebration and thanksgiving </a:t>
            </a:r>
            <a:endParaRPr/>
          </a:p>
        </p:txBody>
      </p:sp>
      <p:pic>
        <p:nvPicPr>
          <p:cNvPr id="87" name="Google Shape;87;p16"/>
          <p:cNvPicPr preferRelativeResize="0"/>
          <p:nvPr/>
        </p:nvPicPr>
        <p:blipFill rotWithShape="1">
          <a:blip r:embed="rId3">
            <a:alphaModFix/>
          </a:blip>
          <a:srcRect b="0" l="7662" r="7670" t="0"/>
          <a:stretch/>
        </p:blipFill>
        <p:spPr>
          <a:xfrm>
            <a:off x="5018900" y="1257273"/>
            <a:ext cx="3610614" cy="2842258"/>
          </a:xfrm>
          <a:prstGeom prst="rect">
            <a:avLst/>
          </a:prstGeom>
          <a:noFill/>
          <a:ln>
            <a:noFill/>
          </a:ln>
        </p:spPr>
      </p:pic>
      <p:sp>
        <p:nvSpPr>
          <p:cNvPr id="88" name="Google Shape;88;p16"/>
          <p:cNvSpPr txBox="1"/>
          <p:nvPr>
            <p:ph idx="1" type="body"/>
          </p:nvPr>
        </p:nvSpPr>
        <p:spPr>
          <a:xfrm>
            <a:off x="311700" y="1006525"/>
            <a:ext cx="4614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sz="1150"/>
              <a:t>W</a:t>
            </a:r>
            <a:r>
              <a:rPr b="1" lang="en-GB" sz="1150"/>
              <a:t>e often hear about about crises in the news when they happen, but rarely about the solutions; these take time and are difficult to report. But God is always moving and there are countless stories of answered prayers and of God’s goodness that we can delight in. Like in Burundi.</a:t>
            </a:r>
            <a:endParaRPr b="1" sz="1150"/>
          </a:p>
          <a:p>
            <a:pPr indent="0" lvl="0" marL="0" rtl="0" algn="l">
              <a:lnSpc>
                <a:spcPct val="100000"/>
              </a:lnSpc>
              <a:spcBef>
                <a:spcPts val="0"/>
              </a:spcBef>
              <a:spcAft>
                <a:spcPts val="0"/>
              </a:spcAft>
              <a:buClr>
                <a:schemeClr val="dk1"/>
              </a:buClr>
              <a:buSzPts val="1100"/>
              <a:buFont typeface="Arial"/>
              <a:buNone/>
            </a:pPr>
            <a:r>
              <a:t/>
            </a:r>
            <a:endParaRPr b="1" sz="1150"/>
          </a:p>
          <a:p>
            <a:pPr indent="0" lvl="0" marL="0" rtl="0" algn="l">
              <a:lnSpc>
                <a:spcPct val="100000"/>
              </a:lnSpc>
              <a:spcBef>
                <a:spcPts val="0"/>
              </a:spcBef>
              <a:spcAft>
                <a:spcPts val="0"/>
              </a:spcAft>
              <a:buClr>
                <a:schemeClr val="dk1"/>
              </a:buClr>
              <a:buSzPts val="1100"/>
              <a:buFont typeface="Arial"/>
              <a:buNone/>
            </a:pPr>
            <a:r>
              <a:rPr lang="en-GB" sz="1150"/>
              <a:t>In one year alone more than 200 children in the community of Matana were sick – all due to malnutrition. This was in part due to the climate crisis changing weather patterns, meaning even less food to go around.</a:t>
            </a:r>
            <a:endParaRPr sz="1150"/>
          </a:p>
          <a:p>
            <a:pPr indent="0" lvl="0" marL="0" rtl="0" algn="l">
              <a:lnSpc>
                <a:spcPct val="100000"/>
              </a:lnSpc>
              <a:spcBef>
                <a:spcPts val="0"/>
              </a:spcBef>
              <a:spcAft>
                <a:spcPts val="0"/>
              </a:spcAft>
              <a:buClr>
                <a:schemeClr val="dk1"/>
              </a:buClr>
              <a:buSzPts val="1100"/>
              <a:buFont typeface="Arial"/>
              <a:buNone/>
            </a:pPr>
            <a:r>
              <a:t/>
            </a:r>
            <a:endParaRPr sz="1150"/>
          </a:p>
          <a:p>
            <a:pPr indent="0" lvl="0" marL="0" rtl="0" algn="l">
              <a:lnSpc>
                <a:spcPct val="100000"/>
              </a:lnSpc>
              <a:spcBef>
                <a:spcPts val="0"/>
              </a:spcBef>
              <a:spcAft>
                <a:spcPts val="0"/>
              </a:spcAft>
              <a:buClr>
                <a:schemeClr val="dk1"/>
              </a:buClr>
              <a:buSzPts val="1100"/>
              <a:buFont typeface="Arial"/>
              <a:buNone/>
            </a:pPr>
            <a:r>
              <a:rPr lang="en-GB" sz="1150"/>
              <a:t>The Anglican Diocese of Matana, working with Tearfund, turned this around by offering support and training in farming techniques. Through this, the community of Matana has completely eradicated hunger. </a:t>
            </a:r>
            <a:endParaRPr sz="1150"/>
          </a:p>
          <a:p>
            <a:pPr indent="0" lvl="0" marL="0" rtl="0" algn="l">
              <a:lnSpc>
                <a:spcPct val="100000"/>
              </a:lnSpc>
              <a:spcBef>
                <a:spcPts val="0"/>
              </a:spcBef>
              <a:spcAft>
                <a:spcPts val="0"/>
              </a:spcAft>
              <a:buClr>
                <a:schemeClr val="dk1"/>
              </a:buClr>
              <a:buSzPts val="1100"/>
              <a:buFont typeface="Arial"/>
              <a:buNone/>
            </a:pPr>
            <a:r>
              <a:t/>
            </a:r>
            <a:endParaRPr sz="1150"/>
          </a:p>
          <a:p>
            <a:pPr indent="0" lvl="0" marL="0" rtl="0" algn="l">
              <a:lnSpc>
                <a:spcPct val="100000"/>
              </a:lnSpc>
              <a:spcBef>
                <a:spcPts val="0"/>
              </a:spcBef>
              <a:spcAft>
                <a:spcPts val="0"/>
              </a:spcAft>
              <a:buClr>
                <a:schemeClr val="dk1"/>
              </a:buClr>
              <a:buSzPts val="1100"/>
              <a:buFont typeface="Arial"/>
              <a:buNone/>
            </a:pPr>
            <a:r>
              <a:rPr lang="en-GB" sz="1150"/>
              <a:t>‘Our mentality and behaviour have changed – who could have thought that the people who didn’t have enough food for their children nine years ago could be doing so well today? We are grateful to God!’ shares Diane.</a:t>
            </a:r>
            <a:endParaRPr sz="1150"/>
          </a:p>
          <a:p>
            <a:pPr indent="0" lvl="0" marL="0" rtl="0" algn="l">
              <a:lnSpc>
                <a:spcPct val="100000"/>
              </a:lnSpc>
              <a:spcBef>
                <a:spcPts val="0"/>
              </a:spcBef>
              <a:spcAft>
                <a:spcPts val="0"/>
              </a:spcAft>
              <a:buNone/>
            </a:pPr>
            <a:r>
              <a:t/>
            </a:r>
            <a:endParaRPr i="1" sz="1150"/>
          </a:p>
          <a:p>
            <a:pPr indent="0" lvl="0" marL="0" rtl="0" algn="l">
              <a:lnSpc>
                <a:spcPct val="100000"/>
              </a:lnSpc>
              <a:spcBef>
                <a:spcPts val="0"/>
              </a:spcBef>
              <a:spcAft>
                <a:spcPts val="0"/>
              </a:spcAft>
              <a:buNone/>
            </a:pPr>
            <a:r>
              <a:rPr b="1" lang="en-GB" sz="1150"/>
              <a:t>Spend time praising God. You could listen to worship music as you do this, dancing and singing the Lord’s praises, bringing all glory to him.</a:t>
            </a:r>
            <a:endParaRPr sz="1150"/>
          </a:p>
          <a:p>
            <a:pPr indent="0" lvl="0" marL="0" rtl="0" algn="l">
              <a:lnSpc>
                <a:spcPct val="100000"/>
              </a:lnSpc>
              <a:spcBef>
                <a:spcPts val="0"/>
              </a:spcBef>
              <a:spcAft>
                <a:spcPts val="0"/>
              </a:spcAft>
              <a:buClr>
                <a:schemeClr val="dk1"/>
              </a:buClr>
              <a:buSzPts val="1100"/>
              <a:buFont typeface="Arial"/>
              <a:buNone/>
            </a:pPr>
            <a:r>
              <a:t/>
            </a:r>
            <a:endParaRPr sz="1150"/>
          </a:p>
          <a:p>
            <a:pPr indent="0" lvl="0" marL="0" rtl="0" algn="l">
              <a:spcBef>
                <a:spcPts val="0"/>
              </a:spcBef>
              <a:spcAft>
                <a:spcPts val="1600"/>
              </a:spcAft>
              <a:buNone/>
            </a:pPr>
            <a:r>
              <a:t/>
            </a:r>
            <a:endParaRPr sz="1100"/>
          </a:p>
        </p:txBody>
      </p:sp>
      <p:sp>
        <p:nvSpPr>
          <p:cNvPr id="89" name="Google Shape;89;p16"/>
          <p:cNvSpPr txBox="1"/>
          <p:nvPr/>
        </p:nvSpPr>
        <p:spPr>
          <a:xfrm>
            <a:off x="4999775" y="4099525"/>
            <a:ext cx="3738600" cy="692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GB" sz="1100">
                <a:solidFill>
                  <a:srgbClr val="262626"/>
                </a:solidFill>
                <a:highlight>
                  <a:srgbClr val="FFFFFF"/>
                </a:highlight>
                <a:latin typeface="Calibri"/>
                <a:ea typeface="Calibri"/>
                <a:cs typeface="Calibri"/>
                <a:sym typeface="Calibri"/>
              </a:rPr>
              <a:t>Diane and her daughter Chanelle are celebrating as Chanelle has overcome malnutrition. </a:t>
            </a:r>
            <a:endParaRPr sz="1100">
              <a:solidFill>
                <a:srgbClr val="262626"/>
              </a:solidFill>
              <a:highlight>
                <a:srgbClr val="FFFFFF"/>
              </a:highlight>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GB" sz="1100">
                <a:solidFill>
                  <a:srgbClr val="262626"/>
                </a:solidFill>
                <a:highlight>
                  <a:srgbClr val="FFFFFF"/>
                </a:highlight>
                <a:latin typeface="Calibri"/>
                <a:ea typeface="Calibri"/>
                <a:cs typeface="Calibri"/>
                <a:sym typeface="Calibri"/>
              </a:rPr>
              <a:t>Photo credit: Diane Igrimbabazi /Tearfund.</a:t>
            </a:r>
            <a:endParaRPr sz="1100">
              <a:solidFill>
                <a:srgbClr val="262626"/>
              </a:solidFill>
              <a:highlight>
                <a:srgbClr val="FFFFFF"/>
              </a:highlight>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333333"/>
      </a:dk1>
      <a:lt1>
        <a:srgbClr val="FFFFFF"/>
      </a:lt1>
      <a:dk2>
        <a:srgbClr val="333333"/>
      </a:dk2>
      <a:lt2>
        <a:srgbClr val="EEEEEE"/>
      </a:lt2>
      <a:accent1>
        <a:srgbClr val="008CAA"/>
      </a:accent1>
      <a:accent2>
        <a:srgbClr val="173145"/>
      </a:accent2>
      <a:accent3>
        <a:srgbClr val="82AFC9"/>
      </a:accent3>
      <a:accent4>
        <a:srgbClr val="FCD500"/>
      </a:accent4>
      <a:accent5>
        <a:srgbClr val="B5CEDE"/>
      </a:accent5>
      <a:accent6>
        <a:srgbClr val="FCE97D"/>
      </a:accent6>
      <a:hlink>
        <a:srgbClr val="008CA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