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5143500" cx="9144000"/>
  <p:notesSz cx="6858000" cy="9144000"/>
  <p:embeddedFontLst>
    <p:embeddedFont>
      <p:font typeface="Source Code Pro"/>
      <p:regular r:id="rId44"/>
      <p:bold r:id="rId45"/>
      <p:italic r:id="rId46"/>
      <p:boldItalic r:id="rId47"/>
    </p:embeddedFont>
    <p:embeddedFont>
      <p:font typeface="Helvetica Neue"/>
      <p:regular r:id="rId48"/>
      <p:bold r:id="rId49"/>
      <p:italic r:id="rId50"/>
      <p:boldItalic r:id="rId51"/>
    </p:embeddedFont>
    <p:embeddedFont>
      <p:font typeface="Questrial"/>
      <p:regular r:id="rId52"/>
    </p:embeddedFont>
    <p:embeddedFont>
      <p:font typeface="Open Sans"/>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SourceCodePro-regular.fntdata"/><Relationship Id="rId43" Type="http://schemas.openxmlformats.org/officeDocument/2006/relationships/slide" Target="slides/slide38.xml"/><Relationship Id="rId46" Type="http://schemas.openxmlformats.org/officeDocument/2006/relationships/font" Target="fonts/SourceCodePro-italic.fntdata"/><Relationship Id="rId45" Type="http://schemas.openxmlformats.org/officeDocument/2006/relationships/font" Target="fonts/SourceCodePr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HelveticaNeue-regular.fntdata"/><Relationship Id="rId47" Type="http://schemas.openxmlformats.org/officeDocument/2006/relationships/font" Target="fonts/SourceCodePro-boldItalic.fntdata"/><Relationship Id="rId49" Type="http://schemas.openxmlformats.org/officeDocument/2006/relationships/font" Target="fonts/HelveticaNeue-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HelveticaNeue-boldItalic.fntdata"/><Relationship Id="rId50" Type="http://schemas.openxmlformats.org/officeDocument/2006/relationships/font" Target="fonts/HelveticaNeue-italic.fntdata"/><Relationship Id="rId53" Type="http://schemas.openxmlformats.org/officeDocument/2006/relationships/font" Target="fonts/OpenSans-regular.fntdata"/><Relationship Id="rId52" Type="http://schemas.openxmlformats.org/officeDocument/2006/relationships/font" Target="fonts/Questrial-regular.fntdata"/><Relationship Id="rId11" Type="http://schemas.openxmlformats.org/officeDocument/2006/relationships/slide" Target="slides/slide6.xml"/><Relationship Id="rId55" Type="http://schemas.openxmlformats.org/officeDocument/2006/relationships/font" Target="fonts/OpenSans-italic.fntdata"/><Relationship Id="rId10" Type="http://schemas.openxmlformats.org/officeDocument/2006/relationships/slide" Target="slides/slide5.xml"/><Relationship Id="rId54" Type="http://schemas.openxmlformats.org/officeDocument/2006/relationships/font" Target="fonts/OpenSans-bold.fntdata"/><Relationship Id="rId13" Type="http://schemas.openxmlformats.org/officeDocument/2006/relationships/slide" Target="slides/slide8.xml"/><Relationship Id="rId12" Type="http://schemas.openxmlformats.org/officeDocument/2006/relationships/slide" Target="slides/slide7.xml"/><Relationship Id="rId56" Type="http://schemas.openxmlformats.org/officeDocument/2006/relationships/font" Target="fonts/OpenSans-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g8fb157f605_3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 name="Google Shape;31;g8fb157f605_3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29fce6bc2a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29fce6bc2a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29fce6bc2a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29fce6bc2a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29f83dc5c9_2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29f83dc5c9_2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29f83dc5c9_2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29f83dc5c9_2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29f83dc5c9_2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29f83dc5c9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29f83dc5c9_2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29f83dc5c9_2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29f83dc5c9_2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29f83dc5c9_2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29fce6bc2a_5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29fce6bc2a_5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29fce6bc2a_5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29fce6bc2a_5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29fce6bc2a_5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29fce6bc2a_5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g8fb157f605_3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 name="Google Shape;36;g8fb157f605_3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29fce6bc2a_5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29fce6bc2a_5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29fce6bc2a_5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29fce6bc2a_5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29f83dc5c9_2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29f83dc5c9_2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29fce6bc2a_4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29fce6bc2a_4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29fce6bc2a_4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29fce6bc2a_4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29fce6bc2a_4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29fce6bc2a_4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000">
                <a:solidFill>
                  <a:schemeClr val="dk1"/>
                </a:solidFill>
                <a:latin typeface="Helvetica Neue"/>
                <a:ea typeface="Helvetica Neue"/>
                <a:cs typeface="Helvetica Neue"/>
                <a:sym typeface="Helvetica Neue"/>
              </a:rPr>
              <a:t>A great public speaker, tells a great story. They take you on a journey. They make you feel like time is just passing by rather than an endured task. That is the key to inspiring others. You bring them into what will feel like your personal space as if you’re talking to them 1 to 1 in a living room. You allow each person to feel as if it is JUST them you are speaking to in that moment. A </a:t>
            </a:r>
            <a:r>
              <a:rPr lang="en-GB" sz="1000">
                <a:solidFill>
                  <a:schemeClr val="dk1"/>
                </a:solidFill>
                <a:latin typeface="Helvetica Neue"/>
                <a:ea typeface="Helvetica Neue"/>
                <a:cs typeface="Helvetica Neue"/>
                <a:sym typeface="Helvetica Neue"/>
              </a:rPr>
              <a:t>beautiful</a:t>
            </a:r>
            <a:r>
              <a:rPr lang="en-GB" sz="1000">
                <a:solidFill>
                  <a:schemeClr val="dk1"/>
                </a:solidFill>
                <a:latin typeface="Helvetica Neue"/>
                <a:ea typeface="Helvetica Neue"/>
                <a:cs typeface="Helvetica Neue"/>
                <a:sym typeface="Helvetica Neue"/>
              </a:rPr>
              <a:t> skill when utilised can inspire millions of people.</a:t>
            </a:r>
            <a:endParaRPr sz="10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0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Helvetica Neue"/>
                <a:ea typeface="Helvetica Neue"/>
                <a:cs typeface="Helvetica Neue"/>
                <a:sym typeface="Helvetica Neue"/>
              </a:rPr>
              <a:t>The ability to inspire is by the person themselves. Network </a:t>
            </a:r>
            <a:r>
              <a:rPr lang="en-GB" sz="1000">
                <a:solidFill>
                  <a:schemeClr val="dk1"/>
                </a:solidFill>
                <a:latin typeface="Helvetica Neue"/>
                <a:ea typeface="Helvetica Neue"/>
                <a:cs typeface="Helvetica Neue"/>
                <a:sym typeface="Helvetica Neue"/>
              </a:rPr>
              <a:t>marketing</a:t>
            </a:r>
            <a:r>
              <a:rPr lang="en-GB" sz="1000">
                <a:solidFill>
                  <a:schemeClr val="dk1"/>
                </a:solidFill>
                <a:latin typeface="Helvetica Neue"/>
                <a:ea typeface="Helvetica Neue"/>
                <a:cs typeface="Helvetica Neue"/>
                <a:sym typeface="Helvetica Neue"/>
              </a:rPr>
              <a:t> advice ‘people don’t buy the product, they buy the person’ what will separate you from another charity </a:t>
            </a:r>
            <a:r>
              <a:rPr lang="en-GB" sz="1000">
                <a:solidFill>
                  <a:schemeClr val="dk1"/>
                </a:solidFill>
                <a:latin typeface="Helvetica Neue"/>
                <a:ea typeface="Helvetica Neue"/>
                <a:cs typeface="Helvetica Neue"/>
                <a:sym typeface="Helvetica Neue"/>
              </a:rPr>
              <a:t>representative</a:t>
            </a:r>
            <a:r>
              <a:rPr lang="en-GB" sz="1000">
                <a:solidFill>
                  <a:schemeClr val="dk1"/>
                </a:solidFill>
                <a:latin typeface="Helvetica Neue"/>
                <a:ea typeface="Helvetica Neue"/>
                <a:cs typeface="Helvetica Neue"/>
                <a:sym typeface="Helvetica Neue"/>
              </a:rPr>
              <a:t>?</a:t>
            </a:r>
            <a:endParaRPr sz="10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29fce6bc2a_4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29fce6bc2a_4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29fce6bc2a_4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129fce6bc2a_4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lnSpc>
                <a:spcPct val="115000"/>
              </a:lnSpc>
              <a:spcBef>
                <a:spcPts val="1200"/>
              </a:spcBef>
              <a:spcAft>
                <a:spcPts val="0"/>
              </a:spcAft>
              <a:buClr>
                <a:schemeClr val="dk1"/>
              </a:buClr>
              <a:buSzPts val="1000"/>
              <a:buFont typeface="Helvetica Neue"/>
              <a:buChar char="●"/>
            </a:pPr>
            <a:r>
              <a:rPr lang="en-GB" sz="1000">
                <a:solidFill>
                  <a:schemeClr val="dk1"/>
                </a:solidFill>
                <a:latin typeface="Helvetica Neue"/>
                <a:ea typeface="Helvetica Neue"/>
                <a:cs typeface="Helvetica Neue"/>
                <a:sym typeface="Helvetica Neue"/>
              </a:rPr>
              <a:t>Know the material - Let it be ONE with you, so it feels like your own story that flows from your tongue.</a:t>
            </a:r>
            <a:endParaRPr sz="1000">
              <a:solidFill>
                <a:schemeClr val="dk1"/>
              </a:solidFill>
              <a:latin typeface="Helvetica Neue"/>
              <a:ea typeface="Helvetica Neue"/>
              <a:cs typeface="Helvetica Neue"/>
              <a:sym typeface="Helvetica Neue"/>
            </a:endParaRPr>
          </a:p>
          <a:p>
            <a:pPr indent="-292100" lvl="0" marL="457200" rtl="0" algn="l">
              <a:lnSpc>
                <a:spcPct val="115000"/>
              </a:lnSpc>
              <a:spcBef>
                <a:spcPts val="0"/>
              </a:spcBef>
              <a:spcAft>
                <a:spcPts val="0"/>
              </a:spcAft>
              <a:buClr>
                <a:schemeClr val="dk1"/>
              </a:buClr>
              <a:buSzPts val="1000"/>
              <a:buFont typeface="Helvetica Neue"/>
              <a:buChar char="●"/>
            </a:pPr>
            <a:r>
              <a:rPr lang="en-GB" sz="1000">
                <a:solidFill>
                  <a:schemeClr val="dk1"/>
                </a:solidFill>
                <a:latin typeface="Helvetica Neue"/>
                <a:ea typeface="Helvetica Neue"/>
                <a:cs typeface="Helvetica Neue"/>
                <a:sym typeface="Helvetica Neue"/>
              </a:rPr>
              <a:t>Take you time (don’t rush) -  more often than not you will talk faster than usual so consciously take your time.</a:t>
            </a:r>
            <a:endParaRPr sz="1000">
              <a:solidFill>
                <a:schemeClr val="dk1"/>
              </a:solidFill>
              <a:latin typeface="Helvetica Neue"/>
              <a:ea typeface="Helvetica Neue"/>
              <a:cs typeface="Helvetica Neue"/>
              <a:sym typeface="Helvetica Neue"/>
            </a:endParaRPr>
          </a:p>
          <a:p>
            <a:pPr indent="-292100" lvl="0" marL="457200" rtl="0" algn="l">
              <a:lnSpc>
                <a:spcPct val="115000"/>
              </a:lnSpc>
              <a:spcBef>
                <a:spcPts val="0"/>
              </a:spcBef>
              <a:spcAft>
                <a:spcPts val="0"/>
              </a:spcAft>
              <a:buClr>
                <a:schemeClr val="dk1"/>
              </a:buClr>
              <a:buSzPts val="1000"/>
              <a:buFont typeface="Helvetica Neue"/>
              <a:buChar char="●"/>
            </a:pPr>
            <a:r>
              <a:rPr lang="en-GB" sz="1000">
                <a:solidFill>
                  <a:schemeClr val="dk1"/>
                </a:solidFill>
                <a:latin typeface="Helvetica Neue"/>
                <a:ea typeface="Helvetica Neue"/>
                <a:cs typeface="Helvetica Neue"/>
                <a:sym typeface="Helvetica Neue"/>
              </a:rPr>
              <a:t>Project voice</a:t>
            </a:r>
            <a:endParaRPr sz="1000">
              <a:solidFill>
                <a:schemeClr val="dk1"/>
              </a:solidFill>
              <a:latin typeface="Helvetica Neue"/>
              <a:ea typeface="Helvetica Neue"/>
              <a:cs typeface="Helvetica Neue"/>
              <a:sym typeface="Helvetica Neue"/>
            </a:endParaRPr>
          </a:p>
          <a:p>
            <a:pPr indent="0" lvl="0" marL="0" rtl="0" algn="l">
              <a:lnSpc>
                <a:spcPct val="115000"/>
              </a:lnSpc>
              <a:spcBef>
                <a:spcPts val="1200"/>
              </a:spcBef>
              <a:spcAft>
                <a:spcPts val="0"/>
              </a:spcAft>
              <a:buNone/>
            </a:pPr>
            <a:r>
              <a:rPr lang="en-GB" sz="1000">
                <a:solidFill>
                  <a:schemeClr val="dk1"/>
                </a:solidFill>
                <a:latin typeface="Helvetica Neue"/>
                <a:ea typeface="Helvetica Neue"/>
                <a:cs typeface="Helvetica Neue"/>
                <a:sym typeface="Helvetica Neue"/>
              </a:rPr>
              <a:t>I sometimes practice in front of a mirror - nothing wrong with practicing.</a:t>
            </a:r>
            <a:endParaRPr sz="1000">
              <a:solidFill>
                <a:schemeClr val="dk1"/>
              </a:solidFill>
              <a:latin typeface="Helvetica Neue"/>
              <a:ea typeface="Helvetica Neue"/>
              <a:cs typeface="Helvetica Neue"/>
              <a:sym typeface="Helvetica Neue"/>
            </a:endParaRPr>
          </a:p>
          <a:p>
            <a:pPr indent="0" lvl="0" marL="0" rtl="0" algn="l">
              <a:spcBef>
                <a:spcPts val="120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29fce6bc2a_4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29fce6bc2a_4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Helvetica Neue"/>
                <a:ea typeface="Helvetica Neue"/>
                <a:cs typeface="Helvetica Neue"/>
                <a:sym typeface="Helvetica Neue"/>
              </a:rPr>
              <a:t>Confident </a:t>
            </a:r>
            <a:endParaRPr sz="1000">
              <a:solidFill>
                <a:schemeClr val="dk1"/>
              </a:solidFill>
              <a:latin typeface="Helvetica Neue"/>
              <a:ea typeface="Helvetica Neue"/>
              <a:cs typeface="Helvetica Neue"/>
              <a:sym typeface="Helvetica Neue"/>
            </a:endParaRPr>
          </a:p>
          <a:p>
            <a:pPr indent="-292100" lvl="0" marL="457200" rtl="0" algn="l">
              <a:lnSpc>
                <a:spcPct val="115000"/>
              </a:lnSpc>
              <a:spcBef>
                <a:spcPts val="1200"/>
              </a:spcBef>
              <a:spcAft>
                <a:spcPts val="0"/>
              </a:spcAft>
              <a:buClr>
                <a:schemeClr val="dk1"/>
              </a:buClr>
              <a:buSzPts val="1000"/>
              <a:buFont typeface="Helvetica Neue"/>
              <a:buChar char="●"/>
            </a:pPr>
            <a:r>
              <a:rPr lang="en-GB" sz="1000">
                <a:solidFill>
                  <a:schemeClr val="dk1"/>
                </a:solidFill>
                <a:latin typeface="Helvetica Neue"/>
                <a:ea typeface="Helvetica Neue"/>
                <a:cs typeface="Helvetica Neue"/>
                <a:sym typeface="Helvetica Neue"/>
              </a:rPr>
              <a:t>You are in control - this is not meant to intimidate you, but take ownership of the moment. You dictate the mood, the pace, the atmosphere so choose everything you do wisely</a:t>
            </a:r>
            <a:endParaRPr sz="1000">
              <a:solidFill>
                <a:schemeClr val="dk1"/>
              </a:solidFill>
              <a:latin typeface="Helvetica Neue"/>
              <a:ea typeface="Helvetica Neue"/>
              <a:cs typeface="Helvetica Neue"/>
              <a:sym typeface="Helvetica Neue"/>
            </a:endParaRPr>
          </a:p>
          <a:p>
            <a:pPr indent="-292100" lvl="0" marL="457200" rtl="0" algn="l">
              <a:lnSpc>
                <a:spcPct val="115000"/>
              </a:lnSpc>
              <a:spcBef>
                <a:spcPts val="0"/>
              </a:spcBef>
              <a:spcAft>
                <a:spcPts val="0"/>
              </a:spcAft>
              <a:buClr>
                <a:schemeClr val="dk1"/>
              </a:buClr>
              <a:buSzPts val="1000"/>
              <a:buFont typeface="Helvetica Neue"/>
              <a:buChar char="●"/>
            </a:pPr>
            <a:r>
              <a:rPr lang="en-GB" sz="1000">
                <a:solidFill>
                  <a:schemeClr val="dk1"/>
                </a:solidFill>
                <a:latin typeface="Helvetica Neue"/>
                <a:ea typeface="Helvetica Neue"/>
                <a:cs typeface="Helvetica Neue"/>
                <a:sym typeface="Helvetica Neue"/>
              </a:rPr>
              <a:t>Physical expression - you want to look relaxed. Not lazy, but think about, do I walk a little bit </a:t>
            </a:r>
            <a:endParaRPr sz="1000">
              <a:solidFill>
                <a:schemeClr val="dk1"/>
              </a:solidFill>
              <a:latin typeface="Helvetica Neue"/>
              <a:ea typeface="Helvetica Neue"/>
              <a:cs typeface="Helvetica Neue"/>
              <a:sym typeface="Helvetica Neue"/>
            </a:endParaRPr>
          </a:p>
          <a:p>
            <a:pPr indent="-292100" lvl="0" marL="457200" rtl="0" algn="l">
              <a:lnSpc>
                <a:spcPct val="115000"/>
              </a:lnSpc>
              <a:spcBef>
                <a:spcPts val="0"/>
              </a:spcBef>
              <a:spcAft>
                <a:spcPts val="0"/>
              </a:spcAft>
              <a:buClr>
                <a:schemeClr val="dk1"/>
              </a:buClr>
              <a:buSzPts val="1000"/>
              <a:buFont typeface="Helvetica Neue"/>
              <a:buChar char="●"/>
            </a:pPr>
            <a:r>
              <a:rPr lang="en-GB" sz="1000">
                <a:solidFill>
                  <a:schemeClr val="dk1"/>
                </a:solidFill>
                <a:latin typeface="Helvetica Neue"/>
                <a:ea typeface="Helvetica Neue"/>
                <a:cs typeface="Helvetica Neue"/>
                <a:sym typeface="Helvetica Neue"/>
              </a:rPr>
              <a:t>Humour - ONLY if this is a natural thing to you. </a:t>
            </a:r>
            <a:endParaRPr sz="1000">
              <a:solidFill>
                <a:schemeClr val="dk1"/>
              </a:solidFill>
              <a:latin typeface="Helvetica Neue"/>
              <a:ea typeface="Helvetica Neue"/>
              <a:cs typeface="Helvetica Neue"/>
              <a:sym typeface="Helvetica Neue"/>
            </a:endParaRPr>
          </a:p>
          <a:p>
            <a:pPr indent="-292100" lvl="0" marL="457200" rtl="0" algn="l">
              <a:lnSpc>
                <a:spcPct val="115000"/>
              </a:lnSpc>
              <a:spcBef>
                <a:spcPts val="0"/>
              </a:spcBef>
              <a:spcAft>
                <a:spcPts val="0"/>
              </a:spcAft>
              <a:buClr>
                <a:schemeClr val="dk1"/>
              </a:buClr>
              <a:buSzPts val="1000"/>
              <a:buFont typeface="Helvetica Neue"/>
              <a:buChar char="●"/>
            </a:pPr>
            <a:r>
              <a:rPr lang="en-GB" sz="1000">
                <a:solidFill>
                  <a:schemeClr val="dk1"/>
                </a:solidFill>
                <a:latin typeface="Helvetica Neue"/>
                <a:ea typeface="Helvetica Neue"/>
                <a:cs typeface="Helvetica Neue"/>
                <a:sym typeface="Helvetica Neue"/>
              </a:rPr>
              <a:t>KNOW YOUR MATERIAL - you won’t be confident unless you know what you are talking about inside and out. </a:t>
            </a:r>
            <a:endParaRPr sz="1000">
              <a:solidFill>
                <a:schemeClr val="dk1"/>
              </a:solidFill>
              <a:latin typeface="Helvetica Neue"/>
              <a:ea typeface="Helvetica Neue"/>
              <a:cs typeface="Helvetica Neue"/>
              <a:sym typeface="Helvetica Neue"/>
            </a:endParaRPr>
          </a:p>
          <a:p>
            <a:pPr indent="0" lvl="0" marL="0" rtl="0" algn="l">
              <a:spcBef>
                <a:spcPts val="120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29fce6bc2a_4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129fce6bc2a_4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lnSpc>
                <a:spcPct val="115000"/>
              </a:lnSpc>
              <a:spcBef>
                <a:spcPts val="1200"/>
              </a:spcBef>
              <a:spcAft>
                <a:spcPts val="0"/>
              </a:spcAft>
              <a:buClr>
                <a:schemeClr val="dk1"/>
              </a:buClr>
              <a:buSzPts val="1000"/>
              <a:buFont typeface="Helvetica Neue"/>
              <a:buChar char="●"/>
            </a:pPr>
            <a:r>
              <a:rPr lang="en-GB" sz="1000">
                <a:solidFill>
                  <a:schemeClr val="dk1"/>
                </a:solidFill>
                <a:latin typeface="Helvetica Neue"/>
                <a:ea typeface="Helvetica Neue"/>
                <a:cs typeface="Helvetica Neue"/>
                <a:sym typeface="Helvetica Neue"/>
              </a:rPr>
              <a:t>KNOW YOUR MATERIAL - the essence of the message has to be part of you.</a:t>
            </a:r>
            <a:endParaRPr sz="1000">
              <a:solidFill>
                <a:schemeClr val="dk1"/>
              </a:solidFill>
              <a:latin typeface="Helvetica Neue"/>
              <a:ea typeface="Helvetica Neue"/>
              <a:cs typeface="Helvetica Neue"/>
              <a:sym typeface="Helvetica Neue"/>
            </a:endParaRPr>
          </a:p>
          <a:p>
            <a:pPr indent="-292100" lvl="0" marL="457200" rtl="0" algn="l">
              <a:lnSpc>
                <a:spcPct val="115000"/>
              </a:lnSpc>
              <a:spcBef>
                <a:spcPts val="0"/>
              </a:spcBef>
              <a:spcAft>
                <a:spcPts val="0"/>
              </a:spcAft>
              <a:buClr>
                <a:schemeClr val="dk1"/>
              </a:buClr>
              <a:buSzPts val="1000"/>
              <a:buFont typeface="Helvetica Neue"/>
              <a:buChar char="●"/>
            </a:pPr>
            <a:r>
              <a:rPr lang="en-GB" sz="1000">
                <a:solidFill>
                  <a:schemeClr val="dk1"/>
                </a:solidFill>
                <a:latin typeface="Helvetica Neue"/>
                <a:ea typeface="Helvetica Neue"/>
                <a:cs typeface="Helvetica Neue"/>
                <a:sym typeface="Helvetica Neue"/>
              </a:rPr>
              <a:t>Find a personal attachment to the story</a:t>
            </a:r>
            <a:endParaRPr sz="1000">
              <a:solidFill>
                <a:schemeClr val="dk1"/>
              </a:solidFill>
              <a:latin typeface="Helvetica Neue"/>
              <a:ea typeface="Helvetica Neue"/>
              <a:cs typeface="Helvetica Neue"/>
              <a:sym typeface="Helvetica Neue"/>
            </a:endParaRPr>
          </a:p>
          <a:p>
            <a:pPr indent="-292100" lvl="0" marL="457200" rtl="0" algn="l">
              <a:lnSpc>
                <a:spcPct val="115000"/>
              </a:lnSpc>
              <a:spcBef>
                <a:spcPts val="0"/>
              </a:spcBef>
              <a:spcAft>
                <a:spcPts val="0"/>
              </a:spcAft>
              <a:buClr>
                <a:schemeClr val="dk1"/>
              </a:buClr>
              <a:buSzPts val="1000"/>
              <a:buFont typeface="Helvetica Neue"/>
              <a:buChar char="●"/>
            </a:pPr>
            <a:r>
              <a:rPr lang="en-GB" sz="1000">
                <a:solidFill>
                  <a:schemeClr val="dk1"/>
                </a:solidFill>
                <a:latin typeface="Helvetica Neue"/>
                <a:ea typeface="Helvetica Neue"/>
                <a:cs typeface="Helvetica Neue"/>
                <a:sym typeface="Helvetica Neue"/>
              </a:rPr>
              <a:t>A Person once said to me - people don’t buy the product, they buy the person. Is what you’re ‘appealing’ to people about believable in YOU?</a:t>
            </a:r>
            <a:endParaRPr sz="1000">
              <a:solidFill>
                <a:schemeClr val="dk1"/>
              </a:solidFill>
              <a:latin typeface="Helvetica Neue"/>
              <a:ea typeface="Helvetica Neue"/>
              <a:cs typeface="Helvetica Neue"/>
              <a:sym typeface="Helvetica Neue"/>
            </a:endParaRPr>
          </a:p>
          <a:p>
            <a:pPr indent="-292100" lvl="0" marL="457200" rtl="0" algn="l">
              <a:lnSpc>
                <a:spcPct val="115000"/>
              </a:lnSpc>
              <a:spcBef>
                <a:spcPts val="0"/>
              </a:spcBef>
              <a:spcAft>
                <a:spcPts val="0"/>
              </a:spcAft>
              <a:buClr>
                <a:schemeClr val="dk1"/>
              </a:buClr>
              <a:buSzPts val="1000"/>
              <a:buFont typeface="Helvetica Neue"/>
              <a:buChar char="●"/>
            </a:pPr>
            <a:r>
              <a:rPr lang="en-GB" sz="1000">
                <a:solidFill>
                  <a:schemeClr val="dk1"/>
                </a:solidFill>
                <a:latin typeface="Helvetica Neue"/>
                <a:ea typeface="Helvetica Neue"/>
                <a:cs typeface="Helvetica Neue"/>
                <a:sym typeface="Helvetica Neue"/>
              </a:rPr>
              <a:t>The person has to be believable.</a:t>
            </a:r>
            <a:endParaRPr sz="1000">
              <a:solidFill>
                <a:schemeClr val="dk1"/>
              </a:solidFill>
              <a:latin typeface="Helvetica Neue"/>
              <a:ea typeface="Helvetica Neue"/>
              <a:cs typeface="Helvetica Neue"/>
              <a:sym typeface="Helvetica Neue"/>
            </a:endParaRPr>
          </a:p>
          <a:p>
            <a:pPr indent="0" lvl="0" marL="0" rtl="0" algn="l">
              <a:spcBef>
                <a:spcPts val="120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8fb157f605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g8fb157f605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202124"/>
                </a:solidFill>
                <a:highlight>
                  <a:srgbClr val="FFFFFF"/>
                </a:highlight>
              </a:rPr>
              <a:t>During the two and half years of the war, there were about 100,000 overall military casualties, while between 500,000 and 2 million Biafran civilians died of starvation. In mid-1968, images of malnourished and starving Biafran children saturated the mass media of Western countries.</a:t>
            </a:r>
            <a:r>
              <a:rPr lang="en-GB" sz="1200">
                <a:solidFill>
                  <a:schemeClr val="dk1"/>
                </a:solidFill>
                <a:highlight>
                  <a:srgbClr val="FFFFFF"/>
                </a:highlight>
              </a:rPr>
              <a:t> </a:t>
            </a:r>
            <a:r>
              <a:rPr lang="en-GB" sz="1200">
                <a:solidFill>
                  <a:schemeClr val="dk1"/>
                </a:solidFill>
              </a:rPr>
              <a:t>Tearfund started in 1968, because for the first time ever, people were able to see on their television sets and </a:t>
            </a:r>
            <a:r>
              <a:rPr lang="en-GB" sz="1200">
                <a:solidFill>
                  <a:schemeClr val="dk1"/>
                </a:solidFill>
              </a:rPr>
              <a:t>newspapers</a:t>
            </a:r>
            <a:r>
              <a:rPr lang="en-GB" sz="1200">
                <a:solidFill>
                  <a:schemeClr val="dk1"/>
                </a:solidFill>
              </a:rPr>
              <a:t>, in graphic detail, the horrifying images of the famines in Africa, particularly the Biafra crisis.</a:t>
            </a:r>
            <a:endParaRPr sz="1200">
              <a:solidFill>
                <a:schemeClr val="dk1"/>
              </a:solidFill>
            </a:endParaRPr>
          </a:p>
          <a:p>
            <a:pPr indent="0" lvl="0" marL="0" rtl="0" algn="l">
              <a:spcBef>
                <a:spcPts val="1000"/>
              </a:spcBef>
              <a:spcAft>
                <a:spcPts val="1000"/>
              </a:spcAft>
              <a:buClr>
                <a:schemeClr val="dk1"/>
              </a:buClr>
              <a:buSzPts val="1100"/>
              <a:buFont typeface="Arial"/>
              <a:buNone/>
            </a:pPr>
            <a:r>
              <a:rPr lang="en-GB" sz="1200">
                <a:solidFill>
                  <a:schemeClr val="dk1"/>
                </a:solidFill>
              </a:rPr>
              <a:t>And it shocked our nation and the church in the UK cried out, with a massive heart cry THIS IS WRONG,. So they started to send money into the Evangelical Alliance.</a:t>
            </a:r>
            <a:endParaRPr sz="1200">
              <a:solidFill>
                <a:schemeClr val="dk1"/>
              </a:solidFill>
              <a:highlight>
                <a:srgbClr val="FFFFFF"/>
              </a:highlight>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29fce6bc2a_4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29fce6bc2a_4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29fce6bc2a_4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129fce6bc2a_4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29fce6bc2a_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129fce6bc2a_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29fce6bc2a_4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129fce6bc2a_4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Learn the model talk but also know the story in 2 kings 4 well for yourself, how can it impact you personally so that it comes out in delivery.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29f83dc5c9_2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129f83dc5c9_2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29f83dc5c9_2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129f83dc5c9_2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29f83dc5c9_2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129f83dc5c9_2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29f83dc5c9_2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129f83dc5c9_2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8fb157f605_3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8fb157f605_3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8fb157f605_3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g8fb157f605_3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8fb157f605_3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8fb157f605_3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8fb157f605_3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8fb157f605_3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29fce6bc2a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29fce6bc2a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Broken relationships with self with God,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29fce6bc2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29fce6bc2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29f83dc5c9_2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29f83dc5c9_2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ver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pic>
        <p:nvPicPr>
          <p:cNvPr id="10" name="Google Shape;10;p2"/>
          <p:cNvPicPr preferRelativeResize="0"/>
          <p:nvPr/>
        </p:nvPicPr>
        <p:blipFill>
          <a:blip r:embed="rId3">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style 1" type="twoColTx">
  <p:cSld name="TITLE_AND_TWO_COLUMNS">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434343"/>
              </a:buClr>
              <a:buSzPts val="2800"/>
              <a:buFont typeface="Calibri"/>
              <a:buNone/>
              <a:defRPr b="1">
                <a:solidFill>
                  <a:srgbClr val="434343"/>
                </a:solidFill>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 name="Google Shape;13;p3"/>
          <p:cNvSpPr txBox="1"/>
          <p:nvPr>
            <p:ph idx="1" type="body"/>
          </p:nvPr>
        </p:nvSpPr>
        <p:spPr>
          <a:xfrm>
            <a:off x="311700" y="1006525"/>
            <a:ext cx="85206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434343"/>
              </a:buClr>
              <a:buSzPts val="1400"/>
              <a:buFont typeface="Calibri"/>
              <a:buChar char="●"/>
              <a:defRPr sz="1400">
                <a:solidFill>
                  <a:srgbClr val="434343"/>
                </a:solidFill>
                <a:latin typeface="Calibri"/>
                <a:ea typeface="Calibri"/>
                <a:cs typeface="Calibri"/>
                <a:sym typeface="Calibri"/>
              </a:defRPr>
            </a:lvl1pPr>
            <a:lvl2pPr indent="-317500" lvl="1" marL="9144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2pPr>
            <a:lvl3pPr indent="-317500" lvl="2" marL="13716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indent="-317500" lvl="3" marL="18288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4pPr>
            <a:lvl5pPr indent="-317500" lvl="4" marL="22860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5pPr>
            <a:lvl6pPr indent="-317500" lvl="5" marL="27432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6pPr>
            <a:lvl7pPr indent="-317500" lvl="6" marL="32004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7pPr>
            <a:lvl8pPr indent="-317500" lvl="7" marL="36576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8pPr>
            <a:lvl9pPr indent="-317500" lvl="8" marL="4114800" rtl="0">
              <a:spcBef>
                <a:spcPts val="1600"/>
              </a:spcBef>
              <a:spcAft>
                <a:spcPts val="1600"/>
              </a:spcAft>
              <a:buClr>
                <a:srgbClr val="434343"/>
              </a:buClr>
              <a:buSzPts val="1400"/>
              <a:buFont typeface="Calibri"/>
              <a:buChar char="■"/>
              <a:defRPr>
                <a:solidFill>
                  <a:srgbClr val="434343"/>
                </a:solidFill>
                <a:latin typeface="Calibri"/>
                <a:ea typeface="Calibri"/>
                <a:cs typeface="Calibri"/>
                <a:sym typeface="Calibri"/>
              </a:defRPr>
            </a:lvl9pPr>
          </a:lstStyle>
          <a:p/>
        </p:txBody>
      </p:sp>
      <p:sp>
        <p:nvSpPr>
          <p:cNvPr id="14" name="Google Shape;14;p3"/>
          <p:cNvSpPr txBox="1"/>
          <p:nvPr/>
        </p:nvSpPr>
        <p:spPr>
          <a:xfrm>
            <a:off x="8605750" y="4655300"/>
            <a:ext cx="323400" cy="273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GB" sz="1000">
                <a:solidFill>
                  <a:schemeClr val="accent2"/>
                </a:solidFill>
                <a:latin typeface="Source Code Pro"/>
                <a:ea typeface="Source Code Pro"/>
                <a:cs typeface="Source Code Pro"/>
                <a:sym typeface="Source Code Pro"/>
              </a:rPr>
              <a:t>‹#›</a:t>
            </a:fld>
            <a:endParaRPr/>
          </a:p>
        </p:txBody>
      </p:sp>
      <p:pic>
        <p:nvPicPr>
          <p:cNvPr id="15" name="Google Shape;15;p3"/>
          <p:cNvPicPr preferRelativeResize="0"/>
          <p:nvPr/>
        </p:nvPicPr>
        <p:blipFill>
          <a:blip r:embed="rId3">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style 2">
  <p:cSld name="TITLE_AND_TWO_COLUMNS_1">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4"/>
          <p:cNvSpPr txBox="1"/>
          <p:nvPr>
            <p:ph idx="1" type="body"/>
          </p:nvPr>
        </p:nvSpPr>
        <p:spPr>
          <a:xfrm>
            <a:off x="4437075" y="509525"/>
            <a:ext cx="4397400" cy="37053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434343"/>
              </a:buClr>
              <a:buSzPts val="1400"/>
              <a:buFont typeface="Calibri"/>
              <a:buChar char="●"/>
              <a:defRPr sz="1400">
                <a:solidFill>
                  <a:srgbClr val="434343"/>
                </a:solidFill>
                <a:latin typeface="Calibri"/>
                <a:ea typeface="Calibri"/>
                <a:cs typeface="Calibri"/>
                <a:sym typeface="Calibri"/>
              </a:defRPr>
            </a:lvl1pPr>
            <a:lvl2pPr indent="-317500" lvl="1" marL="9144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2pPr>
            <a:lvl3pPr indent="-317500" lvl="2" marL="13716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indent="-317500" lvl="3" marL="18288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4pPr>
            <a:lvl5pPr indent="-317500" lvl="4" marL="22860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5pPr>
            <a:lvl6pPr indent="-317500" lvl="5" marL="27432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6pPr>
            <a:lvl7pPr indent="-317500" lvl="6" marL="32004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7pPr>
            <a:lvl8pPr indent="-317500" lvl="7" marL="3657600" rtl="0">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8pPr>
            <a:lvl9pPr indent="-317500" lvl="8" marL="4114800" rtl="0">
              <a:spcBef>
                <a:spcPts val="1600"/>
              </a:spcBef>
              <a:spcAft>
                <a:spcPts val="1600"/>
              </a:spcAft>
              <a:buClr>
                <a:srgbClr val="434343"/>
              </a:buClr>
              <a:buSzPts val="1400"/>
              <a:buFont typeface="Calibri"/>
              <a:buChar char="■"/>
              <a:defRPr>
                <a:solidFill>
                  <a:srgbClr val="434343"/>
                </a:solidFill>
                <a:latin typeface="Calibri"/>
                <a:ea typeface="Calibri"/>
                <a:cs typeface="Calibri"/>
                <a:sym typeface="Calibri"/>
              </a:defRPr>
            </a:lvl9pPr>
          </a:lstStyle>
          <a:p/>
        </p:txBody>
      </p:sp>
      <p:sp>
        <p:nvSpPr>
          <p:cNvPr id="18" name="Google Shape;18;p4"/>
          <p:cNvSpPr txBox="1"/>
          <p:nvPr>
            <p:ph type="title"/>
          </p:nvPr>
        </p:nvSpPr>
        <p:spPr>
          <a:xfrm>
            <a:off x="462625" y="1765138"/>
            <a:ext cx="2966100" cy="1027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434343"/>
              </a:buClr>
              <a:buSzPts val="3000"/>
              <a:buFont typeface="Calibri"/>
              <a:buNone/>
              <a:defRPr b="1" sz="3000">
                <a:solidFill>
                  <a:srgbClr val="434343"/>
                </a:solidFill>
                <a:latin typeface="Calibri"/>
                <a:ea typeface="Calibri"/>
                <a:cs typeface="Calibri"/>
                <a:sym typeface="Calibri"/>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9" name="Google Shape;19;p4"/>
          <p:cNvSpPr txBox="1"/>
          <p:nvPr>
            <p:ph idx="2" type="subTitle"/>
          </p:nvPr>
        </p:nvSpPr>
        <p:spPr>
          <a:xfrm>
            <a:off x="546475" y="2739834"/>
            <a:ext cx="2798400" cy="84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434343"/>
              </a:buClr>
              <a:buSzPts val="1900"/>
              <a:buFont typeface="Calibri"/>
              <a:buNone/>
              <a:defRPr sz="1900">
                <a:solidFill>
                  <a:srgbClr val="434343"/>
                </a:solidFill>
                <a:latin typeface="Calibri"/>
                <a:ea typeface="Calibri"/>
                <a:cs typeface="Calibri"/>
                <a:sym typeface="Calibri"/>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pic>
        <p:nvPicPr>
          <p:cNvPr id="20" name="Google Shape;20;p4"/>
          <p:cNvPicPr preferRelativeResize="0"/>
          <p:nvPr/>
        </p:nvPicPr>
        <p:blipFill>
          <a:blip r:embed="rId3">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MAIN_POINT_1">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5"/>
          <p:cNvSpPr txBox="1"/>
          <p:nvPr/>
        </p:nvSpPr>
        <p:spPr>
          <a:xfrm>
            <a:off x="2615400" y="2433725"/>
            <a:ext cx="3913200" cy="67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300">
                <a:solidFill>
                  <a:srgbClr val="0B2F43"/>
                </a:solidFill>
                <a:latin typeface="Calibri"/>
                <a:ea typeface="Calibri"/>
                <a:cs typeface="Calibri"/>
                <a:sym typeface="Calibri"/>
              </a:rPr>
              <a:t>tearfund.org</a:t>
            </a:r>
            <a:endParaRPr b="1" sz="3000">
              <a:solidFill>
                <a:srgbClr val="0B2F43"/>
              </a:solidFill>
              <a:latin typeface="Calibri"/>
              <a:ea typeface="Calibri"/>
              <a:cs typeface="Calibri"/>
              <a:sym typeface="Calibri"/>
            </a:endParaRPr>
          </a:p>
        </p:txBody>
      </p:sp>
      <p:pic>
        <p:nvPicPr>
          <p:cNvPr id="23" name="Google Shape;23;p5"/>
          <p:cNvPicPr preferRelativeResize="0"/>
          <p:nvPr/>
        </p:nvPicPr>
        <p:blipFill>
          <a:blip r:embed="rId3">
            <a:alphaModFix/>
          </a:blip>
          <a:stretch>
            <a:fillRect/>
          </a:stretch>
        </p:blipFill>
        <p:spPr>
          <a:xfrm>
            <a:off x="2901625" y="1320925"/>
            <a:ext cx="3340750" cy="1049300"/>
          </a:xfrm>
          <a:prstGeom prst="rect">
            <a:avLst/>
          </a:prstGeom>
          <a:noFill/>
          <a:ln>
            <a:noFill/>
          </a:ln>
        </p:spPr>
      </p:pic>
      <p:sp>
        <p:nvSpPr>
          <p:cNvPr id="24" name="Google Shape;24;p5"/>
          <p:cNvSpPr txBox="1"/>
          <p:nvPr/>
        </p:nvSpPr>
        <p:spPr>
          <a:xfrm>
            <a:off x="0" y="3416275"/>
            <a:ext cx="9144000" cy="507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200"/>
              </a:spcAft>
              <a:buNone/>
            </a:pPr>
            <a:r>
              <a:rPr lang="en-GB" sz="1000">
                <a:solidFill>
                  <a:srgbClr val="0B2F43"/>
                </a:solidFill>
                <a:latin typeface="Calibri"/>
                <a:ea typeface="Calibri"/>
                <a:cs typeface="Calibri"/>
                <a:sym typeface="Calibri"/>
              </a:rPr>
              <a:t>Registered office: Tearfund, 100 Church Road, Teddington, TW11 8QE. Registered in England: 994339. A company limited by guarantee. </a:t>
            </a:r>
            <a:br>
              <a:rPr lang="en-GB" sz="1000">
                <a:solidFill>
                  <a:srgbClr val="0B2F43"/>
                </a:solidFill>
                <a:latin typeface="Calibri"/>
                <a:ea typeface="Calibri"/>
                <a:cs typeface="Calibri"/>
                <a:sym typeface="Calibri"/>
              </a:rPr>
            </a:br>
            <a:r>
              <a:rPr lang="en-GB" sz="1000">
                <a:solidFill>
                  <a:srgbClr val="0B2F43"/>
                </a:solidFill>
                <a:latin typeface="Calibri"/>
                <a:ea typeface="Calibri"/>
                <a:cs typeface="Calibri"/>
                <a:sym typeface="Calibri"/>
              </a:rPr>
              <a:t>Registered Charity No. 265464 (England &amp; Wales) Registered Charity No. SC037624 (Scotland)</a:t>
            </a:r>
            <a:endParaRPr sz="1000">
              <a:solidFill>
                <a:srgbClr val="0B2F43"/>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bg>
      <p:bgPr>
        <a:blipFill>
          <a:blip r:embed="rId2">
            <a:alphaModFix/>
          </a:blip>
          <a:stretch>
            <a:fillRect/>
          </a:stretch>
        </a:blipFill>
      </p:bgPr>
    </p:bg>
    <p:spTree>
      <p:nvGrpSpPr>
        <p:cNvPr id="25" name="Shape 25"/>
        <p:cNvGrpSpPr/>
        <p:nvPr/>
      </p:nvGrpSpPr>
      <p:grpSpPr>
        <a:xfrm>
          <a:off x="0" y="0"/>
          <a:ext cx="0" cy="0"/>
          <a:chOff x="0" y="0"/>
          <a:chExt cx="0" cy="0"/>
        </a:xfrm>
      </p:grpSpPr>
      <p:pic>
        <p:nvPicPr>
          <p:cNvPr id="26" name="Google Shape;26;p6"/>
          <p:cNvPicPr preferRelativeResize="0"/>
          <p:nvPr/>
        </p:nvPicPr>
        <p:blipFill>
          <a:blip r:embed="rId3">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27" name="Shape 27"/>
        <p:cNvGrpSpPr/>
        <p:nvPr/>
      </p:nvGrpSpPr>
      <p:grpSpPr>
        <a:xfrm>
          <a:off x="0" y="0"/>
          <a:ext cx="0" cy="0"/>
          <a:chOff x="0" y="0"/>
          <a:chExt cx="0" cy="0"/>
        </a:xfrm>
      </p:grpSpPr>
      <p:pic>
        <p:nvPicPr>
          <p:cNvPr id="28" name="Google Shape;28;p7"/>
          <p:cNvPicPr preferRelativeResize="0"/>
          <p:nvPr/>
        </p:nvPicPr>
        <p:blipFill>
          <a:blip r:embed="rId3">
            <a:alphaModFix/>
          </a:blip>
          <a:stretch>
            <a:fillRect/>
          </a:stretch>
        </p:blipFill>
        <p:spPr>
          <a:xfrm>
            <a:off x="321725" y="4462600"/>
            <a:ext cx="1341000" cy="422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hyperlink" Target="http://drive.google.com/file/d/1VxJSyX6JGi3afGcmLNP2hG2aJAa16I46/view"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hyperlink" Target="https://learn.tearfund.org/en/Resources/Tools-and-guides/Umoja" TargetMode="External"/><Relationship Id="rId4" Type="http://schemas.openxmlformats.org/officeDocument/2006/relationships/hyperlink" Target="https://vimeo.com/423546986/e449c78c05" TargetMode="External"/><Relationship Id="rId11" Type="http://schemas.openxmlformats.org/officeDocument/2006/relationships/hyperlink" Target="https://www.youtube.com/watch?v=u9HOqWphczs" TargetMode="External"/><Relationship Id="rId10" Type="http://schemas.openxmlformats.org/officeDocument/2006/relationships/hyperlink" Target="https://learn.tearfund.org/-/media/learn/resources/policy/tfund-ethiopia-self-help-executive-sum-web.pdf" TargetMode="External"/><Relationship Id="rId9" Type="http://schemas.openxmlformats.org/officeDocument/2006/relationships/hyperlink" Target="https://learn.tearfund.org/en/resources/research-report/saving-for-a-very-dry-day" TargetMode="External"/><Relationship Id="rId5" Type="http://schemas.openxmlformats.org/officeDocument/2006/relationships/hyperlink" Target="https://www.youtube.com/watch?v=a339VZRE3CM&amp;list=PLulBq_FJN18F1pkJjt7Ph316uoMAvGhuZ" TargetMode="External"/><Relationship Id="rId6" Type="http://schemas.openxmlformats.org/officeDocument/2006/relationships/hyperlink" Target="https://res.cloudinary.com/tearfund/image/fetch/https://learn.tearfund.org/-/media/learn/resources/reports/2017-tearfund-impact-and-learning-report-interactive-en.pdf" TargetMode="External"/><Relationship Id="rId7" Type="http://schemas.openxmlformats.org/officeDocument/2006/relationships/hyperlink" Target="https://learn.tearfund.org/en/how-we-work/what-we-do" TargetMode="External"/><Relationship Id="rId8" Type="http://schemas.openxmlformats.org/officeDocument/2006/relationships/hyperlink" Target="https://res.cloudinary.com/tearfund/image/fetch/https://learn.tearfund.org/-/media/learn/resources/reports/2017-tearfund-impact-and-learning-report-interactive-en.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www.youtube.com/watch?v=ZEE4MmdPlL4" TargetMode="Externa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1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www.youtube.com/watch?v=a339VZRE3CM" TargetMode="Externa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 name="Shape 32"/>
        <p:cNvGrpSpPr/>
        <p:nvPr/>
      </p:nvGrpSpPr>
      <p:grpSpPr>
        <a:xfrm>
          <a:off x="0" y="0"/>
          <a:ext cx="0" cy="0"/>
          <a:chOff x="0" y="0"/>
          <a:chExt cx="0" cy="0"/>
        </a:xfrm>
      </p:grpSpPr>
      <p:sp>
        <p:nvSpPr>
          <p:cNvPr id="33" name="Google Shape;33;p8"/>
          <p:cNvSpPr txBox="1"/>
          <p:nvPr/>
        </p:nvSpPr>
        <p:spPr>
          <a:xfrm>
            <a:off x="2307500" y="3321175"/>
            <a:ext cx="4281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000">
                <a:latin typeface="Calibri"/>
                <a:ea typeface="Calibri"/>
                <a:cs typeface="Calibri"/>
                <a:sym typeface="Calibri"/>
              </a:rPr>
              <a:t>Speaker Training 2022</a:t>
            </a:r>
            <a:endParaRPr b="1" sz="30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7"/>
          <p:cNvSpPr txBox="1"/>
          <p:nvPr/>
        </p:nvSpPr>
        <p:spPr>
          <a:xfrm>
            <a:off x="273925" y="267725"/>
            <a:ext cx="8544300" cy="89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000">
                <a:latin typeface="Comic Sans MS"/>
                <a:ea typeface="Comic Sans MS"/>
                <a:cs typeface="Comic Sans MS"/>
                <a:sym typeface="Comic Sans MS"/>
              </a:rPr>
              <a:t>CCT - What’s that and what DO we do?? </a:t>
            </a:r>
            <a:endParaRPr sz="1700">
              <a:solidFill>
                <a:srgbClr val="434343"/>
              </a:solidFill>
              <a:latin typeface="Calibri"/>
              <a:ea typeface="Calibri"/>
              <a:cs typeface="Calibri"/>
              <a:sym typeface="Calibri"/>
            </a:endParaRPr>
          </a:p>
        </p:txBody>
      </p:sp>
      <p:pic>
        <p:nvPicPr>
          <p:cNvPr descr="purple-umbrella-png-21.png" id="111" name="Google Shape;111;p17"/>
          <p:cNvPicPr preferRelativeResize="0"/>
          <p:nvPr/>
        </p:nvPicPr>
        <p:blipFill>
          <a:blip r:embed="rId3">
            <a:alphaModFix/>
          </a:blip>
          <a:stretch>
            <a:fillRect/>
          </a:stretch>
        </p:blipFill>
        <p:spPr>
          <a:xfrm>
            <a:off x="1459775" y="550625"/>
            <a:ext cx="7392575" cy="4434275"/>
          </a:xfrm>
          <a:prstGeom prst="rect">
            <a:avLst/>
          </a:prstGeom>
          <a:noFill/>
          <a:ln>
            <a:noFill/>
          </a:ln>
        </p:spPr>
      </p:pic>
      <p:sp>
        <p:nvSpPr>
          <p:cNvPr id="112" name="Google Shape;112;p17"/>
          <p:cNvSpPr/>
          <p:nvPr/>
        </p:nvSpPr>
        <p:spPr>
          <a:xfrm>
            <a:off x="5233100" y="2963675"/>
            <a:ext cx="1631100" cy="822000"/>
          </a:xfrm>
          <a:prstGeom prst="ellipse">
            <a:avLst/>
          </a:prstGeom>
          <a:solidFill>
            <a:srgbClr val="FCD9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t>Water, Sanitation &amp; Hygiene  </a:t>
            </a:r>
            <a:endParaRPr/>
          </a:p>
        </p:txBody>
      </p:sp>
      <p:sp>
        <p:nvSpPr>
          <p:cNvPr id="113" name="Google Shape;113;p17"/>
          <p:cNvSpPr/>
          <p:nvPr/>
        </p:nvSpPr>
        <p:spPr>
          <a:xfrm>
            <a:off x="3190075" y="2925725"/>
            <a:ext cx="1776300" cy="897900"/>
          </a:xfrm>
          <a:prstGeom prst="ellipse">
            <a:avLst/>
          </a:prstGeom>
          <a:solidFill>
            <a:srgbClr val="FCD9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t>Peace and reconciliation</a:t>
            </a:r>
            <a:endParaRPr/>
          </a:p>
        </p:txBody>
      </p:sp>
      <p:sp>
        <p:nvSpPr>
          <p:cNvPr id="114" name="Google Shape;114;p17"/>
          <p:cNvSpPr/>
          <p:nvPr/>
        </p:nvSpPr>
        <p:spPr>
          <a:xfrm>
            <a:off x="1425700" y="2534800"/>
            <a:ext cx="1631100" cy="822000"/>
          </a:xfrm>
          <a:prstGeom prst="ellipse">
            <a:avLst/>
          </a:prstGeom>
          <a:solidFill>
            <a:srgbClr val="FCD9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t>Children at Risk</a:t>
            </a:r>
            <a:endParaRPr/>
          </a:p>
        </p:txBody>
      </p:sp>
      <p:sp>
        <p:nvSpPr>
          <p:cNvPr id="115" name="Google Shape;115;p17"/>
          <p:cNvSpPr/>
          <p:nvPr/>
        </p:nvSpPr>
        <p:spPr>
          <a:xfrm>
            <a:off x="5354275" y="3785675"/>
            <a:ext cx="1807200" cy="897900"/>
          </a:xfrm>
          <a:prstGeom prst="ellipse">
            <a:avLst/>
          </a:prstGeom>
          <a:solidFill>
            <a:srgbClr val="FCD9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t>Sexual and gender based violence </a:t>
            </a:r>
            <a:endParaRPr/>
          </a:p>
        </p:txBody>
      </p:sp>
      <p:sp>
        <p:nvSpPr>
          <p:cNvPr id="116" name="Google Shape;116;p17"/>
          <p:cNvSpPr/>
          <p:nvPr/>
        </p:nvSpPr>
        <p:spPr>
          <a:xfrm>
            <a:off x="6795225" y="2600500"/>
            <a:ext cx="1631100" cy="822000"/>
          </a:xfrm>
          <a:prstGeom prst="ellipse">
            <a:avLst/>
          </a:prstGeom>
          <a:solidFill>
            <a:srgbClr val="FCD9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t>SHGs - Self help groups</a:t>
            </a:r>
            <a:endParaRPr/>
          </a:p>
        </p:txBody>
      </p:sp>
      <p:sp>
        <p:nvSpPr>
          <p:cNvPr id="117" name="Google Shape;117;p17"/>
          <p:cNvSpPr txBox="1"/>
          <p:nvPr/>
        </p:nvSpPr>
        <p:spPr>
          <a:xfrm>
            <a:off x="3256450" y="1292100"/>
            <a:ext cx="3567300" cy="107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FFFFFF"/>
                </a:solidFill>
              </a:rPr>
              <a:t>CCT</a:t>
            </a:r>
            <a:endParaRPr b="1" sz="2200">
              <a:solidFill>
                <a:srgbClr val="FFFFFF"/>
              </a:solidFill>
            </a:endParaRPr>
          </a:p>
          <a:p>
            <a:pPr indent="0" lvl="0" marL="0" rtl="0" algn="ctr">
              <a:spcBef>
                <a:spcPts val="0"/>
              </a:spcBef>
              <a:spcAft>
                <a:spcPts val="0"/>
              </a:spcAft>
              <a:buNone/>
            </a:pPr>
            <a:r>
              <a:rPr b="1" lang="en-GB" sz="2000">
                <a:solidFill>
                  <a:srgbClr val="FFFFFF"/>
                </a:solidFill>
              </a:rPr>
              <a:t>CHURCH &amp; COMMUNITY TRANSFORMATION</a:t>
            </a:r>
            <a:endParaRPr b="1" sz="2000">
              <a:solidFill>
                <a:srgbClr val="FFFFFF"/>
              </a:solidFill>
            </a:endParaRPr>
          </a:p>
        </p:txBody>
      </p:sp>
      <p:sp>
        <p:nvSpPr>
          <p:cNvPr id="118" name="Google Shape;118;p17"/>
          <p:cNvSpPr/>
          <p:nvPr/>
        </p:nvSpPr>
        <p:spPr>
          <a:xfrm>
            <a:off x="7040300" y="3470650"/>
            <a:ext cx="1631100" cy="822000"/>
          </a:xfrm>
          <a:prstGeom prst="ellipse">
            <a:avLst/>
          </a:prstGeom>
          <a:solidFill>
            <a:srgbClr val="FCD9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t>Food security</a:t>
            </a:r>
            <a:endParaRPr/>
          </a:p>
        </p:txBody>
      </p:sp>
      <p:sp>
        <p:nvSpPr>
          <p:cNvPr id="119" name="Google Shape;119;p17"/>
          <p:cNvSpPr/>
          <p:nvPr/>
        </p:nvSpPr>
        <p:spPr>
          <a:xfrm>
            <a:off x="1459775" y="3356800"/>
            <a:ext cx="1631100" cy="822000"/>
          </a:xfrm>
          <a:prstGeom prst="ellipse">
            <a:avLst/>
          </a:prstGeom>
          <a:solidFill>
            <a:srgbClr val="FCD9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t>Disasters/ Cash grants </a:t>
            </a:r>
            <a:endParaRPr/>
          </a:p>
        </p:txBody>
      </p:sp>
      <p:sp>
        <p:nvSpPr>
          <p:cNvPr id="120" name="Google Shape;120;p17"/>
          <p:cNvSpPr/>
          <p:nvPr/>
        </p:nvSpPr>
        <p:spPr>
          <a:xfrm>
            <a:off x="3129400" y="3823625"/>
            <a:ext cx="1631100" cy="822000"/>
          </a:xfrm>
          <a:prstGeom prst="ellipse">
            <a:avLst/>
          </a:prstGeom>
          <a:solidFill>
            <a:srgbClr val="FCD9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t>Advocacy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8"/>
          <p:cNvSpPr txBox="1"/>
          <p:nvPr/>
        </p:nvSpPr>
        <p:spPr>
          <a:xfrm>
            <a:off x="273925" y="243475"/>
            <a:ext cx="5808000" cy="89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000">
                <a:latin typeface="Comic Sans MS"/>
                <a:ea typeface="Comic Sans MS"/>
                <a:cs typeface="Comic Sans MS"/>
                <a:sym typeface="Comic Sans MS"/>
              </a:rPr>
              <a:t>CCT </a:t>
            </a:r>
            <a:endParaRPr sz="1700">
              <a:solidFill>
                <a:srgbClr val="434343"/>
              </a:solidFill>
              <a:latin typeface="Calibri"/>
              <a:ea typeface="Calibri"/>
              <a:cs typeface="Calibri"/>
              <a:sym typeface="Calibri"/>
            </a:endParaRPr>
          </a:p>
        </p:txBody>
      </p:sp>
      <p:pic>
        <p:nvPicPr>
          <p:cNvPr id="126" name="Google Shape;126;p18"/>
          <p:cNvPicPr preferRelativeResize="0"/>
          <p:nvPr/>
        </p:nvPicPr>
        <p:blipFill>
          <a:blip r:embed="rId3">
            <a:alphaModFix/>
          </a:blip>
          <a:stretch>
            <a:fillRect/>
          </a:stretch>
        </p:blipFill>
        <p:spPr>
          <a:xfrm>
            <a:off x="1640350" y="152400"/>
            <a:ext cx="7300275" cy="4834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9"/>
          <p:cNvSpPr txBox="1"/>
          <p:nvPr/>
        </p:nvSpPr>
        <p:spPr>
          <a:xfrm>
            <a:off x="77475" y="163450"/>
            <a:ext cx="5808000" cy="89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000">
                <a:latin typeface="Comic Sans MS"/>
                <a:ea typeface="Comic Sans MS"/>
                <a:cs typeface="Comic Sans MS"/>
                <a:sym typeface="Comic Sans MS"/>
              </a:rPr>
              <a:t>CCT </a:t>
            </a:r>
            <a:endParaRPr sz="1700">
              <a:solidFill>
                <a:srgbClr val="434343"/>
              </a:solidFill>
              <a:latin typeface="Calibri"/>
              <a:ea typeface="Calibri"/>
              <a:cs typeface="Calibri"/>
              <a:sym typeface="Calibri"/>
            </a:endParaRPr>
          </a:p>
        </p:txBody>
      </p:sp>
      <p:grpSp>
        <p:nvGrpSpPr>
          <p:cNvPr id="132" name="Google Shape;132;p19"/>
          <p:cNvGrpSpPr/>
          <p:nvPr/>
        </p:nvGrpSpPr>
        <p:grpSpPr>
          <a:xfrm>
            <a:off x="1862425" y="556029"/>
            <a:ext cx="6628944" cy="4031444"/>
            <a:chOff x="1" y="-70660"/>
            <a:chExt cx="8534754" cy="4770940"/>
          </a:xfrm>
        </p:grpSpPr>
        <p:sp>
          <p:nvSpPr>
            <p:cNvPr id="133" name="Google Shape;133;p19"/>
            <p:cNvSpPr/>
            <p:nvPr/>
          </p:nvSpPr>
          <p:spPr>
            <a:xfrm rot="5400000">
              <a:off x="-254230" y="218258"/>
              <a:ext cx="1694700" cy="1186200"/>
            </a:xfrm>
            <a:prstGeom prst="chevron">
              <a:avLst>
                <a:gd fmla="val 50000" name="adj"/>
              </a:avLst>
            </a:prstGeom>
            <a:solidFill>
              <a:srgbClr val="24CED7"/>
            </a:solidFill>
            <a:ln cap="flat" cmpd="sng" w="15875">
              <a:solidFill>
                <a:srgbClr val="24CED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9"/>
            <p:cNvSpPr txBox="1"/>
            <p:nvPr/>
          </p:nvSpPr>
          <p:spPr>
            <a:xfrm>
              <a:off x="1" y="595558"/>
              <a:ext cx="1186200" cy="508500"/>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None/>
              </a:pPr>
              <a:r>
                <a:rPr b="0" i="0" lang="en-GB" sz="1600" u="none" cap="none" strike="noStrike">
                  <a:solidFill>
                    <a:srgbClr val="FFFFFF"/>
                  </a:solidFill>
                  <a:latin typeface="Questrial"/>
                  <a:ea typeface="Questrial"/>
                  <a:cs typeface="Questrial"/>
                  <a:sym typeface="Questrial"/>
                </a:rPr>
                <a:t>Relief</a:t>
              </a:r>
              <a:endParaRPr b="0" i="0" sz="1600" u="none" cap="none" strike="noStrike">
                <a:solidFill>
                  <a:srgbClr val="FFFFFF"/>
                </a:solidFill>
                <a:latin typeface="Questrial"/>
                <a:ea typeface="Questrial"/>
                <a:cs typeface="Questrial"/>
                <a:sym typeface="Questrial"/>
              </a:endParaRPr>
            </a:p>
          </p:txBody>
        </p:sp>
        <p:sp>
          <p:nvSpPr>
            <p:cNvPr id="135" name="Google Shape;135;p19"/>
            <p:cNvSpPr/>
            <p:nvPr/>
          </p:nvSpPr>
          <p:spPr>
            <a:xfrm rot="5400000">
              <a:off x="4291117" y="-3063428"/>
              <a:ext cx="1101600" cy="7233300"/>
            </a:xfrm>
            <a:prstGeom prst="round2SameRect">
              <a:avLst>
                <a:gd fmla="val 16667" name="adj1"/>
                <a:gd fmla="val 0" name="adj2"/>
              </a:avLst>
            </a:prstGeom>
            <a:solidFill>
              <a:srgbClr val="FFFFFF">
                <a:alpha val="89800"/>
              </a:srgbClr>
            </a:solidFill>
            <a:ln cap="flat" cmpd="sng" w="15875">
              <a:solidFill>
                <a:srgbClr val="24CED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9"/>
            <p:cNvSpPr txBox="1"/>
            <p:nvPr/>
          </p:nvSpPr>
          <p:spPr>
            <a:xfrm>
              <a:off x="1355155" y="-70660"/>
              <a:ext cx="7179600" cy="993900"/>
            </a:xfrm>
            <a:prstGeom prst="rect">
              <a:avLst/>
            </a:prstGeom>
            <a:noFill/>
            <a:ln>
              <a:noFill/>
            </a:ln>
          </p:spPr>
          <p:txBody>
            <a:bodyPr anchorCtr="0" anchor="ctr" bIns="22225" lIns="248900" spcFirstLastPara="1" rIns="22225" wrap="square" tIns="22225">
              <a:noAutofit/>
            </a:bodyPr>
            <a:lstStyle/>
            <a:p>
              <a:pPr indent="-254000" lvl="1" marL="285750" marR="0" rtl="0" algn="l">
                <a:lnSpc>
                  <a:spcPct val="90000"/>
                </a:lnSpc>
                <a:spcBef>
                  <a:spcPts val="0"/>
                </a:spcBef>
                <a:spcAft>
                  <a:spcPts val="0"/>
                </a:spcAft>
                <a:buClr>
                  <a:srgbClr val="695D46"/>
                </a:buClr>
                <a:buSzPts val="3000"/>
                <a:buFont typeface="Questrial"/>
                <a:buChar char="•"/>
              </a:pPr>
              <a:r>
                <a:rPr b="0" i="0" lang="en-GB" sz="3000" u="none" cap="none" strike="noStrike">
                  <a:solidFill>
                    <a:srgbClr val="695D46"/>
                  </a:solidFill>
                  <a:latin typeface="Questrial"/>
                  <a:ea typeface="Questrial"/>
                  <a:cs typeface="Questrial"/>
                  <a:sym typeface="Questrial"/>
                </a:rPr>
                <a:t>Provider-receiver dynamic</a:t>
              </a:r>
              <a:endParaRPr b="0" i="0" sz="3000" u="none" cap="none" strike="noStrike">
                <a:solidFill>
                  <a:srgbClr val="695D46"/>
                </a:solidFill>
                <a:latin typeface="Questrial"/>
                <a:ea typeface="Questrial"/>
                <a:cs typeface="Questrial"/>
                <a:sym typeface="Questrial"/>
              </a:endParaRPr>
            </a:p>
            <a:p>
              <a:pPr indent="-254000" lvl="1" marL="285750" marR="0" rtl="0" algn="l">
                <a:lnSpc>
                  <a:spcPct val="90000"/>
                </a:lnSpc>
                <a:spcBef>
                  <a:spcPts val="525"/>
                </a:spcBef>
                <a:spcAft>
                  <a:spcPts val="0"/>
                </a:spcAft>
                <a:buClr>
                  <a:srgbClr val="695D46"/>
                </a:buClr>
                <a:buSzPts val="3000"/>
                <a:buFont typeface="Questrial"/>
                <a:buChar char="•"/>
              </a:pPr>
              <a:r>
                <a:rPr b="0" i="0" lang="en-GB" sz="3000" u="none" cap="none" strike="noStrike">
                  <a:solidFill>
                    <a:srgbClr val="695D46"/>
                  </a:solidFill>
                  <a:latin typeface="Questrial"/>
                  <a:ea typeface="Questrial"/>
                  <a:cs typeface="Questrial"/>
                  <a:sym typeface="Questrial"/>
                </a:rPr>
                <a:t>‘give to’ ‘done for’</a:t>
              </a:r>
              <a:endParaRPr b="0" i="0" sz="3000" u="none" cap="none" strike="noStrike">
                <a:solidFill>
                  <a:srgbClr val="695D46"/>
                </a:solidFill>
                <a:latin typeface="Questrial"/>
                <a:ea typeface="Questrial"/>
                <a:cs typeface="Questrial"/>
                <a:sym typeface="Questrial"/>
              </a:endParaRPr>
            </a:p>
          </p:txBody>
        </p:sp>
        <p:sp>
          <p:nvSpPr>
            <p:cNvPr id="137" name="Google Shape;137;p19"/>
            <p:cNvSpPr/>
            <p:nvPr/>
          </p:nvSpPr>
          <p:spPr>
            <a:xfrm rot="5400000">
              <a:off x="-254230" y="1758263"/>
              <a:ext cx="1694700" cy="1186200"/>
            </a:xfrm>
            <a:prstGeom prst="chevron">
              <a:avLst>
                <a:gd fmla="val 50000" name="adj"/>
              </a:avLst>
            </a:prstGeom>
            <a:solidFill>
              <a:srgbClr val="32C8B5"/>
            </a:solidFill>
            <a:ln cap="flat" cmpd="sng" w="15875">
              <a:solidFill>
                <a:srgbClr val="32C8B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9"/>
            <p:cNvSpPr txBox="1"/>
            <p:nvPr/>
          </p:nvSpPr>
          <p:spPr>
            <a:xfrm>
              <a:off x="1" y="2097124"/>
              <a:ext cx="1186200" cy="508500"/>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None/>
              </a:pPr>
              <a:r>
                <a:rPr b="0" i="0" lang="en-GB" sz="1600" u="none" cap="none" strike="noStrike">
                  <a:solidFill>
                    <a:srgbClr val="FFFFFF"/>
                  </a:solidFill>
                  <a:latin typeface="Questrial"/>
                  <a:ea typeface="Questrial"/>
                  <a:cs typeface="Questrial"/>
                  <a:sym typeface="Questrial"/>
                </a:rPr>
                <a:t>Rehabilitation</a:t>
              </a:r>
              <a:endParaRPr b="0" i="0" sz="1600" u="none" cap="none" strike="noStrike">
                <a:solidFill>
                  <a:srgbClr val="FFFFFF"/>
                </a:solidFill>
                <a:latin typeface="Questrial"/>
                <a:ea typeface="Questrial"/>
                <a:cs typeface="Questrial"/>
                <a:sym typeface="Questrial"/>
              </a:endParaRPr>
            </a:p>
          </p:txBody>
        </p:sp>
        <p:sp>
          <p:nvSpPr>
            <p:cNvPr id="139" name="Google Shape;139;p19"/>
            <p:cNvSpPr/>
            <p:nvPr/>
          </p:nvSpPr>
          <p:spPr>
            <a:xfrm rot="5400000">
              <a:off x="4252154" y="-1561836"/>
              <a:ext cx="1101600" cy="7233300"/>
            </a:xfrm>
            <a:prstGeom prst="round2SameRect">
              <a:avLst>
                <a:gd fmla="val 16667" name="adj1"/>
                <a:gd fmla="val 0" name="adj2"/>
              </a:avLst>
            </a:prstGeom>
            <a:solidFill>
              <a:srgbClr val="FFFFFF">
                <a:alpha val="89800"/>
              </a:srgbClr>
            </a:solidFill>
            <a:ln cap="flat" cmpd="sng" w="15875">
              <a:solidFill>
                <a:srgbClr val="32C8B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9"/>
            <p:cNvSpPr txBox="1"/>
            <p:nvPr/>
          </p:nvSpPr>
          <p:spPr>
            <a:xfrm>
              <a:off x="1186219" y="1557784"/>
              <a:ext cx="7179600" cy="993900"/>
            </a:xfrm>
            <a:prstGeom prst="rect">
              <a:avLst/>
            </a:prstGeom>
            <a:noFill/>
            <a:ln>
              <a:noFill/>
            </a:ln>
          </p:spPr>
          <p:txBody>
            <a:bodyPr anchorCtr="0" anchor="ctr" bIns="22225" lIns="248900" spcFirstLastPara="1" rIns="22225" wrap="square" tIns="22225">
              <a:noAutofit/>
            </a:bodyPr>
            <a:lstStyle/>
            <a:p>
              <a:pPr indent="-254000" lvl="1" marL="285750" marR="0" rtl="0" algn="l">
                <a:lnSpc>
                  <a:spcPct val="90000"/>
                </a:lnSpc>
                <a:spcBef>
                  <a:spcPts val="0"/>
                </a:spcBef>
                <a:spcAft>
                  <a:spcPts val="0"/>
                </a:spcAft>
                <a:buClr>
                  <a:srgbClr val="695D46"/>
                </a:buClr>
                <a:buSzPts val="3000"/>
                <a:buFont typeface="Questrial"/>
                <a:buChar char="•"/>
              </a:pPr>
              <a:r>
                <a:rPr b="0" i="0" lang="en-GB" sz="3000" u="none" cap="none" strike="noStrike">
                  <a:solidFill>
                    <a:srgbClr val="695D46"/>
                  </a:solidFill>
                  <a:latin typeface="Questrial"/>
                  <a:ea typeface="Questrial"/>
                  <a:cs typeface="Questrial"/>
                  <a:sym typeface="Questrial"/>
                </a:rPr>
                <a:t>‘Doing with’</a:t>
              </a:r>
              <a:endParaRPr b="0" i="0" sz="3000" u="none" cap="none" strike="noStrike">
                <a:solidFill>
                  <a:srgbClr val="695D46"/>
                </a:solidFill>
                <a:latin typeface="Questrial"/>
                <a:ea typeface="Questrial"/>
                <a:cs typeface="Questrial"/>
                <a:sym typeface="Questrial"/>
              </a:endParaRPr>
            </a:p>
            <a:p>
              <a:pPr indent="-254000" lvl="1" marL="285750" marR="0" rtl="0" algn="l">
                <a:lnSpc>
                  <a:spcPct val="90000"/>
                </a:lnSpc>
                <a:spcBef>
                  <a:spcPts val="525"/>
                </a:spcBef>
                <a:spcAft>
                  <a:spcPts val="0"/>
                </a:spcAft>
                <a:buClr>
                  <a:srgbClr val="695D46"/>
                </a:buClr>
                <a:buSzPts val="3000"/>
                <a:buFont typeface="Questrial"/>
                <a:buChar char="•"/>
              </a:pPr>
              <a:r>
                <a:rPr b="0" i="0" lang="en-GB" sz="3000" u="none" cap="none" strike="noStrike">
                  <a:solidFill>
                    <a:srgbClr val="695D46"/>
                  </a:solidFill>
                  <a:latin typeface="Questrial"/>
                  <a:ea typeface="Questrial"/>
                  <a:cs typeface="Questrial"/>
                  <a:sym typeface="Questrial"/>
                </a:rPr>
                <a:t>Shared process</a:t>
              </a:r>
              <a:endParaRPr b="0" i="0" sz="3000" u="none" cap="none" strike="noStrike">
                <a:solidFill>
                  <a:srgbClr val="695D46"/>
                </a:solidFill>
                <a:latin typeface="Questrial"/>
                <a:ea typeface="Questrial"/>
                <a:cs typeface="Questrial"/>
                <a:sym typeface="Questrial"/>
              </a:endParaRPr>
            </a:p>
          </p:txBody>
        </p:sp>
        <p:sp>
          <p:nvSpPr>
            <p:cNvPr id="141" name="Google Shape;141;p19"/>
            <p:cNvSpPr/>
            <p:nvPr/>
          </p:nvSpPr>
          <p:spPr>
            <a:xfrm rot="5400000">
              <a:off x="-254230" y="3259829"/>
              <a:ext cx="1694700" cy="1186200"/>
            </a:xfrm>
            <a:prstGeom prst="chevron">
              <a:avLst>
                <a:gd fmla="val 50000" name="adj"/>
              </a:avLst>
            </a:prstGeom>
            <a:solidFill>
              <a:srgbClr val="40B995"/>
            </a:solidFill>
            <a:ln cap="flat" cmpd="sng" w="15875">
              <a:solidFill>
                <a:srgbClr val="40B9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9"/>
            <p:cNvSpPr txBox="1"/>
            <p:nvPr/>
          </p:nvSpPr>
          <p:spPr>
            <a:xfrm>
              <a:off x="1" y="3598690"/>
              <a:ext cx="1186200" cy="508500"/>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None/>
              </a:pPr>
              <a:r>
                <a:rPr b="0" i="0" lang="en-GB" sz="1600" u="none" cap="none" strike="noStrike">
                  <a:solidFill>
                    <a:srgbClr val="FFFFFF"/>
                  </a:solidFill>
                  <a:latin typeface="Questrial"/>
                  <a:ea typeface="Questrial"/>
                  <a:cs typeface="Questrial"/>
                  <a:sym typeface="Questrial"/>
                </a:rPr>
                <a:t>Development </a:t>
              </a:r>
              <a:endParaRPr b="0" i="0" sz="1600" u="none" cap="none" strike="noStrike">
                <a:solidFill>
                  <a:srgbClr val="FFFFFF"/>
                </a:solidFill>
                <a:latin typeface="Questrial"/>
                <a:ea typeface="Questrial"/>
                <a:cs typeface="Questrial"/>
                <a:sym typeface="Questrial"/>
              </a:endParaRPr>
            </a:p>
          </p:txBody>
        </p:sp>
        <p:sp>
          <p:nvSpPr>
            <p:cNvPr id="143" name="Google Shape;143;p19"/>
            <p:cNvSpPr/>
            <p:nvPr/>
          </p:nvSpPr>
          <p:spPr>
            <a:xfrm rot="5400000">
              <a:off x="4225214" y="-60245"/>
              <a:ext cx="1101600" cy="7233300"/>
            </a:xfrm>
            <a:prstGeom prst="round2SameRect">
              <a:avLst>
                <a:gd fmla="val 16667" name="adj1"/>
                <a:gd fmla="val 0" name="adj2"/>
              </a:avLst>
            </a:prstGeom>
            <a:solidFill>
              <a:srgbClr val="FFFFFF">
                <a:alpha val="89800"/>
              </a:srgbClr>
            </a:solidFill>
            <a:ln cap="flat" cmpd="sng" w="15875">
              <a:solidFill>
                <a:srgbClr val="40B9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9"/>
            <p:cNvSpPr txBox="1"/>
            <p:nvPr/>
          </p:nvSpPr>
          <p:spPr>
            <a:xfrm>
              <a:off x="1213160" y="3059468"/>
              <a:ext cx="7179600" cy="993900"/>
            </a:xfrm>
            <a:prstGeom prst="rect">
              <a:avLst/>
            </a:prstGeom>
            <a:noFill/>
            <a:ln>
              <a:noFill/>
            </a:ln>
          </p:spPr>
          <p:txBody>
            <a:bodyPr anchorCtr="0" anchor="ctr" bIns="22225" lIns="248900" spcFirstLastPara="1" rIns="22225" wrap="square" tIns="22225">
              <a:noAutofit/>
            </a:bodyPr>
            <a:lstStyle/>
            <a:p>
              <a:pPr indent="-254000" lvl="1" marL="285750" marR="0" rtl="0" algn="l">
                <a:lnSpc>
                  <a:spcPct val="90000"/>
                </a:lnSpc>
                <a:spcBef>
                  <a:spcPts val="0"/>
                </a:spcBef>
                <a:spcAft>
                  <a:spcPts val="0"/>
                </a:spcAft>
                <a:buClr>
                  <a:srgbClr val="695D46"/>
                </a:buClr>
                <a:buSzPts val="3000"/>
                <a:buFont typeface="Questrial"/>
                <a:buChar char="•"/>
              </a:pPr>
              <a:r>
                <a:rPr b="0" i="0" lang="en-GB" sz="3000" u="none" cap="none" strike="noStrike">
                  <a:solidFill>
                    <a:srgbClr val="695D46"/>
                  </a:solidFill>
                  <a:latin typeface="Questrial"/>
                  <a:ea typeface="Questrial"/>
                  <a:cs typeface="Questrial"/>
                  <a:sym typeface="Questrial"/>
                </a:rPr>
                <a:t>‘Walking with’</a:t>
              </a:r>
              <a:endParaRPr b="0" i="0" sz="3000" u="none" cap="none" strike="noStrike">
                <a:solidFill>
                  <a:srgbClr val="695D46"/>
                </a:solidFill>
                <a:latin typeface="Questrial"/>
                <a:ea typeface="Questrial"/>
                <a:cs typeface="Questrial"/>
                <a:sym typeface="Questrial"/>
              </a:endParaRPr>
            </a:p>
            <a:p>
              <a:pPr indent="-254000" lvl="1" marL="285750" marR="0" rtl="0" algn="l">
                <a:lnSpc>
                  <a:spcPct val="90000"/>
                </a:lnSpc>
                <a:spcBef>
                  <a:spcPts val="525"/>
                </a:spcBef>
                <a:spcAft>
                  <a:spcPts val="0"/>
                </a:spcAft>
                <a:buClr>
                  <a:srgbClr val="695D46"/>
                </a:buClr>
                <a:buSzPts val="3000"/>
                <a:buFont typeface="Questrial"/>
                <a:buChar char="•"/>
              </a:pPr>
              <a:r>
                <a:rPr b="0" i="0" lang="en-GB" sz="3000" u="none" cap="none" strike="noStrike">
                  <a:solidFill>
                    <a:srgbClr val="695D46"/>
                  </a:solidFill>
                  <a:latin typeface="Questrial"/>
                  <a:ea typeface="Questrial"/>
                  <a:cs typeface="Questrial"/>
                  <a:sym typeface="Questrial"/>
                </a:rPr>
                <a:t>Process over time</a:t>
              </a:r>
              <a:endParaRPr b="0" i="0" sz="3000" u="none" cap="none" strike="noStrike">
                <a:solidFill>
                  <a:srgbClr val="695D46"/>
                </a:solidFill>
                <a:latin typeface="Questrial"/>
                <a:ea typeface="Questrial"/>
                <a:cs typeface="Questrial"/>
                <a:sym typeface="Quest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0"/>
          <p:cNvSpPr txBox="1"/>
          <p:nvPr/>
        </p:nvSpPr>
        <p:spPr>
          <a:xfrm>
            <a:off x="77475" y="163450"/>
            <a:ext cx="5808000" cy="89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000">
                <a:latin typeface="Comic Sans MS"/>
                <a:ea typeface="Comic Sans MS"/>
                <a:cs typeface="Comic Sans MS"/>
                <a:sym typeface="Comic Sans MS"/>
              </a:rPr>
              <a:t>CCT in action </a:t>
            </a:r>
            <a:endParaRPr sz="1700">
              <a:solidFill>
                <a:srgbClr val="434343"/>
              </a:solidFill>
              <a:latin typeface="Calibri"/>
              <a:ea typeface="Calibri"/>
              <a:cs typeface="Calibri"/>
              <a:sym typeface="Calibri"/>
            </a:endParaRPr>
          </a:p>
        </p:txBody>
      </p:sp>
      <p:pic>
        <p:nvPicPr>
          <p:cNvPr id="150" name="Google Shape;150;p20" title="change_a_nation_-_new_wine_leaders_visit_uganda (720p).mp4">
            <a:hlinkClick r:id="rId3"/>
          </p:cNvPr>
          <p:cNvPicPr preferRelativeResize="0"/>
          <p:nvPr/>
        </p:nvPicPr>
        <p:blipFill>
          <a:blip r:embed="rId4">
            <a:alphaModFix/>
          </a:blip>
          <a:stretch>
            <a:fillRect/>
          </a:stretch>
        </p:blipFill>
        <p:spPr>
          <a:xfrm>
            <a:off x="1943275" y="873425"/>
            <a:ext cx="4896550" cy="3672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1"/>
          <p:cNvSpPr txBox="1"/>
          <p:nvPr/>
        </p:nvSpPr>
        <p:spPr>
          <a:xfrm>
            <a:off x="77475" y="163450"/>
            <a:ext cx="5808000" cy="89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000">
                <a:latin typeface="Comic Sans MS"/>
                <a:ea typeface="Comic Sans MS"/>
                <a:cs typeface="Comic Sans MS"/>
                <a:sym typeface="Comic Sans MS"/>
              </a:rPr>
              <a:t>CCT </a:t>
            </a:r>
            <a:endParaRPr sz="1700">
              <a:solidFill>
                <a:srgbClr val="434343"/>
              </a:solidFill>
              <a:latin typeface="Calibri"/>
              <a:ea typeface="Calibri"/>
              <a:cs typeface="Calibri"/>
              <a:sym typeface="Calibri"/>
            </a:endParaRPr>
          </a:p>
        </p:txBody>
      </p:sp>
      <p:sp>
        <p:nvSpPr>
          <p:cNvPr id="156" name="Google Shape;156;p21"/>
          <p:cNvSpPr txBox="1"/>
          <p:nvPr/>
        </p:nvSpPr>
        <p:spPr>
          <a:xfrm>
            <a:off x="234825" y="1040975"/>
            <a:ext cx="84696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t>Benefits of Long Term development </a:t>
            </a:r>
            <a:endParaRPr b="1"/>
          </a:p>
          <a:p>
            <a:pPr indent="-317500" lvl="0" marL="457200" rtl="0" algn="l">
              <a:spcBef>
                <a:spcPts val="0"/>
              </a:spcBef>
              <a:spcAft>
                <a:spcPts val="0"/>
              </a:spcAft>
              <a:buSzPts val="1400"/>
              <a:buChar char="●"/>
            </a:pPr>
            <a:r>
              <a:rPr b="1" lang="en-GB"/>
              <a:t>Sustainable </a:t>
            </a:r>
            <a:endParaRPr b="1"/>
          </a:p>
          <a:p>
            <a:pPr indent="-317500" lvl="0" marL="457200" rtl="0" algn="l">
              <a:spcBef>
                <a:spcPts val="0"/>
              </a:spcBef>
              <a:spcAft>
                <a:spcPts val="0"/>
              </a:spcAft>
              <a:buSzPts val="1400"/>
              <a:buChar char="●"/>
            </a:pPr>
            <a:r>
              <a:rPr b="1" lang="en-GB"/>
              <a:t>Generational </a:t>
            </a:r>
            <a:endParaRPr b="1"/>
          </a:p>
          <a:p>
            <a:pPr indent="-317500" lvl="0" marL="457200" rtl="0" algn="l">
              <a:spcBef>
                <a:spcPts val="0"/>
              </a:spcBef>
              <a:spcAft>
                <a:spcPts val="0"/>
              </a:spcAft>
              <a:buSzPts val="1400"/>
              <a:buChar char="●"/>
            </a:pPr>
            <a:r>
              <a:rPr b="1" lang="en-GB"/>
              <a:t>Encourages</a:t>
            </a:r>
            <a:r>
              <a:rPr b="1" lang="en-GB"/>
              <a:t> creativity </a:t>
            </a:r>
            <a:endParaRPr b="1"/>
          </a:p>
          <a:p>
            <a:pPr indent="-317500" lvl="0" marL="457200" rtl="0" algn="l">
              <a:spcBef>
                <a:spcPts val="0"/>
              </a:spcBef>
              <a:spcAft>
                <a:spcPts val="0"/>
              </a:spcAft>
              <a:buSzPts val="1400"/>
              <a:buChar char="●"/>
            </a:pPr>
            <a:r>
              <a:rPr b="1" lang="en-GB"/>
              <a:t>Ownership </a:t>
            </a:r>
            <a:endParaRPr b="1"/>
          </a:p>
          <a:p>
            <a:pPr indent="-317500" lvl="0" marL="457200" rtl="0" algn="l">
              <a:spcBef>
                <a:spcPts val="0"/>
              </a:spcBef>
              <a:spcAft>
                <a:spcPts val="0"/>
              </a:spcAft>
              <a:buSzPts val="1400"/>
              <a:buChar char="●"/>
            </a:pPr>
            <a:r>
              <a:rPr b="1" lang="en-GB"/>
              <a:t>Gods way of caring - walks and remains with us</a:t>
            </a:r>
            <a:endParaRPr b="1"/>
          </a:p>
          <a:p>
            <a:pPr indent="-317500" lvl="0" marL="457200" rtl="0" algn="l">
              <a:spcBef>
                <a:spcPts val="0"/>
              </a:spcBef>
              <a:spcAft>
                <a:spcPts val="0"/>
              </a:spcAft>
              <a:buSzPts val="1400"/>
              <a:buChar char="●"/>
            </a:pPr>
            <a:r>
              <a:rPr b="1" lang="en-GB"/>
              <a:t>Builds community </a:t>
            </a:r>
            <a:endParaRPr b="1"/>
          </a:p>
        </p:txBody>
      </p:sp>
      <p:sp>
        <p:nvSpPr>
          <p:cNvPr id="157" name="Google Shape;157;p21"/>
          <p:cNvSpPr txBox="1"/>
          <p:nvPr/>
        </p:nvSpPr>
        <p:spPr>
          <a:xfrm>
            <a:off x="234825" y="2749925"/>
            <a:ext cx="85605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t>Benefits of working through the church </a:t>
            </a:r>
            <a:endParaRPr b="1"/>
          </a:p>
          <a:p>
            <a:pPr indent="-317500" lvl="0" marL="457200" rtl="0" algn="l">
              <a:spcBef>
                <a:spcPts val="0"/>
              </a:spcBef>
              <a:spcAft>
                <a:spcPts val="0"/>
              </a:spcAft>
              <a:buSzPts val="1400"/>
              <a:buChar char="●"/>
            </a:pPr>
            <a:r>
              <a:rPr b="1" lang="en-GB"/>
              <a:t>Church will have opportunity for discipleship</a:t>
            </a:r>
            <a:endParaRPr b="1"/>
          </a:p>
          <a:p>
            <a:pPr indent="-317500" lvl="0" marL="457200" rtl="0" algn="l">
              <a:spcBef>
                <a:spcPts val="0"/>
              </a:spcBef>
              <a:spcAft>
                <a:spcPts val="0"/>
              </a:spcAft>
              <a:buSzPts val="1400"/>
              <a:buChar char="●"/>
            </a:pPr>
            <a:r>
              <a:rPr b="1" lang="en-GB"/>
              <a:t>Show me your faith with works - Practical application of faith </a:t>
            </a:r>
            <a:endParaRPr b="1"/>
          </a:p>
          <a:p>
            <a:pPr indent="-317500" lvl="0" marL="457200" rtl="0" algn="l">
              <a:spcBef>
                <a:spcPts val="0"/>
              </a:spcBef>
              <a:spcAft>
                <a:spcPts val="0"/>
              </a:spcAft>
              <a:buSzPts val="1400"/>
              <a:buChar char="●"/>
            </a:pPr>
            <a:r>
              <a:rPr b="1" lang="en-GB"/>
              <a:t>Understands the culture and language in a way we never could </a:t>
            </a:r>
            <a:endParaRPr b="1"/>
          </a:p>
          <a:p>
            <a:pPr indent="-317500" lvl="0" marL="457200" rtl="0" algn="l">
              <a:spcBef>
                <a:spcPts val="0"/>
              </a:spcBef>
              <a:spcAft>
                <a:spcPts val="0"/>
              </a:spcAft>
              <a:buSzPts val="1400"/>
              <a:buChar char="●"/>
            </a:pPr>
            <a:r>
              <a:rPr b="1" lang="en-GB"/>
              <a:t>Addresses the psychological and spiritual needs not just the material and physical needs </a:t>
            </a:r>
            <a:endParaRPr b="1"/>
          </a:p>
          <a:p>
            <a:pPr indent="-317500" lvl="0" marL="457200" rtl="0" algn="l">
              <a:spcBef>
                <a:spcPts val="0"/>
              </a:spcBef>
              <a:spcAft>
                <a:spcPts val="0"/>
              </a:spcAft>
              <a:buSzPts val="1400"/>
              <a:buChar char="●"/>
            </a:pPr>
            <a:r>
              <a:rPr b="1" lang="en-GB"/>
              <a:t>Allows us to go beyond political or geographical borders </a:t>
            </a:r>
            <a:endParaRPr b="1"/>
          </a:p>
          <a:p>
            <a:pPr indent="-317500" lvl="0" marL="457200" rtl="0" algn="l">
              <a:spcBef>
                <a:spcPts val="0"/>
              </a:spcBef>
              <a:spcAft>
                <a:spcPts val="0"/>
              </a:spcAft>
              <a:buSzPts val="1400"/>
              <a:buChar char="●"/>
            </a:pPr>
            <a:r>
              <a:rPr b="1" lang="en-GB"/>
              <a:t>Mobilises millions of volunteers around the world in helping their neighbours</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2"/>
          <p:cNvSpPr txBox="1"/>
          <p:nvPr/>
        </p:nvSpPr>
        <p:spPr>
          <a:xfrm>
            <a:off x="77475" y="163450"/>
            <a:ext cx="5808000" cy="89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000">
                <a:latin typeface="Comic Sans MS"/>
                <a:ea typeface="Comic Sans MS"/>
                <a:cs typeface="Comic Sans MS"/>
                <a:sym typeface="Comic Sans MS"/>
              </a:rPr>
              <a:t>CCT - further reading </a:t>
            </a:r>
            <a:endParaRPr sz="1700">
              <a:solidFill>
                <a:srgbClr val="434343"/>
              </a:solidFill>
              <a:latin typeface="Calibri"/>
              <a:ea typeface="Calibri"/>
              <a:cs typeface="Calibri"/>
              <a:sym typeface="Calibri"/>
            </a:endParaRPr>
          </a:p>
        </p:txBody>
      </p:sp>
      <p:sp>
        <p:nvSpPr>
          <p:cNvPr id="163" name="Google Shape;163;p22"/>
          <p:cNvSpPr txBox="1"/>
          <p:nvPr/>
        </p:nvSpPr>
        <p:spPr>
          <a:xfrm>
            <a:off x="325700" y="1216650"/>
            <a:ext cx="8403000" cy="34017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SzPts val="1500"/>
              <a:buChar char="●"/>
            </a:pPr>
            <a:r>
              <a:rPr lang="en-GB" sz="1500" u="sng">
                <a:solidFill>
                  <a:schemeClr val="hlink"/>
                </a:solidFill>
                <a:hlinkClick r:id="rId3"/>
              </a:rPr>
              <a:t>Tearfund Learn - Umoja</a:t>
            </a:r>
            <a:r>
              <a:rPr lang="en-GB" sz="1500"/>
              <a:t> </a:t>
            </a:r>
            <a:endParaRPr sz="1500"/>
          </a:p>
          <a:p>
            <a:pPr indent="0" lvl="0" marL="457200" rtl="0" algn="l">
              <a:spcBef>
                <a:spcPts val="0"/>
              </a:spcBef>
              <a:spcAft>
                <a:spcPts val="0"/>
              </a:spcAft>
              <a:buNone/>
            </a:pPr>
            <a:r>
              <a:t/>
            </a:r>
            <a:endParaRPr sz="1500"/>
          </a:p>
          <a:p>
            <a:pPr indent="-323850" lvl="0" marL="457200" rtl="0" algn="l">
              <a:spcBef>
                <a:spcPts val="0"/>
              </a:spcBef>
              <a:spcAft>
                <a:spcPts val="0"/>
              </a:spcAft>
              <a:buSzPts val="1500"/>
              <a:buChar char="●"/>
            </a:pPr>
            <a:r>
              <a:rPr lang="en-GB" sz="1500" u="sng">
                <a:solidFill>
                  <a:schemeClr val="hlink"/>
                </a:solidFill>
                <a:hlinkClick r:id="rId4"/>
              </a:rPr>
              <a:t>CCT in Africa breakdown.</a:t>
            </a:r>
            <a:endParaRPr sz="1500"/>
          </a:p>
          <a:p>
            <a:pPr indent="0" lvl="0" marL="457200" rtl="0" algn="l">
              <a:spcBef>
                <a:spcPts val="0"/>
              </a:spcBef>
              <a:spcAft>
                <a:spcPts val="0"/>
              </a:spcAft>
              <a:buNone/>
            </a:pPr>
            <a:r>
              <a:t/>
            </a:r>
            <a:endParaRPr sz="1500"/>
          </a:p>
          <a:p>
            <a:pPr indent="-323850" lvl="0" marL="457200" rtl="0" algn="l">
              <a:spcBef>
                <a:spcPts val="0"/>
              </a:spcBef>
              <a:spcAft>
                <a:spcPts val="0"/>
              </a:spcAft>
              <a:buSzPts val="1500"/>
              <a:buChar char="●"/>
            </a:pPr>
            <a:r>
              <a:rPr lang="en-GB" sz="1500" u="sng">
                <a:solidFill>
                  <a:schemeClr val="hlink"/>
                </a:solidFill>
                <a:hlinkClick r:id="rId5"/>
              </a:rPr>
              <a:t>When Helping Hurts</a:t>
            </a:r>
            <a:r>
              <a:rPr lang="en-GB" sz="1500"/>
              <a:t> </a:t>
            </a:r>
            <a:endParaRPr sz="1500"/>
          </a:p>
          <a:p>
            <a:pPr indent="0" lvl="0" marL="457200" rtl="0" algn="l">
              <a:spcBef>
                <a:spcPts val="0"/>
              </a:spcBef>
              <a:spcAft>
                <a:spcPts val="0"/>
              </a:spcAft>
              <a:buNone/>
            </a:pPr>
            <a:r>
              <a:t/>
            </a:r>
            <a:endParaRPr sz="1500"/>
          </a:p>
          <a:p>
            <a:pPr indent="-323850" lvl="0" marL="457200" rtl="0" algn="l">
              <a:spcBef>
                <a:spcPts val="0"/>
              </a:spcBef>
              <a:spcAft>
                <a:spcPts val="0"/>
              </a:spcAft>
              <a:buSzPts val="1500"/>
              <a:buChar char="●"/>
            </a:pPr>
            <a:r>
              <a:rPr lang="en-GB" sz="1500" u="sng">
                <a:solidFill>
                  <a:schemeClr val="hlink"/>
                </a:solidFill>
                <a:hlinkClick r:id="rId6"/>
              </a:rPr>
              <a:t>Impact and Learning report</a:t>
            </a:r>
            <a:endParaRPr/>
          </a:p>
          <a:p>
            <a:pPr indent="0" lvl="0" marL="457200" rtl="0" algn="l">
              <a:spcBef>
                <a:spcPts val="0"/>
              </a:spcBef>
              <a:spcAft>
                <a:spcPts val="0"/>
              </a:spcAft>
              <a:buNone/>
            </a:pPr>
            <a:r>
              <a:t/>
            </a:r>
            <a:endParaRPr/>
          </a:p>
          <a:p>
            <a:pPr indent="-323850" lvl="0" marL="457200" rtl="0" algn="l">
              <a:spcBef>
                <a:spcPts val="0"/>
              </a:spcBef>
              <a:spcAft>
                <a:spcPts val="0"/>
              </a:spcAft>
              <a:buSzPts val="1500"/>
              <a:buChar char="●"/>
            </a:pPr>
            <a:r>
              <a:rPr lang="en-GB" u="sng">
                <a:solidFill>
                  <a:schemeClr val="hlink"/>
                </a:solidFill>
                <a:hlinkClick r:id="rId7"/>
              </a:rPr>
              <a:t>What we do and where</a:t>
            </a:r>
            <a:r>
              <a:rPr lang="en-GB" sz="1500" u="sng">
                <a:solidFill>
                  <a:schemeClr val="hlink"/>
                </a:solidFill>
                <a:hlinkClick r:id="rId8"/>
              </a:rPr>
              <a:t> </a:t>
            </a:r>
            <a:endParaRPr sz="1500"/>
          </a:p>
          <a:p>
            <a:pPr indent="0" lvl="0" marL="457200" rtl="0" algn="l">
              <a:spcBef>
                <a:spcPts val="0"/>
              </a:spcBef>
              <a:spcAft>
                <a:spcPts val="0"/>
              </a:spcAft>
              <a:buNone/>
            </a:pPr>
            <a:r>
              <a:t/>
            </a:r>
            <a:endParaRPr sz="1500"/>
          </a:p>
          <a:p>
            <a:pPr indent="-323850" lvl="0" marL="457200" rtl="0" algn="l">
              <a:spcBef>
                <a:spcPts val="0"/>
              </a:spcBef>
              <a:spcAft>
                <a:spcPts val="0"/>
              </a:spcAft>
              <a:buSzPts val="1500"/>
              <a:buChar char="●"/>
            </a:pPr>
            <a:r>
              <a:rPr lang="en-GB" sz="1500" u="sng">
                <a:solidFill>
                  <a:schemeClr val="hlink"/>
                </a:solidFill>
                <a:hlinkClick r:id="rId9"/>
              </a:rPr>
              <a:t>Self help groups</a:t>
            </a:r>
            <a:r>
              <a:rPr lang="en-GB" sz="1500"/>
              <a:t> </a:t>
            </a:r>
            <a:endParaRPr sz="1500"/>
          </a:p>
          <a:p>
            <a:pPr indent="-323850" lvl="0" marL="457200" rtl="0" algn="l">
              <a:spcBef>
                <a:spcPts val="0"/>
              </a:spcBef>
              <a:spcAft>
                <a:spcPts val="0"/>
              </a:spcAft>
              <a:buSzPts val="1500"/>
              <a:buChar char="●"/>
            </a:pPr>
            <a:r>
              <a:rPr lang="en-GB" sz="1500" u="sng">
                <a:solidFill>
                  <a:schemeClr val="hlink"/>
                </a:solidFill>
                <a:hlinkClick r:id="rId10"/>
              </a:rPr>
              <a:t>Self help groups ROI</a:t>
            </a:r>
            <a:endParaRPr sz="1500"/>
          </a:p>
          <a:p>
            <a:pPr indent="0" lvl="0" marL="457200" rtl="0" algn="l">
              <a:spcBef>
                <a:spcPts val="0"/>
              </a:spcBef>
              <a:spcAft>
                <a:spcPts val="0"/>
              </a:spcAft>
              <a:buNone/>
            </a:pPr>
            <a:r>
              <a:t/>
            </a:r>
            <a:endParaRPr sz="1500"/>
          </a:p>
          <a:p>
            <a:pPr indent="-323850" lvl="0" marL="457200" rtl="0" algn="l">
              <a:spcBef>
                <a:spcPts val="0"/>
              </a:spcBef>
              <a:spcAft>
                <a:spcPts val="0"/>
              </a:spcAft>
              <a:buSzPts val="1500"/>
              <a:buChar char="●"/>
            </a:pPr>
            <a:r>
              <a:rPr lang="en-GB" sz="1500" u="sng">
                <a:solidFill>
                  <a:schemeClr val="hlink"/>
                </a:solidFill>
                <a:hlinkClick r:id="rId11"/>
              </a:rPr>
              <a:t>Be a part of something beautiful </a:t>
            </a:r>
            <a:endParaRPr sz="15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3"/>
          <p:cNvSpPr txBox="1"/>
          <p:nvPr/>
        </p:nvSpPr>
        <p:spPr>
          <a:xfrm>
            <a:off x="751750" y="514350"/>
            <a:ext cx="650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69" name="Google Shape;169;p23"/>
          <p:cNvSpPr txBox="1"/>
          <p:nvPr/>
        </p:nvSpPr>
        <p:spPr>
          <a:xfrm>
            <a:off x="695800" y="514350"/>
            <a:ext cx="7702800" cy="6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3000">
                <a:latin typeface="Verdana"/>
                <a:ea typeface="Verdana"/>
                <a:cs typeface="Verdana"/>
                <a:sym typeface="Verdana"/>
              </a:rPr>
              <a:t>Tearfund’s theology of poverty </a:t>
            </a:r>
            <a:endParaRPr b="1" sz="3000"/>
          </a:p>
        </p:txBody>
      </p:sp>
      <p:sp>
        <p:nvSpPr>
          <p:cNvPr id="170" name="Google Shape;170;p23"/>
          <p:cNvSpPr txBox="1"/>
          <p:nvPr/>
        </p:nvSpPr>
        <p:spPr>
          <a:xfrm>
            <a:off x="921225" y="1581425"/>
            <a:ext cx="6709500" cy="2840400"/>
          </a:xfrm>
          <a:prstGeom prst="rect">
            <a:avLst/>
          </a:prstGeom>
          <a:noFill/>
          <a:ln>
            <a:noFill/>
          </a:ln>
        </p:spPr>
        <p:txBody>
          <a:bodyPr anchorCtr="0" anchor="t" bIns="91425" lIns="91425" spcFirstLastPara="1" rIns="91425" wrap="square" tIns="91425">
            <a:noAutofit/>
          </a:bodyPr>
          <a:lstStyle/>
          <a:p>
            <a:pPr indent="-387350" lvl="0" marL="457200" rtl="0" algn="l">
              <a:spcBef>
                <a:spcPts val="0"/>
              </a:spcBef>
              <a:spcAft>
                <a:spcPts val="0"/>
              </a:spcAft>
              <a:buSzPts val="2500"/>
              <a:buFont typeface="Verdana"/>
              <a:buChar char="●"/>
            </a:pPr>
            <a:r>
              <a:rPr b="1" lang="en-GB" sz="2500">
                <a:latin typeface="Verdana"/>
                <a:ea typeface="Verdana"/>
                <a:cs typeface="Verdana"/>
                <a:sym typeface="Verdana"/>
              </a:rPr>
              <a:t>Why theology? </a:t>
            </a:r>
            <a:endParaRPr b="1" sz="2500">
              <a:latin typeface="Verdana"/>
              <a:ea typeface="Verdana"/>
              <a:cs typeface="Verdana"/>
              <a:sym typeface="Verdana"/>
            </a:endParaRPr>
          </a:p>
          <a:p>
            <a:pPr indent="0" lvl="0" marL="457200" rtl="0" algn="l">
              <a:spcBef>
                <a:spcPts val="0"/>
              </a:spcBef>
              <a:spcAft>
                <a:spcPts val="0"/>
              </a:spcAft>
              <a:buNone/>
            </a:pPr>
            <a:r>
              <a:t/>
            </a:r>
            <a:endParaRPr b="1" sz="2500">
              <a:latin typeface="Verdana"/>
              <a:ea typeface="Verdana"/>
              <a:cs typeface="Verdana"/>
              <a:sym typeface="Verdana"/>
            </a:endParaRPr>
          </a:p>
          <a:p>
            <a:pPr indent="-387350" lvl="0" marL="457200" rtl="0" algn="l">
              <a:spcBef>
                <a:spcPts val="0"/>
              </a:spcBef>
              <a:spcAft>
                <a:spcPts val="0"/>
              </a:spcAft>
              <a:buSzPts val="2500"/>
              <a:buFont typeface="Verdana"/>
              <a:buChar char="●"/>
            </a:pPr>
            <a:r>
              <a:rPr b="1" lang="en-GB" sz="2500">
                <a:latin typeface="Verdana"/>
                <a:ea typeface="Verdana"/>
                <a:cs typeface="Verdana"/>
                <a:sym typeface="Verdana"/>
              </a:rPr>
              <a:t>Understanding</a:t>
            </a:r>
            <a:r>
              <a:rPr b="1" lang="en-GB" sz="2500">
                <a:latin typeface="Verdana"/>
                <a:ea typeface="Verdana"/>
                <a:cs typeface="Verdana"/>
                <a:sym typeface="Verdana"/>
              </a:rPr>
              <a:t> poverty - biblical insights  </a:t>
            </a:r>
            <a:endParaRPr b="1" sz="2500">
              <a:latin typeface="Verdana"/>
              <a:ea typeface="Verdana"/>
              <a:cs typeface="Verdana"/>
              <a:sym typeface="Verdana"/>
            </a:endParaRPr>
          </a:p>
          <a:p>
            <a:pPr indent="0" lvl="0" marL="457200" rtl="0" algn="l">
              <a:spcBef>
                <a:spcPts val="0"/>
              </a:spcBef>
              <a:spcAft>
                <a:spcPts val="0"/>
              </a:spcAft>
              <a:buNone/>
            </a:pPr>
            <a:r>
              <a:t/>
            </a:r>
            <a:endParaRPr b="1" sz="2500">
              <a:latin typeface="Verdana"/>
              <a:ea typeface="Verdana"/>
              <a:cs typeface="Verdana"/>
              <a:sym typeface="Verdana"/>
            </a:endParaRPr>
          </a:p>
          <a:p>
            <a:pPr indent="-387350" lvl="0" marL="457200" rtl="0" algn="l">
              <a:spcBef>
                <a:spcPts val="0"/>
              </a:spcBef>
              <a:spcAft>
                <a:spcPts val="0"/>
              </a:spcAft>
              <a:buSzPts val="2500"/>
              <a:buFont typeface="Verdana"/>
              <a:buChar char="●"/>
            </a:pPr>
            <a:r>
              <a:rPr b="1" lang="en-GB" sz="2500">
                <a:latin typeface="Verdana"/>
                <a:ea typeface="Verdana"/>
                <a:cs typeface="Verdana"/>
                <a:sym typeface="Verdana"/>
              </a:rPr>
              <a:t>Responding to poverty - churches role &amp; responsibility </a:t>
            </a:r>
            <a:endParaRPr b="1" sz="2500">
              <a:latin typeface="Verdana"/>
              <a:ea typeface="Verdana"/>
              <a:cs typeface="Verdana"/>
              <a:sym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4"/>
          <p:cNvSpPr txBox="1"/>
          <p:nvPr/>
        </p:nvSpPr>
        <p:spPr>
          <a:xfrm>
            <a:off x="751750" y="514350"/>
            <a:ext cx="650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76" name="Google Shape;176;p24"/>
          <p:cNvSpPr txBox="1"/>
          <p:nvPr/>
        </p:nvSpPr>
        <p:spPr>
          <a:xfrm>
            <a:off x="720600" y="391200"/>
            <a:ext cx="7702800" cy="6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2600">
                <a:latin typeface="Verdana"/>
                <a:ea typeface="Verdana"/>
                <a:cs typeface="Verdana"/>
                <a:sym typeface="Verdana"/>
              </a:rPr>
              <a:t>Why theology?</a:t>
            </a:r>
            <a:r>
              <a:rPr b="1" lang="en-GB" sz="3000">
                <a:latin typeface="Verdana"/>
                <a:ea typeface="Verdana"/>
                <a:cs typeface="Verdana"/>
                <a:sym typeface="Verdana"/>
              </a:rPr>
              <a:t> </a:t>
            </a:r>
            <a:endParaRPr b="1" sz="3000"/>
          </a:p>
        </p:txBody>
      </p:sp>
      <p:sp>
        <p:nvSpPr>
          <p:cNvPr id="177" name="Google Shape;177;p24"/>
          <p:cNvSpPr txBox="1"/>
          <p:nvPr/>
        </p:nvSpPr>
        <p:spPr>
          <a:xfrm>
            <a:off x="568100" y="1212950"/>
            <a:ext cx="7830600" cy="35160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GB" sz="1800">
                <a:latin typeface="Calibri"/>
                <a:ea typeface="Calibri"/>
                <a:cs typeface="Calibri"/>
                <a:sym typeface="Calibri"/>
              </a:rPr>
              <a:t>Part of </a:t>
            </a:r>
            <a:r>
              <a:rPr b="1" lang="en-GB" sz="1800">
                <a:latin typeface="Calibri"/>
                <a:ea typeface="Calibri"/>
                <a:cs typeface="Calibri"/>
                <a:sym typeface="Calibri"/>
              </a:rPr>
              <a:t>Tearfund’s vision</a:t>
            </a:r>
            <a:r>
              <a:rPr lang="en-GB" sz="1800">
                <a:latin typeface="Calibri"/>
                <a:ea typeface="Calibri"/>
                <a:cs typeface="Calibri"/>
                <a:sym typeface="Calibri"/>
              </a:rPr>
              <a:t> is to see churches around the world adopt a holistic approach to poverty and mission. We want to see the global church fully participating in God’s mission to restore and redeem the whole of creation, with local churches contributing to whole life transformation in their communities. </a:t>
            </a:r>
            <a:endParaRPr sz="1800">
              <a:latin typeface="Calibri"/>
              <a:ea typeface="Calibri"/>
              <a:cs typeface="Calibri"/>
              <a:sym typeface="Calibri"/>
            </a:endParaRPr>
          </a:p>
          <a:p>
            <a:pPr indent="0" lvl="0" marL="0" rtl="0" algn="just">
              <a:lnSpc>
                <a:spcPct val="115000"/>
              </a:lnSpc>
              <a:spcBef>
                <a:spcPts val="0"/>
              </a:spcBef>
              <a:spcAft>
                <a:spcPts val="0"/>
              </a:spcAft>
              <a:buNone/>
            </a:pPr>
            <a:r>
              <a:t/>
            </a:r>
            <a:endParaRPr sz="1800">
              <a:latin typeface="Calibri"/>
              <a:ea typeface="Calibri"/>
              <a:cs typeface="Calibri"/>
              <a:sym typeface="Calibri"/>
            </a:endParaRPr>
          </a:p>
          <a:p>
            <a:pPr indent="0" lvl="0" marL="0" rtl="0" algn="just">
              <a:lnSpc>
                <a:spcPct val="115000"/>
              </a:lnSpc>
              <a:spcBef>
                <a:spcPts val="0"/>
              </a:spcBef>
              <a:spcAft>
                <a:spcPts val="0"/>
              </a:spcAft>
              <a:buNone/>
            </a:pPr>
            <a:r>
              <a:rPr lang="en-GB" sz="1800">
                <a:latin typeface="Calibri"/>
                <a:ea typeface="Calibri"/>
                <a:cs typeface="Calibri"/>
                <a:sym typeface="Calibri"/>
              </a:rPr>
              <a:t>The Theology &amp; Network Engagement Team exists in pursuit of this vision. We </a:t>
            </a:r>
            <a:r>
              <a:rPr b="1" i="1" lang="en-GB" sz="1800">
                <a:solidFill>
                  <a:schemeClr val="folHlink"/>
                </a:solidFill>
                <a:latin typeface="Calibri"/>
                <a:ea typeface="Calibri"/>
                <a:cs typeface="Calibri"/>
                <a:sym typeface="Calibri"/>
              </a:rPr>
              <a:t>share thinking and critical analysis on key theological and development issues for discussion, reflection and application</a:t>
            </a:r>
            <a:r>
              <a:rPr i="1" lang="en-GB" sz="1800">
                <a:solidFill>
                  <a:schemeClr val="folHlink"/>
                </a:solidFill>
                <a:latin typeface="Calibri"/>
                <a:ea typeface="Calibri"/>
                <a:cs typeface="Calibri"/>
                <a:sym typeface="Calibri"/>
              </a:rPr>
              <a:t>.</a:t>
            </a:r>
            <a:r>
              <a:rPr lang="en-GB" sz="1800">
                <a:latin typeface="Calibri"/>
                <a:ea typeface="Calibri"/>
                <a:cs typeface="Calibri"/>
                <a:sym typeface="Calibri"/>
              </a:rPr>
              <a:t> We also work to </a:t>
            </a:r>
            <a:r>
              <a:rPr b="1" i="1" lang="en-GB" sz="1800">
                <a:solidFill>
                  <a:schemeClr val="folHlink"/>
                </a:solidFill>
                <a:latin typeface="Calibri"/>
                <a:ea typeface="Calibri"/>
                <a:cs typeface="Calibri"/>
                <a:sym typeface="Calibri"/>
              </a:rPr>
              <a:t>inspire and strengthen regional and global Christian development movements and networks</a:t>
            </a:r>
            <a:r>
              <a:rPr i="1" lang="en-GB" sz="1800">
                <a:solidFill>
                  <a:schemeClr val="folHlink"/>
                </a:solidFill>
                <a:latin typeface="Calibri"/>
                <a:ea typeface="Calibri"/>
                <a:cs typeface="Calibri"/>
                <a:sym typeface="Calibri"/>
              </a:rPr>
              <a:t> </a:t>
            </a:r>
            <a:r>
              <a:rPr lang="en-GB" sz="1800">
                <a:latin typeface="Calibri"/>
                <a:ea typeface="Calibri"/>
                <a:cs typeface="Calibri"/>
                <a:sym typeface="Calibri"/>
              </a:rPr>
              <a:t>across Africa, Asia and Latin America – seeking to influence, support, collaborate and learn.</a:t>
            </a:r>
            <a:endParaRPr b="1" sz="2500">
              <a:latin typeface="Verdana"/>
              <a:ea typeface="Verdana"/>
              <a:cs typeface="Verdana"/>
              <a:sym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5"/>
          <p:cNvSpPr txBox="1"/>
          <p:nvPr/>
        </p:nvSpPr>
        <p:spPr>
          <a:xfrm>
            <a:off x="751750" y="514350"/>
            <a:ext cx="650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83" name="Google Shape;183;p25"/>
          <p:cNvSpPr txBox="1"/>
          <p:nvPr/>
        </p:nvSpPr>
        <p:spPr>
          <a:xfrm>
            <a:off x="720600" y="391200"/>
            <a:ext cx="7702800" cy="6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2600">
                <a:latin typeface="Verdana"/>
                <a:ea typeface="Verdana"/>
                <a:cs typeface="Verdana"/>
                <a:sym typeface="Verdana"/>
              </a:rPr>
              <a:t>Understanding</a:t>
            </a:r>
            <a:r>
              <a:rPr b="1" lang="en-GB" sz="2600">
                <a:latin typeface="Verdana"/>
                <a:ea typeface="Verdana"/>
                <a:cs typeface="Verdana"/>
                <a:sym typeface="Verdana"/>
              </a:rPr>
              <a:t> poverty </a:t>
            </a:r>
            <a:r>
              <a:rPr b="1" lang="en-GB" sz="3000">
                <a:latin typeface="Verdana"/>
                <a:ea typeface="Verdana"/>
                <a:cs typeface="Verdana"/>
                <a:sym typeface="Verdana"/>
              </a:rPr>
              <a:t> </a:t>
            </a:r>
            <a:endParaRPr b="1" sz="3000"/>
          </a:p>
        </p:txBody>
      </p:sp>
      <p:sp>
        <p:nvSpPr>
          <p:cNvPr id="184" name="Google Shape;184;p25"/>
          <p:cNvSpPr txBox="1"/>
          <p:nvPr/>
        </p:nvSpPr>
        <p:spPr>
          <a:xfrm>
            <a:off x="568100" y="1037700"/>
            <a:ext cx="7830600" cy="36912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Font typeface="Calibri"/>
              <a:buChar char="●"/>
            </a:pPr>
            <a:r>
              <a:rPr lang="en-GB" sz="2000">
                <a:solidFill>
                  <a:schemeClr val="dk1"/>
                </a:solidFill>
                <a:latin typeface="Calibri"/>
                <a:ea typeface="Calibri"/>
                <a:cs typeface="Calibri"/>
                <a:sym typeface="Calibri"/>
              </a:rPr>
              <a:t>Generally, </a:t>
            </a:r>
            <a:r>
              <a:rPr b="1" lang="en-GB" sz="2000">
                <a:solidFill>
                  <a:schemeClr val="dk1"/>
                </a:solidFill>
                <a:latin typeface="Calibri"/>
                <a:ea typeface="Calibri"/>
                <a:cs typeface="Calibri"/>
                <a:sym typeface="Calibri"/>
              </a:rPr>
              <a:t>poverty </a:t>
            </a:r>
            <a:r>
              <a:rPr lang="en-GB" sz="2000">
                <a:solidFill>
                  <a:schemeClr val="dk1"/>
                </a:solidFill>
                <a:latin typeface="Calibri"/>
                <a:ea typeface="Calibri"/>
                <a:cs typeface="Calibri"/>
                <a:sym typeface="Calibri"/>
              </a:rPr>
              <a:t>is understood as a state of being in which a person lacks the income (or other means of support) to reliably meet their basic personal needs, such as food, shelter, and clothing. </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b="1" lang="en-GB" sz="2000">
                <a:solidFill>
                  <a:schemeClr val="dk1"/>
                </a:solidFill>
                <a:highlight>
                  <a:schemeClr val="lt1"/>
                </a:highlight>
                <a:latin typeface="Calibri"/>
                <a:ea typeface="Calibri"/>
                <a:cs typeface="Calibri"/>
                <a:sym typeface="Calibri"/>
              </a:rPr>
              <a:t>Multidimensional poverty</a:t>
            </a:r>
            <a:r>
              <a:rPr lang="en-GB" sz="2000">
                <a:solidFill>
                  <a:schemeClr val="dk1"/>
                </a:solidFill>
                <a:highlight>
                  <a:schemeClr val="lt1"/>
                </a:highlight>
                <a:latin typeface="Calibri"/>
                <a:ea typeface="Calibri"/>
                <a:cs typeface="Calibri"/>
                <a:sym typeface="Calibri"/>
              </a:rPr>
              <a:t> encompasses the various deprivations experienced by poor people in their daily lives – such as poor health, lack of education, inadequate living standards, disempowerment, poor quality of work, the threat of violence, and living in areas that are environmentally hazardous, among others.</a:t>
            </a:r>
            <a:endParaRPr sz="2000">
              <a:solidFill>
                <a:schemeClr val="dk1"/>
              </a:solidFill>
              <a:highlight>
                <a:schemeClr val="lt1"/>
              </a:highlight>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b="1" lang="en-GB" sz="2000">
                <a:solidFill>
                  <a:schemeClr val="dk1"/>
                </a:solidFill>
                <a:highlight>
                  <a:schemeClr val="lt1"/>
                </a:highlight>
                <a:latin typeface="Calibri"/>
                <a:ea typeface="Calibri"/>
                <a:cs typeface="Calibri"/>
                <a:sym typeface="Calibri"/>
              </a:rPr>
              <a:t>Conflicts </a:t>
            </a:r>
            <a:r>
              <a:rPr lang="en-GB" sz="2000">
                <a:solidFill>
                  <a:schemeClr val="dk1"/>
                </a:solidFill>
                <a:highlight>
                  <a:schemeClr val="lt1"/>
                </a:highlight>
                <a:latin typeface="Calibri"/>
                <a:ea typeface="Calibri"/>
                <a:cs typeface="Calibri"/>
                <a:sym typeface="Calibri"/>
              </a:rPr>
              <a:t>and </a:t>
            </a:r>
            <a:r>
              <a:rPr b="1" lang="en-GB" sz="2000">
                <a:solidFill>
                  <a:schemeClr val="dk1"/>
                </a:solidFill>
                <a:highlight>
                  <a:schemeClr val="lt1"/>
                </a:highlight>
                <a:latin typeface="Calibri"/>
                <a:ea typeface="Calibri"/>
                <a:cs typeface="Calibri"/>
                <a:sym typeface="Calibri"/>
              </a:rPr>
              <a:t>climate change</a:t>
            </a:r>
            <a:r>
              <a:rPr lang="en-GB" sz="2000">
                <a:solidFill>
                  <a:schemeClr val="dk1"/>
                </a:solidFill>
                <a:highlight>
                  <a:schemeClr val="lt1"/>
                </a:highlight>
                <a:latin typeface="Calibri"/>
                <a:ea typeface="Calibri"/>
                <a:cs typeface="Calibri"/>
                <a:sym typeface="Calibri"/>
              </a:rPr>
              <a:t> causes and exacerbates poverty. </a:t>
            </a:r>
            <a:endParaRPr sz="2000">
              <a:solidFill>
                <a:schemeClr val="dk1"/>
              </a:solidFill>
              <a:highlight>
                <a:schemeClr val="lt1"/>
              </a:highlight>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b="1" lang="en-GB" sz="2000">
                <a:solidFill>
                  <a:schemeClr val="dk1"/>
                </a:solidFill>
                <a:highlight>
                  <a:schemeClr val="lt1"/>
                </a:highlight>
                <a:latin typeface="Calibri"/>
                <a:ea typeface="Calibri"/>
                <a:cs typeface="Calibri"/>
                <a:sym typeface="Calibri"/>
              </a:rPr>
              <a:t>Tearfund views poverty </a:t>
            </a:r>
            <a:r>
              <a:rPr lang="en-GB" sz="2000">
                <a:solidFill>
                  <a:schemeClr val="dk1"/>
                </a:solidFill>
                <a:highlight>
                  <a:schemeClr val="lt1"/>
                </a:highlight>
                <a:latin typeface="Calibri"/>
                <a:ea typeface="Calibri"/>
                <a:cs typeface="Calibri"/>
                <a:sym typeface="Calibri"/>
              </a:rPr>
              <a:t>as </a:t>
            </a:r>
            <a:r>
              <a:rPr lang="en-GB" sz="2000" u="sng">
                <a:solidFill>
                  <a:schemeClr val="dk1"/>
                </a:solidFill>
                <a:highlight>
                  <a:schemeClr val="lt1"/>
                </a:highlight>
                <a:latin typeface="Calibri"/>
                <a:ea typeface="Calibri"/>
                <a:cs typeface="Calibri"/>
                <a:sym typeface="Calibri"/>
              </a:rPr>
              <a:t>broken relationships</a:t>
            </a:r>
            <a:r>
              <a:rPr lang="en-GB" sz="2000">
                <a:solidFill>
                  <a:schemeClr val="dk1"/>
                </a:solidFill>
                <a:highlight>
                  <a:schemeClr val="lt1"/>
                </a:highlight>
                <a:latin typeface="Calibri"/>
                <a:ea typeface="Calibri"/>
                <a:cs typeface="Calibri"/>
                <a:sym typeface="Calibri"/>
              </a:rPr>
              <a:t> (God, others, ourselves and the environment) and </a:t>
            </a:r>
            <a:r>
              <a:rPr lang="en-GB" sz="2000" u="sng">
                <a:solidFill>
                  <a:schemeClr val="dk1"/>
                </a:solidFill>
                <a:highlight>
                  <a:schemeClr val="lt1"/>
                </a:highlight>
                <a:latin typeface="Calibri"/>
                <a:ea typeface="Calibri"/>
                <a:cs typeface="Calibri"/>
                <a:sym typeface="Calibri"/>
              </a:rPr>
              <a:t>broken systems</a:t>
            </a:r>
            <a:r>
              <a:rPr lang="en-GB" sz="2000">
                <a:solidFill>
                  <a:schemeClr val="dk1"/>
                </a:solidFill>
                <a:highlight>
                  <a:schemeClr val="lt1"/>
                </a:highlight>
                <a:latin typeface="Calibri"/>
                <a:ea typeface="Calibri"/>
                <a:cs typeface="Calibri"/>
                <a:sym typeface="Calibri"/>
              </a:rPr>
              <a:t>.</a:t>
            </a:r>
            <a:endParaRPr b="1" sz="20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6"/>
          <p:cNvSpPr txBox="1"/>
          <p:nvPr/>
        </p:nvSpPr>
        <p:spPr>
          <a:xfrm>
            <a:off x="751750" y="514350"/>
            <a:ext cx="650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90" name="Google Shape;190;p26"/>
          <p:cNvSpPr txBox="1"/>
          <p:nvPr/>
        </p:nvSpPr>
        <p:spPr>
          <a:xfrm>
            <a:off x="720600" y="391200"/>
            <a:ext cx="7702800" cy="6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2600">
                <a:latin typeface="Verdana"/>
                <a:ea typeface="Verdana"/>
                <a:cs typeface="Verdana"/>
                <a:sym typeface="Verdana"/>
              </a:rPr>
              <a:t>Biblical insights </a:t>
            </a:r>
            <a:r>
              <a:rPr b="1" lang="en-GB" sz="2600">
                <a:latin typeface="Verdana"/>
                <a:ea typeface="Verdana"/>
                <a:cs typeface="Verdana"/>
                <a:sym typeface="Verdana"/>
              </a:rPr>
              <a:t> </a:t>
            </a:r>
            <a:r>
              <a:rPr b="1" lang="en-GB" sz="3000">
                <a:latin typeface="Verdana"/>
                <a:ea typeface="Verdana"/>
                <a:cs typeface="Verdana"/>
                <a:sym typeface="Verdana"/>
              </a:rPr>
              <a:t> </a:t>
            </a:r>
            <a:endParaRPr b="1" sz="3000"/>
          </a:p>
        </p:txBody>
      </p:sp>
      <p:sp>
        <p:nvSpPr>
          <p:cNvPr id="191" name="Google Shape;191;p26"/>
          <p:cNvSpPr txBox="1"/>
          <p:nvPr/>
        </p:nvSpPr>
        <p:spPr>
          <a:xfrm>
            <a:off x="568100" y="1212950"/>
            <a:ext cx="7830600" cy="35160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GB" sz="2600">
                <a:latin typeface="Calibri"/>
                <a:ea typeface="Calibri"/>
                <a:cs typeface="Calibri"/>
                <a:sym typeface="Calibri"/>
              </a:rPr>
              <a:t>The big story /narrative arc of the Bible </a:t>
            </a:r>
            <a:endParaRPr b="1" sz="2600">
              <a:latin typeface="Calibri"/>
              <a:ea typeface="Calibri"/>
              <a:cs typeface="Calibri"/>
              <a:sym typeface="Calibri"/>
            </a:endParaRPr>
          </a:p>
          <a:p>
            <a:pPr indent="0" lvl="0" marL="0" rtl="0" algn="just">
              <a:lnSpc>
                <a:spcPct val="115000"/>
              </a:lnSpc>
              <a:spcBef>
                <a:spcPts val="0"/>
              </a:spcBef>
              <a:spcAft>
                <a:spcPts val="0"/>
              </a:spcAft>
              <a:buNone/>
            </a:pPr>
            <a:r>
              <a:rPr lang="en-GB" sz="2400">
                <a:latin typeface="Calibri"/>
                <a:ea typeface="Calibri"/>
                <a:cs typeface="Calibri"/>
                <a:sym typeface="Calibri"/>
              </a:rPr>
              <a:t>Act One</a:t>
            </a:r>
            <a:endParaRPr sz="2400">
              <a:latin typeface="Calibri"/>
              <a:ea typeface="Calibri"/>
              <a:cs typeface="Calibri"/>
              <a:sym typeface="Calibri"/>
            </a:endParaRPr>
          </a:p>
          <a:p>
            <a:pPr indent="0" lvl="0" marL="0" rtl="0" algn="just">
              <a:lnSpc>
                <a:spcPct val="115000"/>
              </a:lnSpc>
              <a:spcBef>
                <a:spcPts val="0"/>
              </a:spcBef>
              <a:spcAft>
                <a:spcPts val="0"/>
              </a:spcAft>
              <a:buNone/>
            </a:pPr>
            <a:r>
              <a:rPr b="1" lang="en-GB" sz="2400">
                <a:latin typeface="Calibri"/>
                <a:ea typeface="Calibri"/>
                <a:cs typeface="Calibri"/>
                <a:sym typeface="Calibri"/>
              </a:rPr>
              <a:t>— Creation: In the beginning</a:t>
            </a:r>
            <a:endParaRPr b="1" sz="2400">
              <a:latin typeface="Calibri"/>
              <a:ea typeface="Calibri"/>
              <a:cs typeface="Calibri"/>
              <a:sym typeface="Calibri"/>
            </a:endParaRPr>
          </a:p>
          <a:p>
            <a:pPr indent="0" lvl="0" marL="0" rtl="0" algn="just">
              <a:lnSpc>
                <a:spcPct val="115000"/>
              </a:lnSpc>
              <a:spcBef>
                <a:spcPts val="0"/>
              </a:spcBef>
              <a:spcAft>
                <a:spcPts val="0"/>
              </a:spcAft>
              <a:buNone/>
            </a:pPr>
            <a:r>
              <a:rPr lang="en-GB" sz="2400">
                <a:latin typeface="Calibri"/>
                <a:ea typeface="Calibri"/>
                <a:cs typeface="Calibri"/>
                <a:sym typeface="Calibri"/>
              </a:rPr>
              <a:t>Act Two</a:t>
            </a:r>
            <a:endParaRPr sz="2400">
              <a:latin typeface="Calibri"/>
              <a:ea typeface="Calibri"/>
              <a:cs typeface="Calibri"/>
              <a:sym typeface="Calibri"/>
            </a:endParaRPr>
          </a:p>
          <a:p>
            <a:pPr indent="0" lvl="0" marL="0" rtl="0" algn="just">
              <a:lnSpc>
                <a:spcPct val="115000"/>
              </a:lnSpc>
              <a:spcBef>
                <a:spcPts val="0"/>
              </a:spcBef>
              <a:spcAft>
                <a:spcPts val="0"/>
              </a:spcAft>
              <a:buNone/>
            </a:pPr>
            <a:r>
              <a:rPr b="1" lang="en-GB" sz="2400">
                <a:latin typeface="Calibri"/>
                <a:ea typeface="Calibri"/>
                <a:cs typeface="Calibri"/>
                <a:sym typeface="Calibri"/>
              </a:rPr>
              <a:t>— The Fall: Human rebellion</a:t>
            </a:r>
            <a:endParaRPr b="1" sz="2400">
              <a:latin typeface="Calibri"/>
              <a:ea typeface="Calibri"/>
              <a:cs typeface="Calibri"/>
              <a:sym typeface="Calibri"/>
            </a:endParaRPr>
          </a:p>
          <a:p>
            <a:pPr indent="0" lvl="0" marL="0" rtl="0" algn="just">
              <a:lnSpc>
                <a:spcPct val="115000"/>
              </a:lnSpc>
              <a:spcBef>
                <a:spcPts val="0"/>
              </a:spcBef>
              <a:spcAft>
                <a:spcPts val="0"/>
              </a:spcAft>
              <a:buNone/>
            </a:pPr>
            <a:r>
              <a:rPr lang="en-GB" sz="2400">
                <a:latin typeface="Calibri"/>
                <a:ea typeface="Calibri"/>
                <a:cs typeface="Calibri"/>
                <a:sym typeface="Calibri"/>
              </a:rPr>
              <a:t>Act Three</a:t>
            </a:r>
            <a:endParaRPr sz="2400">
              <a:latin typeface="Calibri"/>
              <a:ea typeface="Calibri"/>
              <a:cs typeface="Calibri"/>
              <a:sym typeface="Calibri"/>
            </a:endParaRPr>
          </a:p>
          <a:p>
            <a:pPr indent="0" lvl="0" marL="0" rtl="0" algn="just">
              <a:lnSpc>
                <a:spcPct val="115000"/>
              </a:lnSpc>
              <a:spcBef>
                <a:spcPts val="0"/>
              </a:spcBef>
              <a:spcAft>
                <a:spcPts val="0"/>
              </a:spcAft>
              <a:buNone/>
            </a:pPr>
            <a:r>
              <a:rPr b="1" lang="en-GB" sz="2400">
                <a:latin typeface="Calibri"/>
                <a:ea typeface="Calibri"/>
                <a:cs typeface="Calibri"/>
                <a:sym typeface="Calibri"/>
              </a:rPr>
              <a:t>— Israel: A chosen people</a:t>
            </a:r>
            <a:endParaRPr b="1" sz="24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p9"/>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i="1" lang="en-GB" sz="3600">
                <a:solidFill>
                  <a:srgbClr val="000000"/>
                </a:solidFill>
                <a:latin typeface="Comic Sans MS"/>
                <a:ea typeface="Comic Sans MS"/>
                <a:cs typeface="Comic Sans MS"/>
                <a:sym typeface="Comic Sans MS"/>
              </a:rPr>
              <a:t>Welcome! </a:t>
            </a:r>
            <a:endParaRPr/>
          </a:p>
        </p:txBody>
      </p:sp>
      <p:sp>
        <p:nvSpPr>
          <p:cNvPr id="39" name="Google Shape;39;p9"/>
          <p:cNvSpPr txBox="1"/>
          <p:nvPr>
            <p:ph idx="1" type="body"/>
          </p:nvPr>
        </p:nvSpPr>
        <p:spPr>
          <a:xfrm>
            <a:off x="849400" y="7376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b="1"/>
          </a:p>
          <a:p>
            <a:pPr indent="0" lvl="0" marL="0" rtl="0" algn="l">
              <a:lnSpc>
                <a:spcPct val="100000"/>
              </a:lnSpc>
              <a:spcBef>
                <a:spcPts val="0"/>
              </a:spcBef>
              <a:spcAft>
                <a:spcPts val="0"/>
              </a:spcAft>
              <a:buClr>
                <a:schemeClr val="dk1"/>
              </a:buClr>
              <a:buSzPts val="1100"/>
              <a:buFont typeface="Arial"/>
              <a:buNone/>
            </a:pPr>
            <a:r>
              <a:t/>
            </a:r>
            <a:endParaRPr b="1" sz="1800"/>
          </a:p>
          <a:p>
            <a:pPr indent="-342900" lvl="0" marL="457200" rtl="0" algn="l">
              <a:spcBef>
                <a:spcPts val="0"/>
              </a:spcBef>
              <a:spcAft>
                <a:spcPts val="0"/>
              </a:spcAft>
              <a:buClr>
                <a:srgbClr val="000000"/>
              </a:buClr>
              <a:buSzPts val="1800"/>
              <a:buFont typeface="Verdana"/>
              <a:buChar char="●"/>
            </a:pPr>
            <a:r>
              <a:rPr lang="en-GB" sz="1800">
                <a:solidFill>
                  <a:srgbClr val="000000"/>
                </a:solidFill>
                <a:latin typeface="Verdana"/>
                <a:ea typeface="Verdana"/>
                <a:cs typeface="Verdana"/>
                <a:sym typeface="Verdana"/>
              </a:rPr>
              <a:t>The history of Tearfund and spirituality of fundraising</a:t>
            </a:r>
            <a:endParaRPr sz="1800">
              <a:solidFill>
                <a:srgbClr val="000000"/>
              </a:solidFill>
              <a:latin typeface="Verdana"/>
              <a:ea typeface="Verdana"/>
              <a:cs typeface="Verdana"/>
              <a:sym typeface="Verdana"/>
            </a:endParaRPr>
          </a:p>
          <a:p>
            <a:pPr indent="0" lvl="0" marL="457200" rtl="0" algn="l">
              <a:spcBef>
                <a:spcPts val="0"/>
              </a:spcBef>
              <a:spcAft>
                <a:spcPts val="0"/>
              </a:spcAft>
              <a:buNone/>
            </a:pPr>
            <a:r>
              <a:t/>
            </a:r>
            <a:endParaRPr sz="1800">
              <a:solidFill>
                <a:srgbClr val="000000"/>
              </a:solidFill>
              <a:latin typeface="Verdana"/>
              <a:ea typeface="Verdana"/>
              <a:cs typeface="Verdana"/>
              <a:sym typeface="Verdana"/>
            </a:endParaRPr>
          </a:p>
          <a:p>
            <a:pPr indent="-342900" lvl="0" marL="457200" rtl="0" algn="l">
              <a:spcBef>
                <a:spcPts val="0"/>
              </a:spcBef>
              <a:spcAft>
                <a:spcPts val="0"/>
              </a:spcAft>
              <a:buClr>
                <a:srgbClr val="000000"/>
              </a:buClr>
              <a:buSzPts val="1800"/>
              <a:buFont typeface="Verdana"/>
              <a:buChar char="●"/>
            </a:pPr>
            <a:r>
              <a:rPr lang="en-GB" sz="1800">
                <a:solidFill>
                  <a:srgbClr val="000000"/>
                </a:solidFill>
                <a:latin typeface="Verdana"/>
                <a:ea typeface="Verdana"/>
                <a:cs typeface="Verdana"/>
                <a:sym typeface="Verdana"/>
              </a:rPr>
              <a:t>Theology of poverty</a:t>
            </a:r>
            <a:endParaRPr sz="1800">
              <a:solidFill>
                <a:srgbClr val="000000"/>
              </a:solidFill>
              <a:latin typeface="Verdana"/>
              <a:ea typeface="Verdana"/>
              <a:cs typeface="Verdana"/>
              <a:sym typeface="Verdana"/>
            </a:endParaRPr>
          </a:p>
          <a:p>
            <a:pPr indent="0" lvl="0" marL="457200" rtl="0" algn="l">
              <a:spcBef>
                <a:spcPts val="0"/>
              </a:spcBef>
              <a:spcAft>
                <a:spcPts val="0"/>
              </a:spcAft>
              <a:buNone/>
            </a:pPr>
            <a:r>
              <a:t/>
            </a:r>
            <a:endParaRPr sz="1800">
              <a:solidFill>
                <a:srgbClr val="000000"/>
              </a:solidFill>
              <a:latin typeface="Verdana"/>
              <a:ea typeface="Verdana"/>
              <a:cs typeface="Verdana"/>
              <a:sym typeface="Verdana"/>
            </a:endParaRPr>
          </a:p>
          <a:p>
            <a:pPr indent="-342900" lvl="0" marL="457200" rtl="0" algn="l">
              <a:spcBef>
                <a:spcPts val="0"/>
              </a:spcBef>
              <a:spcAft>
                <a:spcPts val="0"/>
              </a:spcAft>
              <a:buClr>
                <a:srgbClr val="000000"/>
              </a:buClr>
              <a:buSzPts val="1800"/>
              <a:buFont typeface="Verdana"/>
              <a:buChar char="●"/>
            </a:pPr>
            <a:r>
              <a:rPr lang="en-GB" sz="1800">
                <a:solidFill>
                  <a:srgbClr val="000000"/>
                </a:solidFill>
                <a:latin typeface="Verdana"/>
                <a:ea typeface="Verdana"/>
                <a:cs typeface="Verdana"/>
                <a:sym typeface="Verdana"/>
              </a:rPr>
              <a:t>Public speaking, how to engage and inspire with confidence</a:t>
            </a:r>
            <a:endParaRPr sz="1800">
              <a:solidFill>
                <a:srgbClr val="000000"/>
              </a:solidFill>
              <a:latin typeface="Verdana"/>
              <a:ea typeface="Verdana"/>
              <a:cs typeface="Verdana"/>
              <a:sym typeface="Verdana"/>
            </a:endParaRPr>
          </a:p>
          <a:p>
            <a:pPr indent="0" lvl="0" marL="457200" rtl="0" algn="l">
              <a:spcBef>
                <a:spcPts val="0"/>
              </a:spcBef>
              <a:spcAft>
                <a:spcPts val="0"/>
              </a:spcAft>
              <a:buNone/>
            </a:pPr>
            <a:r>
              <a:t/>
            </a:r>
            <a:endParaRPr sz="1800">
              <a:solidFill>
                <a:srgbClr val="000000"/>
              </a:solidFill>
              <a:latin typeface="Verdana"/>
              <a:ea typeface="Verdana"/>
              <a:cs typeface="Verdana"/>
              <a:sym typeface="Verdana"/>
            </a:endParaRPr>
          </a:p>
          <a:p>
            <a:pPr indent="-342900" lvl="0" marL="457200" rtl="0" algn="l">
              <a:spcBef>
                <a:spcPts val="0"/>
              </a:spcBef>
              <a:spcAft>
                <a:spcPts val="0"/>
              </a:spcAft>
              <a:buClr>
                <a:srgbClr val="000000"/>
              </a:buClr>
              <a:buSzPts val="1800"/>
              <a:buFont typeface="Verdana"/>
              <a:buChar char="●"/>
            </a:pPr>
            <a:r>
              <a:rPr lang="en-GB" sz="1800">
                <a:solidFill>
                  <a:srgbClr val="000000"/>
                </a:solidFill>
                <a:latin typeface="Verdana"/>
                <a:ea typeface="Verdana"/>
                <a:cs typeface="Verdana"/>
                <a:sym typeface="Verdana"/>
              </a:rPr>
              <a:t>Why Awakened </a:t>
            </a:r>
            <a:endParaRPr sz="1800">
              <a:solidFill>
                <a:srgbClr val="000000"/>
              </a:solidFill>
              <a:latin typeface="Verdana"/>
              <a:ea typeface="Verdana"/>
              <a:cs typeface="Verdana"/>
              <a:sym typeface="Verdana"/>
            </a:endParaRPr>
          </a:p>
          <a:p>
            <a:pPr indent="0" lvl="0" marL="457200" rtl="0" algn="l">
              <a:spcBef>
                <a:spcPts val="0"/>
              </a:spcBef>
              <a:spcAft>
                <a:spcPts val="0"/>
              </a:spcAft>
              <a:buNone/>
            </a:pPr>
            <a:r>
              <a:t/>
            </a:r>
            <a:endParaRPr sz="1800">
              <a:solidFill>
                <a:srgbClr val="000000"/>
              </a:solidFill>
              <a:latin typeface="Verdana"/>
              <a:ea typeface="Verdana"/>
              <a:cs typeface="Verdana"/>
              <a:sym typeface="Verdana"/>
            </a:endParaRPr>
          </a:p>
          <a:p>
            <a:pPr indent="0" lvl="0" marL="0" rtl="0" algn="l">
              <a:spcBef>
                <a:spcPts val="0"/>
              </a:spcBef>
              <a:spcAft>
                <a:spcPts val="0"/>
              </a:spcAft>
              <a:buNone/>
            </a:pPr>
            <a:r>
              <a:t/>
            </a:r>
            <a:endParaRPr sz="1800"/>
          </a:p>
          <a:p>
            <a:pPr indent="0" lvl="0" marL="0" rtl="0" algn="l">
              <a:spcBef>
                <a:spcPts val="0"/>
              </a:spcBef>
              <a:spcAft>
                <a:spcPts val="16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7"/>
          <p:cNvSpPr txBox="1"/>
          <p:nvPr/>
        </p:nvSpPr>
        <p:spPr>
          <a:xfrm>
            <a:off x="751750" y="514350"/>
            <a:ext cx="650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97" name="Google Shape;197;p27"/>
          <p:cNvSpPr txBox="1"/>
          <p:nvPr/>
        </p:nvSpPr>
        <p:spPr>
          <a:xfrm>
            <a:off x="720600" y="391200"/>
            <a:ext cx="7702800" cy="6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2600">
                <a:latin typeface="Verdana"/>
                <a:ea typeface="Verdana"/>
                <a:cs typeface="Verdana"/>
                <a:sym typeface="Verdana"/>
              </a:rPr>
              <a:t>Biblical insights </a:t>
            </a:r>
            <a:r>
              <a:rPr b="1" lang="en-GB" sz="3000">
                <a:latin typeface="Verdana"/>
                <a:ea typeface="Verdana"/>
                <a:cs typeface="Verdana"/>
                <a:sym typeface="Verdana"/>
              </a:rPr>
              <a:t> </a:t>
            </a:r>
            <a:endParaRPr b="1" sz="3000"/>
          </a:p>
        </p:txBody>
      </p:sp>
      <p:sp>
        <p:nvSpPr>
          <p:cNvPr id="198" name="Google Shape;198;p27"/>
          <p:cNvSpPr txBox="1"/>
          <p:nvPr/>
        </p:nvSpPr>
        <p:spPr>
          <a:xfrm>
            <a:off x="568100" y="1212950"/>
            <a:ext cx="7830600" cy="35160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t/>
            </a:r>
            <a:endParaRPr b="1" sz="2200">
              <a:latin typeface="Calibri"/>
              <a:ea typeface="Calibri"/>
              <a:cs typeface="Calibri"/>
              <a:sym typeface="Calibri"/>
            </a:endParaRPr>
          </a:p>
          <a:p>
            <a:pPr indent="0" lvl="0" marL="0" rtl="0" algn="just">
              <a:lnSpc>
                <a:spcPct val="115000"/>
              </a:lnSpc>
              <a:spcBef>
                <a:spcPts val="0"/>
              </a:spcBef>
              <a:spcAft>
                <a:spcPts val="0"/>
              </a:spcAft>
              <a:buNone/>
            </a:pPr>
            <a:r>
              <a:rPr lang="en-GB" sz="2400">
                <a:latin typeface="Calibri"/>
                <a:ea typeface="Calibri"/>
                <a:cs typeface="Calibri"/>
                <a:sym typeface="Calibri"/>
              </a:rPr>
              <a:t>Act Four</a:t>
            </a:r>
            <a:endParaRPr sz="2400">
              <a:latin typeface="Calibri"/>
              <a:ea typeface="Calibri"/>
              <a:cs typeface="Calibri"/>
              <a:sym typeface="Calibri"/>
            </a:endParaRPr>
          </a:p>
          <a:p>
            <a:pPr indent="0" lvl="0" marL="0" rtl="0" algn="just">
              <a:lnSpc>
                <a:spcPct val="115000"/>
              </a:lnSpc>
              <a:spcBef>
                <a:spcPts val="0"/>
              </a:spcBef>
              <a:spcAft>
                <a:spcPts val="0"/>
              </a:spcAft>
              <a:buNone/>
            </a:pPr>
            <a:r>
              <a:rPr b="1" lang="en-GB" sz="2400">
                <a:latin typeface="Calibri"/>
                <a:ea typeface="Calibri"/>
                <a:cs typeface="Calibri"/>
                <a:sym typeface="Calibri"/>
              </a:rPr>
              <a:t>— Jesus: Saviour of the world</a:t>
            </a:r>
            <a:endParaRPr b="1" sz="2400">
              <a:latin typeface="Calibri"/>
              <a:ea typeface="Calibri"/>
              <a:cs typeface="Calibri"/>
              <a:sym typeface="Calibri"/>
            </a:endParaRPr>
          </a:p>
          <a:p>
            <a:pPr indent="0" lvl="0" marL="0" rtl="0" algn="just">
              <a:lnSpc>
                <a:spcPct val="115000"/>
              </a:lnSpc>
              <a:spcBef>
                <a:spcPts val="0"/>
              </a:spcBef>
              <a:spcAft>
                <a:spcPts val="0"/>
              </a:spcAft>
              <a:buNone/>
            </a:pPr>
            <a:r>
              <a:rPr lang="en-GB" sz="2400">
                <a:latin typeface="Calibri"/>
                <a:ea typeface="Calibri"/>
                <a:cs typeface="Calibri"/>
                <a:sym typeface="Calibri"/>
              </a:rPr>
              <a:t>Act Five</a:t>
            </a:r>
            <a:endParaRPr sz="2400">
              <a:latin typeface="Calibri"/>
              <a:ea typeface="Calibri"/>
              <a:cs typeface="Calibri"/>
              <a:sym typeface="Calibri"/>
            </a:endParaRPr>
          </a:p>
          <a:p>
            <a:pPr indent="0" lvl="0" marL="0" rtl="0" algn="just">
              <a:lnSpc>
                <a:spcPct val="115000"/>
              </a:lnSpc>
              <a:spcBef>
                <a:spcPts val="0"/>
              </a:spcBef>
              <a:spcAft>
                <a:spcPts val="0"/>
              </a:spcAft>
              <a:buNone/>
            </a:pPr>
            <a:r>
              <a:rPr b="1" lang="en-GB" sz="2400">
                <a:latin typeface="Calibri"/>
                <a:ea typeface="Calibri"/>
                <a:cs typeface="Calibri"/>
                <a:sym typeface="Calibri"/>
              </a:rPr>
              <a:t>— Church: The new </a:t>
            </a:r>
            <a:r>
              <a:rPr b="1" lang="en-GB" sz="2400">
                <a:latin typeface="Calibri"/>
                <a:ea typeface="Calibri"/>
                <a:cs typeface="Calibri"/>
                <a:sym typeface="Calibri"/>
              </a:rPr>
              <a:t>community</a:t>
            </a:r>
            <a:r>
              <a:rPr b="1" lang="en-GB" sz="2400">
                <a:latin typeface="Calibri"/>
                <a:ea typeface="Calibri"/>
                <a:cs typeface="Calibri"/>
                <a:sym typeface="Calibri"/>
              </a:rPr>
              <a:t> of hope </a:t>
            </a:r>
            <a:endParaRPr b="1" sz="2400">
              <a:latin typeface="Calibri"/>
              <a:ea typeface="Calibri"/>
              <a:cs typeface="Calibri"/>
              <a:sym typeface="Calibri"/>
            </a:endParaRPr>
          </a:p>
          <a:p>
            <a:pPr indent="0" lvl="0" marL="0" rtl="0" algn="just">
              <a:lnSpc>
                <a:spcPct val="115000"/>
              </a:lnSpc>
              <a:spcBef>
                <a:spcPts val="0"/>
              </a:spcBef>
              <a:spcAft>
                <a:spcPts val="0"/>
              </a:spcAft>
              <a:buNone/>
            </a:pPr>
            <a:r>
              <a:rPr lang="en-GB" sz="2400">
                <a:latin typeface="Calibri"/>
                <a:ea typeface="Calibri"/>
                <a:cs typeface="Calibri"/>
                <a:sym typeface="Calibri"/>
              </a:rPr>
              <a:t>Act Six</a:t>
            </a:r>
            <a:endParaRPr sz="2400">
              <a:latin typeface="Calibri"/>
              <a:ea typeface="Calibri"/>
              <a:cs typeface="Calibri"/>
              <a:sym typeface="Calibri"/>
            </a:endParaRPr>
          </a:p>
          <a:p>
            <a:pPr indent="0" lvl="0" marL="0" rtl="0" algn="just">
              <a:lnSpc>
                <a:spcPct val="115000"/>
              </a:lnSpc>
              <a:spcBef>
                <a:spcPts val="0"/>
              </a:spcBef>
              <a:spcAft>
                <a:spcPts val="0"/>
              </a:spcAft>
              <a:buNone/>
            </a:pPr>
            <a:r>
              <a:rPr b="1" lang="en-GB" sz="2400">
                <a:latin typeface="Calibri"/>
                <a:ea typeface="Calibri"/>
                <a:cs typeface="Calibri"/>
                <a:sym typeface="Calibri"/>
              </a:rPr>
              <a:t>— New Creation: A new heaven and a new earth</a:t>
            </a:r>
            <a:endParaRPr b="1" sz="2400">
              <a:latin typeface="Calibri"/>
              <a:ea typeface="Calibri"/>
              <a:cs typeface="Calibri"/>
              <a:sym typeface="Calibri"/>
            </a:endParaRPr>
          </a:p>
          <a:p>
            <a:pPr indent="0" lvl="0" marL="0" rtl="0" algn="just">
              <a:lnSpc>
                <a:spcPct val="115000"/>
              </a:lnSpc>
              <a:spcBef>
                <a:spcPts val="0"/>
              </a:spcBef>
              <a:spcAft>
                <a:spcPts val="0"/>
              </a:spcAft>
              <a:buNone/>
            </a:pPr>
            <a:r>
              <a:t/>
            </a:r>
            <a:endParaRPr b="1" sz="2200">
              <a:latin typeface="Calibri"/>
              <a:ea typeface="Calibri"/>
              <a:cs typeface="Calibri"/>
              <a:sym typeface="Calibri"/>
            </a:endParaRPr>
          </a:p>
          <a:p>
            <a:pPr indent="0" lvl="0" marL="0" rtl="0" algn="just">
              <a:lnSpc>
                <a:spcPct val="115000"/>
              </a:lnSpc>
              <a:spcBef>
                <a:spcPts val="0"/>
              </a:spcBef>
              <a:spcAft>
                <a:spcPts val="0"/>
              </a:spcAft>
              <a:buNone/>
            </a:pPr>
            <a:r>
              <a:t/>
            </a:r>
            <a:endParaRPr b="1" sz="22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8"/>
          <p:cNvSpPr txBox="1"/>
          <p:nvPr/>
        </p:nvSpPr>
        <p:spPr>
          <a:xfrm>
            <a:off x="751750" y="514350"/>
            <a:ext cx="650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04" name="Google Shape;204;p28"/>
          <p:cNvSpPr txBox="1"/>
          <p:nvPr/>
        </p:nvSpPr>
        <p:spPr>
          <a:xfrm>
            <a:off x="720600" y="391200"/>
            <a:ext cx="77028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2600">
                <a:latin typeface="Verdana"/>
                <a:ea typeface="Verdana"/>
                <a:cs typeface="Verdana"/>
                <a:sym typeface="Verdana"/>
              </a:rPr>
              <a:t>Questions for discussion</a:t>
            </a:r>
            <a:endParaRPr b="1" sz="3000"/>
          </a:p>
        </p:txBody>
      </p:sp>
      <p:sp>
        <p:nvSpPr>
          <p:cNvPr id="205" name="Google Shape;205;p28"/>
          <p:cNvSpPr txBox="1"/>
          <p:nvPr/>
        </p:nvSpPr>
        <p:spPr>
          <a:xfrm>
            <a:off x="568100" y="1212950"/>
            <a:ext cx="7830600" cy="31350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Font typeface="Calibri"/>
              <a:buAutoNum type="arabicPeriod"/>
            </a:pPr>
            <a:r>
              <a:rPr b="1" lang="en-GB" sz="2000">
                <a:latin typeface="Calibri"/>
                <a:ea typeface="Calibri"/>
                <a:cs typeface="Calibri"/>
                <a:sym typeface="Calibri"/>
              </a:rPr>
              <a:t>What is your understanding of global poverty?</a:t>
            </a:r>
            <a:endParaRPr b="1" sz="2000">
              <a:latin typeface="Calibri"/>
              <a:ea typeface="Calibri"/>
              <a:cs typeface="Calibri"/>
              <a:sym typeface="Calibri"/>
            </a:endParaRPr>
          </a:p>
          <a:p>
            <a:pPr indent="0" lvl="0" marL="457200" rtl="0" algn="l">
              <a:lnSpc>
                <a:spcPct val="115000"/>
              </a:lnSpc>
              <a:spcBef>
                <a:spcPts val="0"/>
              </a:spcBef>
              <a:spcAft>
                <a:spcPts val="0"/>
              </a:spcAft>
              <a:buNone/>
            </a:pPr>
            <a:r>
              <a:t/>
            </a:r>
            <a:endParaRPr b="1" sz="2000">
              <a:latin typeface="Calibri"/>
              <a:ea typeface="Calibri"/>
              <a:cs typeface="Calibri"/>
              <a:sym typeface="Calibri"/>
            </a:endParaRPr>
          </a:p>
          <a:p>
            <a:pPr indent="-355600" lvl="0" marL="457200" rtl="0" algn="l">
              <a:lnSpc>
                <a:spcPct val="115000"/>
              </a:lnSpc>
              <a:spcBef>
                <a:spcPts val="0"/>
              </a:spcBef>
              <a:spcAft>
                <a:spcPts val="0"/>
              </a:spcAft>
              <a:buSzPts val="2000"/>
              <a:buFont typeface="Calibri"/>
              <a:buAutoNum type="arabicPeriod"/>
            </a:pPr>
            <a:r>
              <a:rPr b="1" lang="en-GB" sz="2000">
                <a:latin typeface="Calibri"/>
                <a:ea typeface="Calibri"/>
                <a:cs typeface="Calibri"/>
                <a:sym typeface="Calibri"/>
              </a:rPr>
              <a:t>What are the causes of poverty in different parts of the world?</a:t>
            </a:r>
            <a:endParaRPr b="1" sz="2000">
              <a:latin typeface="Calibri"/>
              <a:ea typeface="Calibri"/>
              <a:cs typeface="Calibri"/>
              <a:sym typeface="Calibri"/>
            </a:endParaRPr>
          </a:p>
          <a:p>
            <a:pPr indent="0" lvl="0" marL="457200" rtl="0" algn="l">
              <a:lnSpc>
                <a:spcPct val="115000"/>
              </a:lnSpc>
              <a:spcBef>
                <a:spcPts val="0"/>
              </a:spcBef>
              <a:spcAft>
                <a:spcPts val="0"/>
              </a:spcAft>
              <a:buNone/>
            </a:pPr>
            <a:r>
              <a:t/>
            </a:r>
            <a:endParaRPr b="1" sz="2000">
              <a:latin typeface="Calibri"/>
              <a:ea typeface="Calibri"/>
              <a:cs typeface="Calibri"/>
              <a:sym typeface="Calibri"/>
            </a:endParaRPr>
          </a:p>
          <a:p>
            <a:pPr indent="-355600" lvl="0" marL="457200" rtl="0" algn="l">
              <a:lnSpc>
                <a:spcPct val="115000"/>
              </a:lnSpc>
              <a:spcBef>
                <a:spcPts val="0"/>
              </a:spcBef>
              <a:spcAft>
                <a:spcPts val="0"/>
              </a:spcAft>
              <a:buSzPts val="2000"/>
              <a:buFont typeface="Calibri"/>
              <a:buAutoNum type="arabicPeriod"/>
            </a:pPr>
            <a:r>
              <a:rPr b="1" lang="en-GB" sz="2000">
                <a:latin typeface="Calibri"/>
                <a:ea typeface="Calibri"/>
                <a:cs typeface="Calibri"/>
                <a:sym typeface="Calibri"/>
              </a:rPr>
              <a:t>How do you think broken relationships impact poverty in different parts of the world?</a:t>
            </a:r>
            <a:endParaRPr b="1" sz="2000">
              <a:latin typeface="Calibri"/>
              <a:ea typeface="Calibri"/>
              <a:cs typeface="Calibri"/>
              <a:sym typeface="Calibri"/>
            </a:endParaRPr>
          </a:p>
          <a:p>
            <a:pPr indent="0" lvl="0" marL="457200" rtl="0" algn="l">
              <a:lnSpc>
                <a:spcPct val="115000"/>
              </a:lnSpc>
              <a:spcBef>
                <a:spcPts val="0"/>
              </a:spcBef>
              <a:spcAft>
                <a:spcPts val="0"/>
              </a:spcAft>
              <a:buNone/>
            </a:pPr>
            <a:r>
              <a:t/>
            </a:r>
            <a:endParaRPr b="1" sz="2000">
              <a:latin typeface="Calibri"/>
              <a:ea typeface="Calibri"/>
              <a:cs typeface="Calibri"/>
              <a:sym typeface="Calibri"/>
            </a:endParaRPr>
          </a:p>
          <a:p>
            <a:pPr indent="-355600" lvl="0" marL="457200" rtl="0" algn="l">
              <a:lnSpc>
                <a:spcPct val="115000"/>
              </a:lnSpc>
              <a:spcBef>
                <a:spcPts val="0"/>
              </a:spcBef>
              <a:spcAft>
                <a:spcPts val="0"/>
              </a:spcAft>
              <a:buSzPts val="2000"/>
              <a:buFont typeface="Calibri"/>
              <a:buAutoNum type="arabicPeriod"/>
            </a:pPr>
            <a:r>
              <a:rPr b="1" lang="en-GB" sz="2000">
                <a:latin typeface="Calibri"/>
                <a:ea typeface="Calibri"/>
                <a:cs typeface="Calibri"/>
                <a:sym typeface="Calibri"/>
              </a:rPr>
              <a:t>How can the church respond to global poverty?</a:t>
            </a:r>
            <a:endParaRPr b="1" sz="20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9"/>
          <p:cNvSpPr txBox="1"/>
          <p:nvPr/>
        </p:nvSpPr>
        <p:spPr>
          <a:xfrm>
            <a:off x="1831675" y="2072200"/>
            <a:ext cx="6586500" cy="201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GB" sz="3600">
                <a:latin typeface="Verdana"/>
                <a:ea typeface="Verdana"/>
                <a:cs typeface="Verdana"/>
                <a:sym typeface="Verdana"/>
              </a:rPr>
              <a:t>Poverty isn't part of God's plan. You are.</a:t>
            </a:r>
            <a:endParaRPr b="1" sz="3600">
              <a:latin typeface="Verdana"/>
              <a:ea typeface="Verdana"/>
              <a:cs typeface="Verdana"/>
              <a:sym typeface="Verdan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0"/>
          <p:cNvSpPr txBox="1"/>
          <p:nvPr/>
        </p:nvSpPr>
        <p:spPr>
          <a:xfrm>
            <a:off x="1113675" y="1154075"/>
            <a:ext cx="7226700" cy="203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6000">
                <a:latin typeface="Calibri"/>
                <a:ea typeface="Calibri"/>
                <a:cs typeface="Calibri"/>
                <a:sym typeface="Calibri"/>
              </a:rPr>
              <a:t>Public Speaking - </a:t>
            </a:r>
            <a:endParaRPr sz="6000">
              <a:latin typeface="Calibri"/>
              <a:ea typeface="Calibri"/>
              <a:cs typeface="Calibri"/>
              <a:sym typeface="Calibri"/>
            </a:endParaRPr>
          </a:p>
          <a:p>
            <a:pPr indent="0" lvl="0" marL="0" rtl="0" algn="ctr">
              <a:spcBef>
                <a:spcPts val="0"/>
              </a:spcBef>
              <a:spcAft>
                <a:spcPts val="0"/>
              </a:spcAft>
              <a:buNone/>
            </a:pPr>
            <a:r>
              <a:rPr lang="en-GB" sz="6000">
                <a:latin typeface="Calibri"/>
                <a:ea typeface="Calibri"/>
                <a:cs typeface="Calibri"/>
                <a:sym typeface="Calibri"/>
              </a:rPr>
              <a:t>What do i do?</a:t>
            </a:r>
            <a:endParaRPr sz="600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1"/>
          <p:cNvSpPr txBox="1"/>
          <p:nvPr>
            <p:ph idx="1" type="body"/>
          </p:nvPr>
        </p:nvSpPr>
        <p:spPr>
          <a:xfrm>
            <a:off x="4437075" y="509525"/>
            <a:ext cx="4397400" cy="37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I’ll give you some of my examples of great public speakers/communicators in my opinion:</a:t>
            </a:r>
            <a:endParaRPr/>
          </a:p>
          <a:p>
            <a:pPr indent="-317500" lvl="0" marL="457200" rtl="0" algn="l">
              <a:spcBef>
                <a:spcPts val="1600"/>
              </a:spcBef>
              <a:spcAft>
                <a:spcPts val="0"/>
              </a:spcAft>
              <a:buSzPts val="1400"/>
              <a:buChar char="-"/>
            </a:pPr>
            <a:r>
              <a:rPr lang="en-GB"/>
              <a:t>TD Jakes</a:t>
            </a:r>
            <a:endParaRPr/>
          </a:p>
          <a:p>
            <a:pPr indent="-317500" lvl="0" marL="457200" rtl="0" algn="l">
              <a:spcBef>
                <a:spcPts val="0"/>
              </a:spcBef>
              <a:spcAft>
                <a:spcPts val="0"/>
              </a:spcAft>
              <a:buSzPts val="1400"/>
              <a:buChar char="-"/>
            </a:pPr>
            <a:r>
              <a:rPr lang="en-GB"/>
              <a:t>Barack Obama</a:t>
            </a:r>
            <a:endParaRPr/>
          </a:p>
          <a:p>
            <a:pPr indent="-317500" lvl="0" marL="457200" rtl="0" algn="l">
              <a:spcBef>
                <a:spcPts val="0"/>
              </a:spcBef>
              <a:spcAft>
                <a:spcPts val="0"/>
              </a:spcAft>
              <a:buSzPts val="1400"/>
              <a:buChar char="-"/>
            </a:pPr>
            <a:r>
              <a:rPr lang="en-GB"/>
              <a:t>Kier Starmer</a:t>
            </a:r>
            <a:endParaRPr/>
          </a:p>
          <a:p>
            <a:pPr indent="-317500" lvl="0" marL="457200" rtl="0" algn="l">
              <a:spcBef>
                <a:spcPts val="0"/>
              </a:spcBef>
              <a:spcAft>
                <a:spcPts val="0"/>
              </a:spcAft>
              <a:buSzPts val="1400"/>
              <a:buChar char="-"/>
            </a:pPr>
            <a:r>
              <a:rPr lang="en-GB"/>
              <a:t>Denzel Washington</a:t>
            </a:r>
            <a:endParaRPr/>
          </a:p>
          <a:p>
            <a:pPr indent="-317500" lvl="0" marL="457200" rtl="0" algn="l">
              <a:spcBef>
                <a:spcPts val="0"/>
              </a:spcBef>
              <a:spcAft>
                <a:spcPts val="0"/>
              </a:spcAft>
              <a:buSzPts val="1400"/>
              <a:buChar char="-"/>
            </a:pPr>
            <a:r>
              <a:rPr lang="en-GB"/>
              <a:t>Dave Chappelle</a:t>
            </a:r>
            <a:endParaRPr/>
          </a:p>
          <a:p>
            <a:pPr indent="-317500" lvl="0" marL="457200" rtl="0" algn="l">
              <a:spcBef>
                <a:spcPts val="0"/>
              </a:spcBef>
              <a:spcAft>
                <a:spcPts val="0"/>
              </a:spcAft>
              <a:buSzPts val="1400"/>
              <a:buChar char="-"/>
            </a:pPr>
            <a:r>
              <a:rPr lang="en-GB"/>
              <a:t>He who shall not be named (Not Voldermort)</a:t>
            </a:r>
            <a:endParaRPr/>
          </a:p>
        </p:txBody>
      </p:sp>
      <p:sp>
        <p:nvSpPr>
          <p:cNvPr id="221" name="Google Shape;221;p31"/>
          <p:cNvSpPr txBox="1"/>
          <p:nvPr>
            <p:ph type="title"/>
          </p:nvPr>
        </p:nvSpPr>
        <p:spPr>
          <a:xfrm>
            <a:off x="462625" y="1765138"/>
            <a:ext cx="2966100" cy="102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Who is a Good Public Speaker to you?</a:t>
            </a:r>
            <a:endParaRPr/>
          </a:p>
        </p:txBody>
      </p:sp>
      <p:sp>
        <p:nvSpPr>
          <p:cNvPr id="222" name="Google Shape;222;p31"/>
          <p:cNvSpPr txBox="1"/>
          <p:nvPr>
            <p:ph idx="2" type="subTitle"/>
          </p:nvPr>
        </p:nvSpPr>
        <p:spPr>
          <a:xfrm>
            <a:off x="546475" y="2739834"/>
            <a:ext cx="2798400" cy="843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And Why?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0" st="0"/>
                                            </p:txEl>
                                          </p:spTgt>
                                        </p:tgtEl>
                                        <p:attrNameLst>
                                          <p:attrName>style.visibility</p:attrName>
                                        </p:attrNameLst>
                                      </p:cBhvr>
                                      <p:to>
                                        <p:strVal val="visible"/>
                                      </p:to>
                                    </p:set>
                                    <p:animEffect filter="fade" transition="in">
                                      <p:cBhvr>
                                        <p:cTn dur="1000"/>
                                        <p:tgtEl>
                                          <p:spTgt spid="2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1" st="1"/>
                                            </p:txEl>
                                          </p:spTgt>
                                        </p:tgtEl>
                                        <p:attrNameLst>
                                          <p:attrName>style.visibility</p:attrName>
                                        </p:attrNameLst>
                                      </p:cBhvr>
                                      <p:to>
                                        <p:strVal val="visible"/>
                                      </p:to>
                                    </p:set>
                                    <p:animEffect filter="fade" transition="in">
                                      <p:cBhvr>
                                        <p:cTn dur="1000"/>
                                        <p:tgtEl>
                                          <p:spTgt spid="22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2" st="2"/>
                                            </p:txEl>
                                          </p:spTgt>
                                        </p:tgtEl>
                                        <p:attrNameLst>
                                          <p:attrName>style.visibility</p:attrName>
                                        </p:attrNameLst>
                                      </p:cBhvr>
                                      <p:to>
                                        <p:strVal val="visible"/>
                                      </p:to>
                                    </p:set>
                                    <p:animEffect filter="fade" transition="in">
                                      <p:cBhvr>
                                        <p:cTn dur="1000"/>
                                        <p:tgtEl>
                                          <p:spTgt spid="22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3" st="3"/>
                                            </p:txEl>
                                          </p:spTgt>
                                        </p:tgtEl>
                                        <p:attrNameLst>
                                          <p:attrName>style.visibility</p:attrName>
                                        </p:attrNameLst>
                                      </p:cBhvr>
                                      <p:to>
                                        <p:strVal val="visible"/>
                                      </p:to>
                                    </p:set>
                                    <p:animEffect filter="fade" transition="in">
                                      <p:cBhvr>
                                        <p:cTn dur="1000"/>
                                        <p:tgtEl>
                                          <p:spTgt spid="22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4" st="4"/>
                                            </p:txEl>
                                          </p:spTgt>
                                        </p:tgtEl>
                                        <p:attrNameLst>
                                          <p:attrName>style.visibility</p:attrName>
                                        </p:attrNameLst>
                                      </p:cBhvr>
                                      <p:to>
                                        <p:strVal val="visible"/>
                                      </p:to>
                                    </p:set>
                                    <p:animEffect filter="fade" transition="in">
                                      <p:cBhvr>
                                        <p:cTn dur="1000"/>
                                        <p:tgtEl>
                                          <p:spTgt spid="22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5" st="5"/>
                                            </p:txEl>
                                          </p:spTgt>
                                        </p:tgtEl>
                                        <p:attrNameLst>
                                          <p:attrName>style.visibility</p:attrName>
                                        </p:attrNameLst>
                                      </p:cBhvr>
                                      <p:to>
                                        <p:strVal val="visible"/>
                                      </p:to>
                                    </p:set>
                                    <p:animEffect filter="fade" transition="in">
                                      <p:cBhvr>
                                        <p:cTn dur="1000"/>
                                        <p:tgtEl>
                                          <p:spTgt spid="22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6" st="6"/>
                                            </p:txEl>
                                          </p:spTgt>
                                        </p:tgtEl>
                                        <p:attrNameLst>
                                          <p:attrName>style.visibility</p:attrName>
                                        </p:attrNameLst>
                                      </p:cBhvr>
                                      <p:to>
                                        <p:strVal val="visible"/>
                                      </p:to>
                                    </p:set>
                                    <p:animEffect filter="fade" transition="in">
                                      <p:cBhvr>
                                        <p:cTn dur="1000"/>
                                        <p:tgtEl>
                                          <p:spTgt spid="22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2"/>
          <p:cNvSpPr txBox="1"/>
          <p:nvPr/>
        </p:nvSpPr>
        <p:spPr>
          <a:xfrm>
            <a:off x="663325" y="1426250"/>
            <a:ext cx="79584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6000"/>
              <a:t>A Great public speaker = A great storyteller</a:t>
            </a:r>
            <a:endParaRPr sz="60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3"/>
          <p:cNvSpPr txBox="1"/>
          <p:nvPr>
            <p:ph idx="1" type="body"/>
          </p:nvPr>
        </p:nvSpPr>
        <p:spPr>
          <a:xfrm>
            <a:off x="4437075" y="509525"/>
            <a:ext cx="4397400" cy="37053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SzPts val="3600"/>
              <a:buChar char="-"/>
            </a:pPr>
            <a:r>
              <a:rPr lang="en-GB" sz="3600"/>
              <a:t>Coherent</a:t>
            </a:r>
            <a:endParaRPr sz="3600"/>
          </a:p>
          <a:p>
            <a:pPr indent="-457200" lvl="0" marL="457200" rtl="0" algn="l">
              <a:spcBef>
                <a:spcPts val="0"/>
              </a:spcBef>
              <a:spcAft>
                <a:spcPts val="0"/>
              </a:spcAft>
              <a:buSzPts val="3600"/>
              <a:buChar char="-"/>
            </a:pPr>
            <a:r>
              <a:rPr lang="en-GB" sz="3600"/>
              <a:t>Confident </a:t>
            </a:r>
            <a:endParaRPr sz="3600"/>
          </a:p>
          <a:p>
            <a:pPr indent="-457200" lvl="0" marL="457200" rtl="0" algn="l">
              <a:spcBef>
                <a:spcPts val="0"/>
              </a:spcBef>
              <a:spcAft>
                <a:spcPts val="0"/>
              </a:spcAft>
              <a:buSzPts val="3600"/>
              <a:buChar char="-"/>
            </a:pPr>
            <a:r>
              <a:rPr lang="en-GB" sz="3600"/>
              <a:t>Conviction</a:t>
            </a:r>
            <a:endParaRPr sz="3600"/>
          </a:p>
        </p:txBody>
      </p:sp>
      <p:sp>
        <p:nvSpPr>
          <p:cNvPr id="233" name="Google Shape;233;p33"/>
          <p:cNvSpPr txBox="1"/>
          <p:nvPr>
            <p:ph type="title"/>
          </p:nvPr>
        </p:nvSpPr>
        <p:spPr>
          <a:xfrm>
            <a:off x="462625" y="1765138"/>
            <a:ext cx="2966100" cy="102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3 C’s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xEl>
                                              <p:pRg end="0" st="0"/>
                                            </p:txEl>
                                          </p:spTgt>
                                        </p:tgtEl>
                                        <p:attrNameLst>
                                          <p:attrName>style.visibility</p:attrName>
                                        </p:attrNameLst>
                                      </p:cBhvr>
                                      <p:to>
                                        <p:strVal val="visible"/>
                                      </p:to>
                                    </p:set>
                                    <p:animEffect filter="fade" transition="in">
                                      <p:cBhvr>
                                        <p:cTn dur="1000"/>
                                        <p:tgtEl>
                                          <p:spTgt spid="2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xEl>
                                              <p:pRg end="1" st="1"/>
                                            </p:txEl>
                                          </p:spTgt>
                                        </p:tgtEl>
                                        <p:attrNameLst>
                                          <p:attrName>style.visibility</p:attrName>
                                        </p:attrNameLst>
                                      </p:cBhvr>
                                      <p:to>
                                        <p:strVal val="visible"/>
                                      </p:to>
                                    </p:set>
                                    <p:animEffect filter="fade" transition="in">
                                      <p:cBhvr>
                                        <p:cTn dur="1000"/>
                                        <p:tgtEl>
                                          <p:spTgt spid="23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xEl>
                                              <p:pRg end="2" st="2"/>
                                            </p:txEl>
                                          </p:spTgt>
                                        </p:tgtEl>
                                        <p:attrNameLst>
                                          <p:attrName>style.visibility</p:attrName>
                                        </p:attrNameLst>
                                      </p:cBhvr>
                                      <p:to>
                                        <p:strVal val="visible"/>
                                      </p:to>
                                    </p:set>
                                    <p:animEffect filter="fade" transition="in">
                                      <p:cBhvr>
                                        <p:cTn dur="1000"/>
                                        <p:tgtEl>
                                          <p:spTgt spid="23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4"/>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Coherent </a:t>
            </a:r>
            <a:endParaRPr/>
          </a:p>
        </p:txBody>
      </p:sp>
      <p:sp>
        <p:nvSpPr>
          <p:cNvPr id="239" name="Google Shape;239;p34"/>
          <p:cNvSpPr txBox="1"/>
          <p:nvPr>
            <p:ph idx="1" type="body"/>
          </p:nvPr>
        </p:nvSpPr>
        <p:spPr>
          <a:xfrm>
            <a:off x="311700" y="1006525"/>
            <a:ext cx="8520600" cy="34164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Char char="-"/>
            </a:pPr>
            <a:r>
              <a:rPr b="1" lang="en-GB" sz="3000"/>
              <a:t>Know your material</a:t>
            </a:r>
            <a:endParaRPr b="1" sz="3000"/>
          </a:p>
          <a:p>
            <a:pPr indent="-419100" lvl="0" marL="457200" rtl="0" algn="l">
              <a:spcBef>
                <a:spcPts val="0"/>
              </a:spcBef>
              <a:spcAft>
                <a:spcPts val="0"/>
              </a:spcAft>
              <a:buSzPts val="3000"/>
              <a:buChar char="-"/>
            </a:pPr>
            <a:r>
              <a:rPr lang="en-GB" sz="3000"/>
              <a:t>Take your time (Don’t Rush)</a:t>
            </a:r>
            <a:endParaRPr sz="3000"/>
          </a:p>
          <a:p>
            <a:pPr indent="-419100" lvl="0" marL="457200" rtl="0" algn="l">
              <a:spcBef>
                <a:spcPts val="0"/>
              </a:spcBef>
              <a:spcAft>
                <a:spcPts val="0"/>
              </a:spcAft>
              <a:buSzPts val="3000"/>
              <a:buChar char="-"/>
            </a:pPr>
            <a:r>
              <a:rPr lang="en-GB" sz="3000"/>
              <a:t>Voice projection </a:t>
            </a:r>
            <a:endParaRPr sz="3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0" st="0"/>
                                            </p:txEl>
                                          </p:spTgt>
                                        </p:tgtEl>
                                        <p:attrNameLst>
                                          <p:attrName>style.visibility</p:attrName>
                                        </p:attrNameLst>
                                      </p:cBhvr>
                                      <p:to>
                                        <p:strVal val="visible"/>
                                      </p:to>
                                    </p:set>
                                    <p:animEffect filter="fade" transition="in">
                                      <p:cBhvr>
                                        <p:cTn dur="1000"/>
                                        <p:tgtEl>
                                          <p:spTgt spid="2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1" st="1"/>
                                            </p:txEl>
                                          </p:spTgt>
                                        </p:tgtEl>
                                        <p:attrNameLst>
                                          <p:attrName>style.visibility</p:attrName>
                                        </p:attrNameLst>
                                      </p:cBhvr>
                                      <p:to>
                                        <p:strVal val="visible"/>
                                      </p:to>
                                    </p:set>
                                    <p:animEffect filter="fade" transition="in">
                                      <p:cBhvr>
                                        <p:cTn dur="1000"/>
                                        <p:tgtEl>
                                          <p:spTgt spid="23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2" st="2"/>
                                            </p:txEl>
                                          </p:spTgt>
                                        </p:tgtEl>
                                        <p:attrNameLst>
                                          <p:attrName>style.visibility</p:attrName>
                                        </p:attrNameLst>
                                      </p:cBhvr>
                                      <p:to>
                                        <p:strVal val="visible"/>
                                      </p:to>
                                    </p:set>
                                    <p:animEffect filter="fade" transition="in">
                                      <p:cBhvr>
                                        <p:cTn dur="1000"/>
                                        <p:tgtEl>
                                          <p:spTgt spid="23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5"/>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Confident</a:t>
            </a:r>
            <a:endParaRPr/>
          </a:p>
        </p:txBody>
      </p:sp>
      <p:sp>
        <p:nvSpPr>
          <p:cNvPr id="245" name="Google Shape;245;p35"/>
          <p:cNvSpPr txBox="1"/>
          <p:nvPr>
            <p:ph idx="1" type="body"/>
          </p:nvPr>
        </p:nvSpPr>
        <p:spPr>
          <a:xfrm>
            <a:off x="311700" y="1006525"/>
            <a:ext cx="8520600" cy="34164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Char char="-"/>
            </a:pPr>
            <a:r>
              <a:rPr lang="en-GB" sz="3000"/>
              <a:t>You are in control</a:t>
            </a:r>
            <a:endParaRPr sz="3000"/>
          </a:p>
          <a:p>
            <a:pPr indent="-419100" lvl="0" marL="457200" rtl="0" algn="l">
              <a:spcBef>
                <a:spcPts val="0"/>
              </a:spcBef>
              <a:spcAft>
                <a:spcPts val="0"/>
              </a:spcAft>
              <a:buSzPts val="3000"/>
              <a:buChar char="-"/>
            </a:pPr>
            <a:r>
              <a:rPr lang="en-GB" sz="3000"/>
              <a:t>Physical expressions need to appear confident </a:t>
            </a:r>
            <a:endParaRPr sz="3000"/>
          </a:p>
          <a:p>
            <a:pPr indent="-419100" lvl="0" marL="457200" rtl="0" algn="l">
              <a:spcBef>
                <a:spcPts val="0"/>
              </a:spcBef>
              <a:spcAft>
                <a:spcPts val="0"/>
              </a:spcAft>
              <a:buSzPts val="3000"/>
              <a:buChar char="-"/>
            </a:pPr>
            <a:r>
              <a:rPr lang="en-GB" sz="3000"/>
              <a:t>Humour *</a:t>
            </a:r>
            <a:endParaRPr sz="3000"/>
          </a:p>
          <a:p>
            <a:pPr indent="-419100" lvl="0" marL="457200" rtl="0" algn="l">
              <a:spcBef>
                <a:spcPts val="0"/>
              </a:spcBef>
              <a:spcAft>
                <a:spcPts val="0"/>
              </a:spcAft>
              <a:buSzPts val="3000"/>
              <a:buChar char="-"/>
            </a:pPr>
            <a:r>
              <a:rPr b="1" lang="en-GB" sz="3000"/>
              <a:t>KNOW YOUR MATERIAL</a:t>
            </a:r>
            <a:endParaRPr b="1" sz="3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0" st="0"/>
                                            </p:txEl>
                                          </p:spTgt>
                                        </p:tgtEl>
                                        <p:attrNameLst>
                                          <p:attrName>style.visibility</p:attrName>
                                        </p:attrNameLst>
                                      </p:cBhvr>
                                      <p:to>
                                        <p:strVal val="visible"/>
                                      </p:to>
                                    </p:set>
                                    <p:animEffect filter="fade" transition="in">
                                      <p:cBhvr>
                                        <p:cTn dur="1000"/>
                                        <p:tgtEl>
                                          <p:spTgt spid="2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1" st="1"/>
                                            </p:txEl>
                                          </p:spTgt>
                                        </p:tgtEl>
                                        <p:attrNameLst>
                                          <p:attrName>style.visibility</p:attrName>
                                        </p:attrNameLst>
                                      </p:cBhvr>
                                      <p:to>
                                        <p:strVal val="visible"/>
                                      </p:to>
                                    </p:set>
                                    <p:animEffect filter="fade" transition="in">
                                      <p:cBhvr>
                                        <p:cTn dur="1000"/>
                                        <p:tgtEl>
                                          <p:spTgt spid="24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2" st="2"/>
                                            </p:txEl>
                                          </p:spTgt>
                                        </p:tgtEl>
                                        <p:attrNameLst>
                                          <p:attrName>style.visibility</p:attrName>
                                        </p:attrNameLst>
                                      </p:cBhvr>
                                      <p:to>
                                        <p:strVal val="visible"/>
                                      </p:to>
                                    </p:set>
                                    <p:animEffect filter="fade" transition="in">
                                      <p:cBhvr>
                                        <p:cTn dur="1000"/>
                                        <p:tgtEl>
                                          <p:spTgt spid="24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3" st="3"/>
                                            </p:txEl>
                                          </p:spTgt>
                                        </p:tgtEl>
                                        <p:attrNameLst>
                                          <p:attrName>style.visibility</p:attrName>
                                        </p:attrNameLst>
                                      </p:cBhvr>
                                      <p:to>
                                        <p:strVal val="visible"/>
                                      </p:to>
                                    </p:set>
                                    <p:animEffect filter="fade" transition="in">
                                      <p:cBhvr>
                                        <p:cTn dur="1000"/>
                                        <p:tgtEl>
                                          <p:spTgt spid="24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6"/>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Conviction </a:t>
            </a:r>
            <a:endParaRPr/>
          </a:p>
        </p:txBody>
      </p:sp>
      <p:sp>
        <p:nvSpPr>
          <p:cNvPr id="251" name="Google Shape;251;p36"/>
          <p:cNvSpPr txBox="1"/>
          <p:nvPr>
            <p:ph idx="1" type="body"/>
          </p:nvPr>
        </p:nvSpPr>
        <p:spPr>
          <a:xfrm>
            <a:off x="311700" y="1006525"/>
            <a:ext cx="8520600" cy="34164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Char char="-"/>
            </a:pPr>
            <a:r>
              <a:rPr lang="en-GB" sz="3000"/>
              <a:t>Does this mean something to you?</a:t>
            </a:r>
            <a:endParaRPr sz="3000"/>
          </a:p>
          <a:p>
            <a:pPr indent="-419100" lvl="0" marL="457200" rtl="0" algn="l">
              <a:spcBef>
                <a:spcPts val="0"/>
              </a:spcBef>
              <a:spcAft>
                <a:spcPts val="0"/>
              </a:spcAft>
              <a:buSzPts val="3000"/>
              <a:buChar char="-"/>
            </a:pPr>
            <a:r>
              <a:rPr lang="en-GB" sz="3000"/>
              <a:t>Is there a personal attachment you can find </a:t>
            </a:r>
            <a:endParaRPr sz="3000"/>
          </a:p>
          <a:p>
            <a:pPr indent="-419100" lvl="0" marL="457200" rtl="0" algn="l">
              <a:spcBef>
                <a:spcPts val="0"/>
              </a:spcBef>
              <a:spcAft>
                <a:spcPts val="0"/>
              </a:spcAft>
              <a:buSzPts val="3000"/>
              <a:buChar char="-"/>
            </a:pPr>
            <a:r>
              <a:rPr lang="en-GB" sz="3000"/>
              <a:t>Do you really care? </a:t>
            </a:r>
            <a:endParaRPr sz="3000"/>
          </a:p>
          <a:p>
            <a:pPr indent="-419100" lvl="0" marL="457200" rtl="0" algn="l">
              <a:spcBef>
                <a:spcPts val="0"/>
              </a:spcBef>
              <a:spcAft>
                <a:spcPts val="0"/>
              </a:spcAft>
              <a:buSzPts val="3000"/>
              <a:buChar char="-"/>
            </a:pPr>
            <a:r>
              <a:rPr b="1" lang="en-GB" sz="3000"/>
              <a:t>Know your material </a:t>
            </a:r>
            <a:endParaRPr b="1" sz="3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xEl>
                                              <p:pRg end="0" st="0"/>
                                            </p:txEl>
                                          </p:spTgt>
                                        </p:tgtEl>
                                        <p:attrNameLst>
                                          <p:attrName>style.visibility</p:attrName>
                                        </p:attrNameLst>
                                      </p:cBhvr>
                                      <p:to>
                                        <p:strVal val="visible"/>
                                      </p:to>
                                    </p:set>
                                    <p:animEffect filter="fade" transition="in">
                                      <p:cBhvr>
                                        <p:cTn dur="1000"/>
                                        <p:tgtEl>
                                          <p:spTgt spid="2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xEl>
                                              <p:pRg end="1" st="1"/>
                                            </p:txEl>
                                          </p:spTgt>
                                        </p:tgtEl>
                                        <p:attrNameLst>
                                          <p:attrName>style.visibility</p:attrName>
                                        </p:attrNameLst>
                                      </p:cBhvr>
                                      <p:to>
                                        <p:strVal val="visible"/>
                                      </p:to>
                                    </p:set>
                                    <p:animEffect filter="fade" transition="in">
                                      <p:cBhvr>
                                        <p:cTn dur="1000"/>
                                        <p:tgtEl>
                                          <p:spTgt spid="25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xEl>
                                              <p:pRg end="2" st="2"/>
                                            </p:txEl>
                                          </p:spTgt>
                                        </p:tgtEl>
                                        <p:attrNameLst>
                                          <p:attrName>style.visibility</p:attrName>
                                        </p:attrNameLst>
                                      </p:cBhvr>
                                      <p:to>
                                        <p:strVal val="visible"/>
                                      </p:to>
                                    </p:set>
                                    <p:animEffect filter="fade" transition="in">
                                      <p:cBhvr>
                                        <p:cTn dur="1000"/>
                                        <p:tgtEl>
                                          <p:spTgt spid="25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xEl>
                                              <p:pRg end="3" st="3"/>
                                            </p:txEl>
                                          </p:spTgt>
                                        </p:tgtEl>
                                        <p:attrNameLst>
                                          <p:attrName>style.visibility</p:attrName>
                                        </p:attrNameLst>
                                      </p:cBhvr>
                                      <p:to>
                                        <p:strVal val="visible"/>
                                      </p:to>
                                    </p:set>
                                    <p:animEffect filter="fade" transition="in">
                                      <p:cBhvr>
                                        <p:cTn dur="1000"/>
                                        <p:tgtEl>
                                          <p:spTgt spid="25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10"/>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4000">
                <a:solidFill>
                  <a:srgbClr val="000000"/>
                </a:solidFill>
                <a:latin typeface="Comic Sans MS"/>
                <a:ea typeface="Comic Sans MS"/>
                <a:cs typeface="Comic Sans MS"/>
                <a:sym typeface="Comic Sans MS"/>
              </a:rPr>
              <a:t>History of Tearfund</a:t>
            </a:r>
            <a:r>
              <a:rPr b="0" lang="en-GB" sz="4000">
                <a:solidFill>
                  <a:srgbClr val="000000"/>
                </a:solidFill>
                <a:latin typeface="Arial"/>
                <a:ea typeface="Arial"/>
                <a:cs typeface="Arial"/>
                <a:sym typeface="Arial"/>
              </a:rPr>
              <a:t> </a:t>
            </a:r>
            <a:endParaRPr/>
          </a:p>
        </p:txBody>
      </p:sp>
      <p:pic>
        <p:nvPicPr>
          <p:cNvPr id="45" name="Google Shape;45;p10"/>
          <p:cNvPicPr preferRelativeResize="0"/>
          <p:nvPr/>
        </p:nvPicPr>
        <p:blipFill rotWithShape="1">
          <a:blip r:embed="rId3">
            <a:alphaModFix/>
          </a:blip>
          <a:srcRect b="0" l="0" r="0" t="0"/>
          <a:stretch/>
        </p:blipFill>
        <p:spPr>
          <a:xfrm>
            <a:off x="889200" y="1424248"/>
            <a:ext cx="2973600" cy="2002500"/>
          </a:xfrm>
          <a:prstGeom prst="rect">
            <a:avLst/>
          </a:prstGeom>
          <a:noFill/>
          <a:ln>
            <a:noFill/>
          </a:ln>
        </p:spPr>
      </p:pic>
      <p:pic>
        <p:nvPicPr>
          <p:cNvPr id="46" name="Google Shape;46;p10"/>
          <p:cNvPicPr preferRelativeResize="0"/>
          <p:nvPr/>
        </p:nvPicPr>
        <p:blipFill rotWithShape="1">
          <a:blip r:embed="rId4">
            <a:alphaModFix/>
          </a:blip>
          <a:srcRect b="0" l="0" r="0" t="0"/>
          <a:stretch/>
        </p:blipFill>
        <p:spPr>
          <a:xfrm>
            <a:off x="4305424" y="2188006"/>
            <a:ext cx="4041900" cy="2670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7"/>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Watch this</a:t>
            </a:r>
            <a:endParaRPr/>
          </a:p>
        </p:txBody>
      </p:sp>
      <p:pic>
        <p:nvPicPr>
          <p:cNvPr descr="On T.D. Jakes new sermon series, Crushing, T.D. Jakes teaches the importance of protecting your mind and your drive to keep going. Listen as he explains why it's so important to have a strong foundation in your life built on God's promises, so that in seasons of trauma, you can find peace and a sense of normalcy.&#10;&#10;This video was brought to you by TBN Networks®.&#10;&#10;SUBSCRIBE:&#10;https://www.youtube.com/c/TBN/featured?sub_confirmation=1&#10;&#10;WATCH MORE: https://watch.tbn.org/crushing&#10;&#10;Trinity Broadcasting Network (TBN) - Sharing the Word of God to all the nations of the World! TBN is the world’s largest religious network and America’s most watched faith channel. TBN broadcasts programs hosted by a diverse group of ministries from traditional Protestant and Catholic denominations to Messianic Jewish, Non-Profit Charities, Interdenominational and Full Gospel churches. TBN also offers a wide range of original programming and faith-based films.&#10;&#10;#tbn #tdjakes #stress&#10;&#10;0:00 Intro&#10;0:28 Remember What God has Done&#10;2:26 Standing on a Foundation of God's Promises&#10;3:47 Protecting Your Mind" id="257" name="Google Shape;257;p37" title="T.D. Jakes: Find a New Sense of Normalcy in Seasons of Trauma | Sermon Series: Crushing | TBN">
            <a:hlinkClick r:id="rId3"/>
          </p:cNvPr>
          <p:cNvPicPr preferRelativeResize="0"/>
          <p:nvPr/>
        </p:nvPicPr>
        <p:blipFill>
          <a:blip r:embed="rId4">
            <a:alphaModFix/>
          </a:blip>
          <a:stretch>
            <a:fillRect/>
          </a:stretch>
        </p:blipFill>
        <p:spPr>
          <a:xfrm>
            <a:off x="1967925" y="110202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8"/>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What did you notice?...</a:t>
            </a:r>
            <a:endParaRPr/>
          </a:p>
        </p:txBody>
      </p:sp>
      <p:sp>
        <p:nvSpPr>
          <p:cNvPr id="263" name="Google Shape;263;p38"/>
          <p:cNvSpPr txBox="1"/>
          <p:nvPr>
            <p:ph idx="1" type="body"/>
          </p:nvPr>
        </p:nvSpPr>
        <p:spPr>
          <a:xfrm>
            <a:off x="311700" y="1006525"/>
            <a:ext cx="8520600" cy="34164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Char char="-"/>
            </a:pPr>
            <a:r>
              <a:rPr lang="en-GB" sz="3000"/>
              <a:t>Strong introduction</a:t>
            </a:r>
            <a:endParaRPr sz="3000"/>
          </a:p>
          <a:p>
            <a:pPr indent="-419100" lvl="0" marL="457200" rtl="0" algn="l">
              <a:spcBef>
                <a:spcPts val="0"/>
              </a:spcBef>
              <a:spcAft>
                <a:spcPts val="0"/>
              </a:spcAft>
              <a:buSzPts val="3000"/>
              <a:buChar char="-"/>
            </a:pPr>
            <a:r>
              <a:rPr lang="en-GB" sz="3000"/>
              <a:t>Personal connection with audience</a:t>
            </a:r>
            <a:endParaRPr sz="3000"/>
          </a:p>
          <a:p>
            <a:pPr indent="-419100" lvl="0" marL="457200" rtl="0" algn="l">
              <a:spcBef>
                <a:spcPts val="0"/>
              </a:spcBef>
              <a:spcAft>
                <a:spcPts val="0"/>
              </a:spcAft>
              <a:buSzPts val="3000"/>
              <a:buChar char="-"/>
            </a:pPr>
            <a:r>
              <a:rPr lang="en-GB" sz="3000"/>
              <a:t>Vocal inflection, tone variety</a:t>
            </a:r>
            <a:endParaRPr sz="3000"/>
          </a:p>
          <a:p>
            <a:pPr indent="-419100" lvl="0" marL="457200" rtl="0" algn="l">
              <a:spcBef>
                <a:spcPts val="0"/>
              </a:spcBef>
              <a:spcAft>
                <a:spcPts val="0"/>
              </a:spcAft>
              <a:buSzPts val="3000"/>
              <a:buChar char="-"/>
            </a:pPr>
            <a:r>
              <a:rPr lang="en-GB" sz="3000"/>
              <a:t>Emotional pull - as he closed the point</a:t>
            </a:r>
            <a:endParaRPr sz="3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0" st="0"/>
                                            </p:txEl>
                                          </p:spTgt>
                                        </p:tgtEl>
                                        <p:attrNameLst>
                                          <p:attrName>style.visibility</p:attrName>
                                        </p:attrNameLst>
                                      </p:cBhvr>
                                      <p:to>
                                        <p:strVal val="visible"/>
                                      </p:to>
                                    </p:set>
                                    <p:animEffect filter="fade" transition="in">
                                      <p:cBhvr>
                                        <p:cTn dur="1000"/>
                                        <p:tgtEl>
                                          <p:spTgt spid="2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1" st="1"/>
                                            </p:txEl>
                                          </p:spTgt>
                                        </p:tgtEl>
                                        <p:attrNameLst>
                                          <p:attrName>style.visibility</p:attrName>
                                        </p:attrNameLst>
                                      </p:cBhvr>
                                      <p:to>
                                        <p:strVal val="visible"/>
                                      </p:to>
                                    </p:set>
                                    <p:animEffect filter="fade" transition="in">
                                      <p:cBhvr>
                                        <p:cTn dur="1000"/>
                                        <p:tgtEl>
                                          <p:spTgt spid="26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2" st="2"/>
                                            </p:txEl>
                                          </p:spTgt>
                                        </p:tgtEl>
                                        <p:attrNameLst>
                                          <p:attrName>style.visibility</p:attrName>
                                        </p:attrNameLst>
                                      </p:cBhvr>
                                      <p:to>
                                        <p:strVal val="visible"/>
                                      </p:to>
                                    </p:set>
                                    <p:animEffect filter="fade" transition="in">
                                      <p:cBhvr>
                                        <p:cTn dur="1000"/>
                                        <p:tgtEl>
                                          <p:spTgt spid="26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3" st="3"/>
                                            </p:txEl>
                                          </p:spTgt>
                                        </p:tgtEl>
                                        <p:attrNameLst>
                                          <p:attrName>style.visibility</p:attrName>
                                        </p:attrNameLst>
                                      </p:cBhvr>
                                      <p:to>
                                        <p:strVal val="visible"/>
                                      </p:to>
                                    </p:set>
                                    <p:animEffect filter="fade" transition="in">
                                      <p:cBhvr>
                                        <p:cTn dur="1000"/>
                                        <p:tgtEl>
                                          <p:spTgt spid="26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9"/>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Remember your audience</a:t>
            </a:r>
            <a:endParaRPr/>
          </a:p>
        </p:txBody>
      </p:sp>
      <p:sp>
        <p:nvSpPr>
          <p:cNvPr id="269" name="Google Shape;269;p39"/>
          <p:cNvSpPr txBox="1"/>
          <p:nvPr>
            <p:ph idx="1" type="body"/>
          </p:nvPr>
        </p:nvSpPr>
        <p:spPr>
          <a:xfrm>
            <a:off x="311700" y="1006525"/>
            <a:ext cx="8520600" cy="34164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Char char="-"/>
            </a:pPr>
            <a:r>
              <a:rPr lang="en-GB" sz="3000"/>
              <a:t>Black Majority Churches</a:t>
            </a:r>
            <a:endParaRPr sz="3000"/>
          </a:p>
          <a:p>
            <a:pPr indent="-419100" lvl="0" marL="457200" rtl="0" algn="l">
              <a:spcBef>
                <a:spcPts val="0"/>
              </a:spcBef>
              <a:spcAft>
                <a:spcPts val="0"/>
              </a:spcAft>
              <a:buSzPts val="3000"/>
              <a:buChar char="-"/>
            </a:pPr>
            <a:r>
              <a:rPr lang="en-GB" sz="3000"/>
              <a:t>Are they warm to the ‘justice’ space?</a:t>
            </a:r>
            <a:endParaRPr sz="3000"/>
          </a:p>
          <a:p>
            <a:pPr indent="-419100" lvl="0" marL="457200" rtl="0" algn="l">
              <a:spcBef>
                <a:spcPts val="0"/>
              </a:spcBef>
              <a:spcAft>
                <a:spcPts val="0"/>
              </a:spcAft>
              <a:buSzPts val="3000"/>
              <a:buChar char="-"/>
            </a:pPr>
            <a:r>
              <a:rPr lang="en-GB" sz="3000"/>
              <a:t>Room for spontaneity?</a:t>
            </a:r>
            <a:endParaRPr sz="3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xEl>
                                              <p:pRg end="0" st="0"/>
                                            </p:txEl>
                                          </p:spTgt>
                                        </p:tgtEl>
                                        <p:attrNameLst>
                                          <p:attrName>style.visibility</p:attrName>
                                        </p:attrNameLst>
                                      </p:cBhvr>
                                      <p:to>
                                        <p:strVal val="visible"/>
                                      </p:to>
                                    </p:set>
                                    <p:animEffect filter="fade" transition="in">
                                      <p:cBhvr>
                                        <p:cTn dur="1000"/>
                                        <p:tgtEl>
                                          <p:spTgt spid="2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xEl>
                                              <p:pRg end="1" st="1"/>
                                            </p:txEl>
                                          </p:spTgt>
                                        </p:tgtEl>
                                        <p:attrNameLst>
                                          <p:attrName>style.visibility</p:attrName>
                                        </p:attrNameLst>
                                      </p:cBhvr>
                                      <p:to>
                                        <p:strVal val="visible"/>
                                      </p:to>
                                    </p:set>
                                    <p:animEffect filter="fade" transition="in">
                                      <p:cBhvr>
                                        <p:cTn dur="1000"/>
                                        <p:tgtEl>
                                          <p:spTgt spid="26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xEl>
                                              <p:pRg end="2" st="2"/>
                                            </p:txEl>
                                          </p:spTgt>
                                        </p:tgtEl>
                                        <p:attrNameLst>
                                          <p:attrName>style.visibility</p:attrName>
                                        </p:attrNameLst>
                                      </p:cBhvr>
                                      <p:to>
                                        <p:strVal val="visible"/>
                                      </p:to>
                                    </p:set>
                                    <p:animEffect filter="fade" transition="in">
                                      <p:cBhvr>
                                        <p:cTn dur="1000"/>
                                        <p:tgtEl>
                                          <p:spTgt spid="26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0"/>
          <p:cNvSpPr txBox="1"/>
          <p:nvPr>
            <p:ph idx="1" type="body"/>
          </p:nvPr>
        </p:nvSpPr>
        <p:spPr>
          <a:xfrm>
            <a:off x="4437075" y="509525"/>
            <a:ext cx="4397400" cy="37053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en-GB" sz="4800"/>
              <a:t>BRING YOURSELF TO THE TABLE </a:t>
            </a:r>
            <a:endParaRPr sz="4800"/>
          </a:p>
        </p:txBody>
      </p:sp>
      <p:sp>
        <p:nvSpPr>
          <p:cNvPr id="275" name="Google Shape;275;p40"/>
          <p:cNvSpPr txBox="1"/>
          <p:nvPr>
            <p:ph type="title"/>
          </p:nvPr>
        </p:nvSpPr>
        <p:spPr>
          <a:xfrm>
            <a:off x="495775" y="2013838"/>
            <a:ext cx="2966100" cy="102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As much as you are representing ‘The Well’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1"/>
          <p:cNvSpPr txBox="1"/>
          <p:nvPr/>
        </p:nvSpPr>
        <p:spPr>
          <a:xfrm>
            <a:off x="490600" y="363750"/>
            <a:ext cx="8203200" cy="4223700"/>
          </a:xfrm>
          <a:prstGeom prst="rect">
            <a:avLst/>
          </a:prstGeom>
          <a:noFill/>
          <a:ln>
            <a:noFill/>
          </a:ln>
        </p:spPr>
        <p:txBody>
          <a:bodyPr anchorCtr="0" anchor="t" bIns="91425" lIns="91425" spcFirstLastPara="1" rIns="91425" wrap="square" tIns="91425">
            <a:spAutoFit/>
          </a:bodyPr>
          <a:lstStyle/>
          <a:p>
            <a:pPr indent="0" lvl="0" marL="2924" marR="2924" rtl="0" algn="l">
              <a:lnSpc>
                <a:spcPct val="115000"/>
              </a:lnSpc>
              <a:spcBef>
                <a:spcPts val="0"/>
              </a:spcBef>
              <a:spcAft>
                <a:spcPts val="0"/>
              </a:spcAft>
              <a:buNone/>
            </a:pPr>
            <a:r>
              <a:rPr b="1" lang="en-GB" sz="2400">
                <a:latin typeface="Comic Sans MS"/>
                <a:ea typeface="Comic Sans MS"/>
                <a:cs typeface="Comic Sans MS"/>
                <a:sym typeface="Comic Sans MS"/>
              </a:rPr>
              <a:t>Awakened….</a:t>
            </a:r>
            <a:r>
              <a:rPr b="1" lang="en-GB" sz="2400">
                <a:solidFill>
                  <a:srgbClr val="212121"/>
                </a:solidFill>
                <a:latin typeface="Comic Sans MS"/>
                <a:ea typeface="Comic Sans MS"/>
                <a:cs typeface="Comic Sans MS"/>
                <a:sym typeface="Comic Sans MS"/>
              </a:rPr>
              <a:t>Why do we have church speaking engagements?</a:t>
            </a:r>
            <a:endParaRPr b="1" sz="2400">
              <a:solidFill>
                <a:srgbClr val="212121"/>
              </a:solidFill>
              <a:latin typeface="Comic Sans MS"/>
              <a:ea typeface="Comic Sans MS"/>
              <a:cs typeface="Comic Sans MS"/>
              <a:sym typeface="Comic Sans MS"/>
            </a:endParaRPr>
          </a:p>
          <a:p>
            <a:pPr indent="0" lvl="0" marL="2924" marR="2924" rtl="0" algn="l">
              <a:lnSpc>
                <a:spcPct val="115000"/>
              </a:lnSpc>
              <a:spcBef>
                <a:spcPts val="0"/>
              </a:spcBef>
              <a:spcAft>
                <a:spcPts val="0"/>
              </a:spcAft>
              <a:buNone/>
            </a:pPr>
            <a:r>
              <a:t/>
            </a:r>
            <a:endParaRPr>
              <a:solidFill>
                <a:srgbClr val="212121"/>
              </a:solidFill>
              <a:latin typeface="Comic Sans MS"/>
              <a:ea typeface="Comic Sans MS"/>
              <a:cs typeface="Comic Sans MS"/>
              <a:sym typeface="Comic Sans MS"/>
            </a:endParaRPr>
          </a:p>
          <a:p>
            <a:pPr indent="-317500" lvl="0" marL="457200" marR="2924" rtl="0" algn="l">
              <a:lnSpc>
                <a:spcPct val="115000"/>
              </a:lnSpc>
              <a:spcBef>
                <a:spcPts val="0"/>
              </a:spcBef>
              <a:spcAft>
                <a:spcPts val="0"/>
              </a:spcAft>
              <a:buSzPts val="1400"/>
              <a:buFont typeface="Verdana"/>
              <a:buChar char="●"/>
            </a:pPr>
            <a:r>
              <a:rPr lang="en-GB">
                <a:latin typeface="Verdana"/>
                <a:ea typeface="Verdana"/>
                <a:cs typeface="Verdana"/>
                <a:sym typeface="Verdana"/>
              </a:rPr>
              <a:t>To inspire, get involved, help improve the lives of those living in poverty, through Giving, Acting or Praying</a:t>
            </a:r>
            <a:endParaRPr>
              <a:latin typeface="Verdana"/>
              <a:ea typeface="Verdana"/>
              <a:cs typeface="Verdana"/>
              <a:sym typeface="Verdana"/>
            </a:endParaRPr>
          </a:p>
          <a:p>
            <a:pPr indent="0" lvl="0" marL="457200" marR="2924" rtl="0" algn="l">
              <a:lnSpc>
                <a:spcPct val="115000"/>
              </a:lnSpc>
              <a:spcBef>
                <a:spcPts val="0"/>
              </a:spcBef>
              <a:spcAft>
                <a:spcPts val="0"/>
              </a:spcAft>
              <a:buNone/>
            </a:pPr>
            <a:r>
              <a:t/>
            </a:r>
            <a:endParaRPr>
              <a:latin typeface="Verdana"/>
              <a:ea typeface="Verdana"/>
              <a:cs typeface="Verdana"/>
              <a:sym typeface="Verdana"/>
            </a:endParaRPr>
          </a:p>
          <a:p>
            <a:pPr indent="-317500" lvl="0" marL="457200" marR="2924" rtl="0" algn="l">
              <a:lnSpc>
                <a:spcPct val="115000"/>
              </a:lnSpc>
              <a:spcBef>
                <a:spcPts val="0"/>
              </a:spcBef>
              <a:spcAft>
                <a:spcPts val="0"/>
              </a:spcAft>
              <a:buClr>
                <a:srgbClr val="000000"/>
              </a:buClr>
              <a:buSzPts val="1400"/>
              <a:buFont typeface="Verdana"/>
              <a:buChar char="●"/>
            </a:pPr>
            <a:r>
              <a:rPr lang="en-GB">
                <a:latin typeface="Verdana"/>
                <a:ea typeface="Verdana"/>
                <a:cs typeface="Verdana"/>
                <a:sym typeface="Verdana"/>
              </a:rPr>
              <a:t>Promote self help groups (SHG) to Black majority church</a:t>
            </a:r>
            <a:endParaRPr>
              <a:latin typeface="Verdana"/>
              <a:ea typeface="Verdana"/>
              <a:cs typeface="Verdana"/>
              <a:sym typeface="Verdana"/>
            </a:endParaRPr>
          </a:p>
          <a:p>
            <a:pPr indent="0" lvl="0" marL="457200" marR="2924" rtl="0" algn="l">
              <a:lnSpc>
                <a:spcPct val="115000"/>
              </a:lnSpc>
              <a:spcBef>
                <a:spcPts val="0"/>
              </a:spcBef>
              <a:spcAft>
                <a:spcPts val="0"/>
              </a:spcAft>
              <a:buNone/>
            </a:pPr>
            <a:r>
              <a:t/>
            </a:r>
            <a:endParaRPr>
              <a:latin typeface="Verdana"/>
              <a:ea typeface="Verdana"/>
              <a:cs typeface="Verdana"/>
              <a:sym typeface="Verdana"/>
            </a:endParaRPr>
          </a:p>
          <a:p>
            <a:pPr indent="-317500" lvl="0" marL="457200" marR="2924" rtl="0" algn="l">
              <a:lnSpc>
                <a:spcPct val="115000"/>
              </a:lnSpc>
              <a:spcBef>
                <a:spcPts val="0"/>
              </a:spcBef>
              <a:spcAft>
                <a:spcPts val="0"/>
              </a:spcAft>
              <a:buClr>
                <a:srgbClr val="000000"/>
              </a:buClr>
              <a:buSzPts val="1400"/>
              <a:buFont typeface="Verdana"/>
              <a:buChar char="●"/>
            </a:pPr>
            <a:r>
              <a:rPr lang="en-GB">
                <a:latin typeface="Verdana"/>
                <a:ea typeface="Verdana"/>
                <a:cs typeface="Verdana"/>
                <a:sym typeface="Verdana"/>
              </a:rPr>
              <a:t>Church and community transformation </a:t>
            </a:r>
            <a:endParaRPr>
              <a:latin typeface="Verdana"/>
              <a:ea typeface="Verdana"/>
              <a:cs typeface="Verdana"/>
              <a:sym typeface="Verdana"/>
            </a:endParaRPr>
          </a:p>
          <a:p>
            <a:pPr indent="0" lvl="0" marL="457200" marR="2924" rtl="0" algn="l">
              <a:lnSpc>
                <a:spcPct val="115000"/>
              </a:lnSpc>
              <a:spcBef>
                <a:spcPts val="0"/>
              </a:spcBef>
              <a:spcAft>
                <a:spcPts val="0"/>
              </a:spcAft>
              <a:buNone/>
            </a:pPr>
            <a:r>
              <a:t/>
            </a:r>
            <a:endParaRPr>
              <a:latin typeface="Verdana"/>
              <a:ea typeface="Verdana"/>
              <a:cs typeface="Verdana"/>
              <a:sym typeface="Verdana"/>
            </a:endParaRPr>
          </a:p>
          <a:p>
            <a:pPr indent="-317500" lvl="0" marL="457200" marR="2924" rtl="0" algn="l">
              <a:lnSpc>
                <a:spcPct val="115000"/>
              </a:lnSpc>
              <a:spcBef>
                <a:spcPts val="0"/>
              </a:spcBef>
              <a:spcAft>
                <a:spcPts val="0"/>
              </a:spcAft>
              <a:buClr>
                <a:srgbClr val="000000"/>
              </a:buClr>
              <a:buSzPts val="1400"/>
              <a:buFont typeface="Verdana"/>
              <a:buChar char="●"/>
            </a:pPr>
            <a:r>
              <a:rPr lang="en-GB">
                <a:latin typeface="Verdana"/>
                <a:ea typeface="Verdana"/>
                <a:cs typeface="Verdana"/>
                <a:sym typeface="Verdana"/>
              </a:rPr>
              <a:t>Volunteers have the opportunity to do God's work in ending poverty</a:t>
            </a:r>
            <a:endParaRPr>
              <a:latin typeface="Verdana"/>
              <a:ea typeface="Verdana"/>
              <a:cs typeface="Verdana"/>
              <a:sym typeface="Verdana"/>
            </a:endParaRPr>
          </a:p>
          <a:p>
            <a:pPr indent="0" lvl="0" marL="457200" marR="2924" rtl="0" algn="l">
              <a:lnSpc>
                <a:spcPct val="115000"/>
              </a:lnSpc>
              <a:spcBef>
                <a:spcPts val="0"/>
              </a:spcBef>
              <a:spcAft>
                <a:spcPts val="0"/>
              </a:spcAft>
              <a:buNone/>
            </a:pPr>
            <a:r>
              <a:t/>
            </a:r>
            <a:endParaRPr>
              <a:latin typeface="Verdana"/>
              <a:ea typeface="Verdana"/>
              <a:cs typeface="Verdana"/>
              <a:sym typeface="Verdana"/>
            </a:endParaRPr>
          </a:p>
          <a:p>
            <a:pPr indent="0" lvl="0" marL="457200" marR="2924" rtl="0" algn="ctr">
              <a:lnSpc>
                <a:spcPct val="115000"/>
              </a:lnSpc>
              <a:spcBef>
                <a:spcPts val="0"/>
              </a:spcBef>
              <a:spcAft>
                <a:spcPts val="0"/>
              </a:spcAft>
              <a:buNone/>
            </a:pPr>
            <a:r>
              <a:rPr lang="en-GB">
                <a:solidFill>
                  <a:srgbClr val="212121"/>
                </a:solidFill>
                <a:latin typeface="Comic Sans MS"/>
                <a:ea typeface="Comic Sans MS"/>
                <a:cs typeface="Comic Sans MS"/>
                <a:sym typeface="Comic Sans MS"/>
              </a:rPr>
              <a:t>	</a:t>
            </a:r>
            <a:r>
              <a:rPr lang="en-GB">
                <a:solidFill>
                  <a:srgbClr val="212121"/>
                </a:solidFill>
                <a:latin typeface="Verdana"/>
                <a:ea typeface="Verdana"/>
                <a:cs typeface="Verdana"/>
                <a:sym typeface="Verdana"/>
              </a:rPr>
              <a:t>	“</a:t>
            </a:r>
            <a:r>
              <a:rPr i="1" lang="en-GB">
                <a:latin typeface="Verdana"/>
                <a:ea typeface="Verdana"/>
                <a:cs typeface="Verdana"/>
                <a:sym typeface="Verdana"/>
              </a:rPr>
              <a:t>One of the benefits of being in a self-help group is socialising and learning from other members, sharing ideas, and self-development through group savings. I am also able to borrow money from this group that I joined”</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2"/>
          <p:cNvSpPr txBox="1"/>
          <p:nvPr/>
        </p:nvSpPr>
        <p:spPr>
          <a:xfrm>
            <a:off x="2086550" y="3550500"/>
            <a:ext cx="7238700" cy="13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Comic Sans MS"/>
                <a:ea typeface="Comic Sans MS"/>
                <a:cs typeface="Comic Sans MS"/>
                <a:sym typeface="Comic Sans MS"/>
              </a:rPr>
              <a:t>Why regular giving</a:t>
            </a:r>
            <a:r>
              <a:rPr b="1" lang="en-GB">
                <a:latin typeface="Verdana"/>
                <a:ea typeface="Verdana"/>
                <a:cs typeface="Verdana"/>
                <a:sym typeface="Verdana"/>
              </a:rPr>
              <a:t> </a:t>
            </a:r>
            <a:endParaRPr b="1">
              <a:latin typeface="Verdana"/>
              <a:ea typeface="Verdana"/>
              <a:cs typeface="Verdana"/>
              <a:sym typeface="Verdana"/>
            </a:endParaRPr>
          </a:p>
          <a:p>
            <a:pPr indent="0" lvl="0" marL="0" rtl="0" algn="l">
              <a:spcBef>
                <a:spcPts val="0"/>
              </a:spcBef>
              <a:spcAft>
                <a:spcPts val="0"/>
              </a:spcAft>
              <a:buNone/>
            </a:pPr>
            <a:r>
              <a:t/>
            </a:r>
            <a:endParaRPr b="1">
              <a:latin typeface="Verdana"/>
              <a:ea typeface="Verdana"/>
              <a:cs typeface="Verdana"/>
              <a:sym typeface="Verdana"/>
            </a:endParaRPr>
          </a:p>
          <a:p>
            <a:pPr indent="-292100" lvl="0" marL="457200" rtl="0" algn="l">
              <a:lnSpc>
                <a:spcPct val="115000"/>
              </a:lnSpc>
              <a:spcBef>
                <a:spcPts val="0"/>
              </a:spcBef>
              <a:spcAft>
                <a:spcPts val="0"/>
              </a:spcAft>
              <a:buSzPts val="1000"/>
              <a:buFont typeface="Verdana"/>
              <a:buChar char="●"/>
            </a:pPr>
            <a:r>
              <a:rPr lang="en-GB" sz="1000">
                <a:latin typeface="Verdana"/>
                <a:ea typeface="Verdana"/>
                <a:cs typeface="Verdana"/>
                <a:sym typeface="Verdana"/>
              </a:rPr>
              <a:t>In debt don't give</a:t>
            </a:r>
            <a:endParaRPr b="1">
              <a:latin typeface="Verdana"/>
              <a:ea typeface="Verdana"/>
              <a:cs typeface="Verdana"/>
              <a:sym typeface="Verdana"/>
            </a:endParaRPr>
          </a:p>
          <a:p>
            <a:pPr indent="-292100" lvl="0" marL="457200" rtl="0" algn="l">
              <a:lnSpc>
                <a:spcPct val="115000"/>
              </a:lnSpc>
              <a:spcBef>
                <a:spcPts val="0"/>
              </a:spcBef>
              <a:spcAft>
                <a:spcPts val="0"/>
              </a:spcAft>
              <a:buSzPts val="1000"/>
              <a:buFont typeface="Verdana"/>
              <a:buChar char="●"/>
            </a:pPr>
            <a:r>
              <a:rPr lang="en-GB" sz="1000">
                <a:latin typeface="Verdana"/>
                <a:ea typeface="Verdana"/>
                <a:cs typeface="Verdana"/>
                <a:sym typeface="Verdana"/>
              </a:rPr>
              <a:t>Between £10 to £50 a month</a:t>
            </a:r>
            <a:endParaRPr sz="1000">
              <a:latin typeface="Verdana"/>
              <a:ea typeface="Verdana"/>
              <a:cs typeface="Verdana"/>
              <a:sym typeface="Verdana"/>
            </a:endParaRPr>
          </a:p>
          <a:p>
            <a:pPr indent="-292100" lvl="0" marL="457200" rtl="0" algn="l">
              <a:lnSpc>
                <a:spcPct val="115000"/>
              </a:lnSpc>
              <a:spcBef>
                <a:spcPts val="0"/>
              </a:spcBef>
              <a:spcAft>
                <a:spcPts val="0"/>
              </a:spcAft>
              <a:buSzPts val="1000"/>
              <a:buFont typeface="Verdana"/>
              <a:buChar char="●"/>
            </a:pPr>
            <a:r>
              <a:rPr lang="en-GB" sz="1000">
                <a:latin typeface="Verdana"/>
                <a:ea typeface="Verdana"/>
                <a:cs typeface="Verdana"/>
                <a:sym typeface="Verdana"/>
              </a:rPr>
              <a:t>Your goal is to touch the heart of many</a:t>
            </a:r>
            <a:endParaRPr sz="1000">
              <a:latin typeface="Verdana"/>
              <a:ea typeface="Verdana"/>
              <a:cs typeface="Verdana"/>
              <a:sym typeface="Verdana"/>
            </a:endParaRPr>
          </a:p>
          <a:p>
            <a:pPr indent="0" lvl="0" marL="457200" rtl="0" algn="l">
              <a:lnSpc>
                <a:spcPct val="115000"/>
              </a:lnSpc>
              <a:spcBef>
                <a:spcPts val="0"/>
              </a:spcBef>
              <a:spcAft>
                <a:spcPts val="0"/>
              </a:spcAft>
              <a:buNone/>
            </a:pPr>
            <a:r>
              <a:t/>
            </a:r>
            <a:endParaRPr/>
          </a:p>
        </p:txBody>
      </p:sp>
      <p:sp>
        <p:nvSpPr>
          <p:cNvPr id="286" name="Google Shape;286;p42"/>
          <p:cNvSpPr txBox="1"/>
          <p:nvPr/>
        </p:nvSpPr>
        <p:spPr>
          <a:xfrm>
            <a:off x="378950" y="1330975"/>
            <a:ext cx="7122000" cy="2288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en-GB">
                <a:latin typeface="Comic Sans MS"/>
                <a:ea typeface="Comic Sans MS"/>
                <a:cs typeface="Comic Sans MS"/>
                <a:sym typeface="Comic Sans MS"/>
              </a:rPr>
              <a:t>Achievements</a:t>
            </a:r>
            <a:endParaRPr b="1">
              <a:latin typeface="Comic Sans MS"/>
              <a:ea typeface="Comic Sans MS"/>
              <a:cs typeface="Comic Sans MS"/>
              <a:sym typeface="Comic Sans MS"/>
            </a:endParaRPr>
          </a:p>
          <a:p>
            <a:pPr indent="-304800" lvl="0" marL="457200" rtl="0" algn="just">
              <a:lnSpc>
                <a:spcPct val="115000"/>
              </a:lnSpc>
              <a:spcBef>
                <a:spcPts val="0"/>
              </a:spcBef>
              <a:spcAft>
                <a:spcPts val="0"/>
              </a:spcAft>
              <a:buSzPts val="1200"/>
              <a:buFont typeface="Verdana"/>
              <a:buChar char="●"/>
            </a:pPr>
            <a:r>
              <a:rPr lang="en-GB" sz="1200">
                <a:latin typeface="Verdana"/>
                <a:ea typeface="Verdana"/>
                <a:cs typeface="Verdana"/>
                <a:sym typeface="Verdana"/>
              </a:rPr>
              <a:t>29,584 low-income families</a:t>
            </a:r>
            <a:endParaRPr b="1" sz="1200">
              <a:latin typeface="Verdana"/>
              <a:ea typeface="Verdana"/>
              <a:cs typeface="Verdana"/>
              <a:sym typeface="Verdana"/>
            </a:endParaRPr>
          </a:p>
          <a:p>
            <a:pPr indent="-304800" lvl="0" marL="457200" rtl="0" algn="just">
              <a:lnSpc>
                <a:spcPct val="115000"/>
              </a:lnSpc>
              <a:spcBef>
                <a:spcPts val="0"/>
              </a:spcBef>
              <a:spcAft>
                <a:spcPts val="0"/>
              </a:spcAft>
              <a:buSzPts val="1200"/>
              <a:buFont typeface="Verdana"/>
              <a:buChar char="●"/>
            </a:pPr>
            <a:r>
              <a:rPr lang="en-GB" sz="1200">
                <a:latin typeface="Verdana"/>
                <a:ea typeface="Verdana"/>
                <a:cs typeface="Verdana"/>
                <a:sym typeface="Verdana"/>
              </a:rPr>
              <a:t>941 small businesses</a:t>
            </a:r>
            <a:endParaRPr sz="1200">
              <a:latin typeface="Verdana"/>
              <a:ea typeface="Verdana"/>
              <a:cs typeface="Verdana"/>
              <a:sym typeface="Verdana"/>
            </a:endParaRPr>
          </a:p>
          <a:p>
            <a:pPr indent="-304800" lvl="0" marL="457200" rtl="0" algn="just">
              <a:lnSpc>
                <a:spcPct val="115000"/>
              </a:lnSpc>
              <a:spcBef>
                <a:spcPts val="0"/>
              </a:spcBef>
              <a:spcAft>
                <a:spcPts val="0"/>
              </a:spcAft>
              <a:buSzPts val="1200"/>
              <a:buFont typeface="Verdana"/>
              <a:buChar char="●"/>
            </a:pPr>
            <a:r>
              <a:rPr lang="en-GB" sz="1200">
                <a:latin typeface="Verdana"/>
                <a:ea typeface="Verdana"/>
                <a:cs typeface="Verdana"/>
                <a:sym typeface="Verdana"/>
              </a:rPr>
              <a:t>1,532 self-help group members have invested in livestock and bicycles</a:t>
            </a:r>
            <a:endParaRPr sz="1200">
              <a:latin typeface="Verdana"/>
              <a:ea typeface="Verdana"/>
              <a:cs typeface="Verdana"/>
              <a:sym typeface="Verdana"/>
            </a:endParaRPr>
          </a:p>
          <a:p>
            <a:pPr indent="-304800" lvl="0" marL="457200" rtl="0" algn="just">
              <a:lnSpc>
                <a:spcPct val="115000"/>
              </a:lnSpc>
              <a:spcBef>
                <a:spcPts val="0"/>
              </a:spcBef>
              <a:spcAft>
                <a:spcPts val="0"/>
              </a:spcAft>
              <a:buSzPts val="1200"/>
              <a:buFont typeface="Verdana"/>
              <a:buChar char="●"/>
            </a:pPr>
            <a:r>
              <a:rPr lang="en-GB" sz="1200">
                <a:latin typeface="Verdana"/>
                <a:ea typeface="Verdana"/>
                <a:cs typeface="Verdana"/>
                <a:sym typeface="Verdana"/>
              </a:rPr>
              <a:t>578 local churches have been mobilised</a:t>
            </a:r>
            <a:endParaRPr sz="1200">
              <a:latin typeface="Verdana"/>
              <a:ea typeface="Verdana"/>
              <a:cs typeface="Verdana"/>
              <a:sym typeface="Verdana"/>
            </a:endParaRPr>
          </a:p>
          <a:p>
            <a:pPr indent="0" lvl="0" marL="0" rtl="0" algn="just">
              <a:lnSpc>
                <a:spcPct val="115000"/>
              </a:lnSpc>
              <a:spcBef>
                <a:spcPts val="0"/>
              </a:spcBef>
              <a:spcAft>
                <a:spcPts val="0"/>
              </a:spcAft>
              <a:buNone/>
            </a:pPr>
            <a:r>
              <a:t/>
            </a:r>
            <a:endParaRPr sz="1000">
              <a:latin typeface="Verdana"/>
              <a:ea typeface="Verdana"/>
              <a:cs typeface="Verdana"/>
              <a:sym typeface="Verdana"/>
            </a:endParaRPr>
          </a:p>
          <a:p>
            <a:pPr indent="0" lvl="0" marL="0" rtl="0" algn="just">
              <a:lnSpc>
                <a:spcPct val="115000"/>
              </a:lnSpc>
              <a:spcBef>
                <a:spcPts val="0"/>
              </a:spcBef>
              <a:spcAft>
                <a:spcPts val="0"/>
              </a:spcAft>
              <a:buNone/>
            </a:pPr>
            <a:r>
              <a:rPr b="1" lang="en-GB">
                <a:latin typeface="Comic Sans MS"/>
                <a:ea typeface="Comic Sans MS"/>
                <a:cs typeface="Comic Sans MS"/>
                <a:sym typeface="Comic Sans MS"/>
              </a:rPr>
              <a:t>Objectives </a:t>
            </a:r>
            <a:endParaRPr b="1">
              <a:latin typeface="Comic Sans MS"/>
              <a:ea typeface="Comic Sans MS"/>
              <a:cs typeface="Comic Sans MS"/>
              <a:sym typeface="Comic Sans MS"/>
            </a:endParaRPr>
          </a:p>
          <a:p>
            <a:pPr indent="-304800" lvl="0" marL="457200" rtl="0" algn="l">
              <a:spcBef>
                <a:spcPts val="0"/>
              </a:spcBef>
              <a:spcAft>
                <a:spcPts val="0"/>
              </a:spcAft>
              <a:buSzPts val="1200"/>
              <a:buFont typeface="Verdana"/>
              <a:buChar char="●"/>
            </a:pPr>
            <a:r>
              <a:rPr lang="en-GB" sz="1200">
                <a:latin typeface="Verdana"/>
                <a:ea typeface="Verdana"/>
                <a:cs typeface="Verdana"/>
                <a:sym typeface="Verdana"/>
              </a:rPr>
              <a:t>Sign up to give £10 a month, as less becomes inefficient use of resources</a:t>
            </a:r>
            <a:endParaRPr sz="1200">
              <a:latin typeface="Verdana"/>
              <a:ea typeface="Verdana"/>
              <a:cs typeface="Verdana"/>
              <a:sym typeface="Verdana"/>
            </a:endParaRPr>
          </a:p>
          <a:p>
            <a:pPr indent="-304800" lvl="0" marL="457200" rtl="0" algn="just">
              <a:lnSpc>
                <a:spcPct val="115000"/>
              </a:lnSpc>
              <a:spcBef>
                <a:spcPts val="0"/>
              </a:spcBef>
              <a:spcAft>
                <a:spcPts val="0"/>
              </a:spcAft>
              <a:buSzPts val="1200"/>
              <a:buFont typeface="Verdana"/>
              <a:buChar char="●"/>
            </a:pPr>
            <a:r>
              <a:rPr lang="en-GB" sz="1200">
                <a:latin typeface="Verdana"/>
                <a:ea typeface="Verdana"/>
                <a:cs typeface="Verdana"/>
                <a:sym typeface="Verdana"/>
              </a:rPr>
              <a:t>Through Church speaking engagements and other events in 2022, we have a dream to help provide for those where the need is greatest.  </a:t>
            </a:r>
            <a:endParaRPr sz="1200"/>
          </a:p>
        </p:txBody>
      </p:sp>
      <p:sp>
        <p:nvSpPr>
          <p:cNvPr id="287" name="Google Shape;287;p42"/>
          <p:cNvSpPr txBox="1"/>
          <p:nvPr/>
        </p:nvSpPr>
        <p:spPr>
          <a:xfrm>
            <a:off x="2603400" y="246225"/>
            <a:ext cx="6625200" cy="1431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a:latin typeface="Comic Sans MS"/>
                <a:ea typeface="Comic Sans MS"/>
                <a:cs typeface="Comic Sans MS"/>
                <a:sym typeface="Comic Sans MS"/>
              </a:rPr>
              <a:t>Following Jesus where the need is greatest” </a:t>
            </a:r>
            <a:endParaRPr b="1">
              <a:latin typeface="Comic Sans MS"/>
              <a:ea typeface="Comic Sans MS"/>
              <a:cs typeface="Comic Sans MS"/>
              <a:sym typeface="Comic Sans MS"/>
            </a:endParaRPr>
          </a:p>
          <a:p>
            <a:pPr indent="0" lvl="0" marL="0" rtl="0" algn="l">
              <a:lnSpc>
                <a:spcPct val="115000"/>
              </a:lnSpc>
              <a:spcBef>
                <a:spcPts val="0"/>
              </a:spcBef>
              <a:spcAft>
                <a:spcPts val="0"/>
              </a:spcAft>
              <a:buNone/>
            </a:pPr>
            <a:r>
              <a:t/>
            </a:r>
            <a:endParaRPr b="1" sz="1000">
              <a:latin typeface="Verdana"/>
              <a:ea typeface="Verdana"/>
              <a:cs typeface="Verdana"/>
              <a:sym typeface="Verdana"/>
            </a:endParaRPr>
          </a:p>
          <a:p>
            <a:pPr indent="-304800" lvl="0" marL="457200" rtl="0" algn="l">
              <a:lnSpc>
                <a:spcPct val="115000"/>
              </a:lnSpc>
              <a:spcBef>
                <a:spcPts val="0"/>
              </a:spcBef>
              <a:spcAft>
                <a:spcPts val="0"/>
              </a:spcAft>
              <a:buSzPts val="1200"/>
              <a:buFont typeface="Verdana"/>
              <a:buChar char="●"/>
            </a:pPr>
            <a:r>
              <a:rPr lang="en-GB" sz="1200">
                <a:latin typeface="Verdana"/>
                <a:ea typeface="Verdana"/>
                <a:cs typeface="Verdana"/>
                <a:sym typeface="Verdana"/>
              </a:rPr>
              <a:t>Tearfund’s is passionately committed </a:t>
            </a:r>
            <a:endParaRPr sz="1200">
              <a:latin typeface="Verdana"/>
              <a:ea typeface="Verdana"/>
              <a:cs typeface="Verdana"/>
              <a:sym typeface="Verdana"/>
            </a:endParaRPr>
          </a:p>
          <a:p>
            <a:pPr indent="-304800" lvl="0" marL="457200" rtl="0" algn="l">
              <a:lnSpc>
                <a:spcPct val="115000"/>
              </a:lnSpc>
              <a:spcBef>
                <a:spcPts val="0"/>
              </a:spcBef>
              <a:spcAft>
                <a:spcPts val="0"/>
              </a:spcAft>
              <a:buSzPts val="1200"/>
              <a:buFont typeface="Verdana"/>
              <a:buChar char="●"/>
            </a:pPr>
            <a:r>
              <a:rPr lang="en-GB" sz="1200">
                <a:latin typeface="Verdana"/>
                <a:ea typeface="Verdana"/>
                <a:cs typeface="Verdana"/>
                <a:sym typeface="Verdana"/>
              </a:rPr>
              <a:t>Disasters are increasing frequency</a:t>
            </a:r>
            <a:endParaRPr sz="1200">
              <a:latin typeface="Verdana"/>
              <a:ea typeface="Verdana"/>
              <a:cs typeface="Verdana"/>
              <a:sym typeface="Verdana"/>
            </a:endParaRPr>
          </a:p>
          <a:p>
            <a:pPr indent="-304800" lvl="0" marL="457200" rtl="0" algn="l">
              <a:lnSpc>
                <a:spcPct val="115000"/>
              </a:lnSpc>
              <a:spcBef>
                <a:spcPts val="0"/>
              </a:spcBef>
              <a:spcAft>
                <a:spcPts val="0"/>
              </a:spcAft>
              <a:buSzPts val="1200"/>
              <a:buFont typeface="Verdana"/>
              <a:buChar char="●"/>
            </a:pPr>
            <a:r>
              <a:rPr lang="en-GB" sz="1200">
                <a:latin typeface="Verdana"/>
                <a:ea typeface="Verdana"/>
                <a:cs typeface="Verdana"/>
                <a:sym typeface="Verdana"/>
              </a:rPr>
              <a:t>Impacts of climate change </a:t>
            </a:r>
            <a:endParaRPr sz="1200">
              <a:latin typeface="Verdana"/>
              <a:ea typeface="Verdana"/>
              <a:cs typeface="Verdana"/>
              <a:sym typeface="Verdana"/>
            </a:endParaRPr>
          </a:p>
          <a:p>
            <a:pPr indent="-304800" lvl="0" marL="457200" rtl="0" algn="l">
              <a:lnSpc>
                <a:spcPct val="115000"/>
              </a:lnSpc>
              <a:spcBef>
                <a:spcPts val="0"/>
              </a:spcBef>
              <a:spcAft>
                <a:spcPts val="0"/>
              </a:spcAft>
              <a:buSzPts val="1200"/>
              <a:buFont typeface="Verdana"/>
              <a:buChar char="●"/>
            </a:pPr>
            <a:r>
              <a:rPr lang="en-GB" sz="1200">
                <a:latin typeface="Verdana"/>
                <a:ea typeface="Verdana"/>
                <a:cs typeface="Verdana"/>
                <a:sym typeface="Verdana"/>
              </a:rPr>
              <a:t>The Awakened campaign</a:t>
            </a:r>
            <a:r>
              <a:rPr i="1" lang="en-GB" sz="1200">
                <a:latin typeface="Verdana"/>
                <a:ea typeface="Verdana"/>
                <a:cs typeface="Verdana"/>
                <a:sym typeface="Verdana"/>
              </a:rPr>
              <a:t> </a:t>
            </a:r>
            <a:r>
              <a:rPr lang="en-GB" sz="1200">
                <a:latin typeface="Verdana"/>
                <a:ea typeface="Verdana"/>
                <a:cs typeface="Verdana"/>
                <a:sym typeface="Verdana"/>
              </a:rPr>
              <a:t>spotlight on the disaster response from Tearfund</a:t>
            </a:r>
            <a:endParaRPr sz="12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3"/>
          <p:cNvSpPr txBox="1"/>
          <p:nvPr/>
        </p:nvSpPr>
        <p:spPr>
          <a:xfrm>
            <a:off x="0" y="0"/>
            <a:ext cx="82644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4200">
                <a:solidFill>
                  <a:srgbClr val="212121"/>
                </a:solidFill>
                <a:latin typeface="Comic Sans MS"/>
                <a:ea typeface="Comic Sans MS"/>
                <a:cs typeface="Comic Sans MS"/>
                <a:sym typeface="Comic Sans MS"/>
              </a:rPr>
              <a:t>Managing your speaking engagement…</a:t>
            </a:r>
            <a:r>
              <a:rPr lang="en-GB" sz="3000">
                <a:latin typeface="Comic Sans MS"/>
                <a:ea typeface="Comic Sans MS"/>
                <a:cs typeface="Comic Sans MS"/>
                <a:sym typeface="Comic Sans MS"/>
              </a:rPr>
              <a:t>Prepare prepare prepare</a:t>
            </a:r>
            <a:r>
              <a:rPr lang="en-GB" sz="4200">
                <a:solidFill>
                  <a:srgbClr val="212121"/>
                </a:solidFill>
                <a:latin typeface="Comic Sans MS"/>
                <a:ea typeface="Comic Sans MS"/>
                <a:cs typeface="Comic Sans MS"/>
                <a:sym typeface="Comic Sans MS"/>
              </a:rPr>
              <a:t> </a:t>
            </a:r>
            <a:endParaRPr sz="4000">
              <a:latin typeface="Comic Sans MS"/>
              <a:ea typeface="Comic Sans MS"/>
              <a:cs typeface="Comic Sans MS"/>
              <a:sym typeface="Comic Sans MS"/>
            </a:endParaRPr>
          </a:p>
        </p:txBody>
      </p:sp>
      <p:sp>
        <p:nvSpPr>
          <p:cNvPr id="293" name="Google Shape;293;p43"/>
          <p:cNvSpPr txBox="1"/>
          <p:nvPr/>
        </p:nvSpPr>
        <p:spPr>
          <a:xfrm>
            <a:off x="4182825" y="1477500"/>
            <a:ext cx="4045200" cy="2878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SzPts val="1400"/>
              <a:buFont typeface="Verdana"/>
              <a:buChar char="●"/>
            </a:pPr>
            <a:r>
              <a:rPr lang="en-GB">
                <a:latin typeface="Verdana"/>
                <a:ea typeface="Verdana"/>
                <a:cs typeface="Verdana"/>
                <a:sym typeface="Verdana"/>
              </a:rPr>
              <a:t>Set expectations </a:t>
            </a:r>
            <a:endParaRPr>
              <a:latin typeface="Verdana"/>
              <a:ea typeface="Verdana"/>
              <a:cs typeface="Verdana"/>
              <a:sym typeface="Verdana"/>
            </a:endParaRPr>
          </a:p>
          <a:p>
            <a:pPr indent="0" lvl="0" marL="457200" rtl="0" algn="l">
              <a:lnSpc>
                <a:spcPct val="115000"/>
              </a:lnSpc>
              <a:spcBef>
                <a:spcPts val="0"/>
              </a:spcBef>
              <a:spcAft>
                <a:spcPts val="0"/>
              </a:spcAft>
              <a:buNone/>
            </a:pPr>
            <a:r>
              <a:t/>
            </a:r>
            <a:endParaRPr>
              <a:latin typeface="Verdana"/>
              <a:ea typeface="Verdana"/>
              <a:cs typeface="Verdana"/>
              <a:sym typeface="Verdana"/>
            </a:endParaRPr>
          </a:p>
          <a:p>
            <a:pPr indent="-317500" lvl="0" marL="457200" rtl="0" algn="l">
              <a:lnSpc>
                <a:spcPct val="115000"/>
              </a:lnSpc>
              <a:spcBef>
                <a:spcPts val="0"/>
              </a:spcBef>
              <a:spcAft>
                <a:spcPts val="0"/>
              </a:spcAft>
              <a:buSzPts val="1400"/>
              <a:buFont typeface="Verdana"/>
              <a:buChar char="●"/>
            </a:pPr>
            <a:r>
              <a:rPr lang="en-GB">
                <a:latin typeface="Verdana"/>
                <a:ea typeface="Verdana"/>
                <a:cs typeface="Verdana"/>
                <a:sym typeface="Verdana"/>
              </a:rPr>
              <a:t>Stick to the plan don’t run out of time</a:t>
            </a:r>
            <a:endParaRPr>
              <a:latin typeface="Verdana"/>
              <a:ea typeface="Verdana"/>
              <a:cs typeface="Verdana"/>
              <a:sym typeface="Verdana"/>
            </a:endParaRPr>
          </a:p>
          <a:p>
            <a:pPr indent="0" lvl="0" marL="457200" rtl="0" algn="l">
              <a:lnSpc>
                <a:spcPct val="115000"/>
              </a:lnSpc>
              <a:spcBef>
                <a:spcPts val="0"/>
              </a:spcBef>
              <a:spcAft>
                <a:spcPts val="0"/>
              </a:spcAft>
              <a:buNone/>
            </a:pPr>
            <a:r>
              <a:t/>
            </a:r>
            <a:endParaRPr>
              <a:latin typeface="Verdana"/>
              <a:ea typeface="Verdana"/>
              <a:cs typeface="Verdana"/>
              <a:sym typeface="Verdana"/>
            </a:endParaRPr>
          </a:p>
          <a:p>
            <a:pPr indent="-317500" lvl="0" marL="457200" rtl="0" algn="l">
              <a:lnSpc>
                <a:spcPct val="115000"/>
              </a:lnSpc>
              <a:spcBef>
                <a:spcPts val="0"/>
              </a:spcBef>
              <a:spcAft>
                <a:spcPts val="0"/>
              </a:spcAft>
              <a:buSzPts val="1400"/>
              <a:buFont typeface="Verdana"/>
              <a:buChar char="●"/>
            </a:pPr>
            <a:r>
              <a:rPr lang="en-GB">
                <a:latin typeface="Verdana"/>
                <a:ea typeface="Verdana"/>
                <a:cs typeface="Verdana"/>
                <a:sym typeface="Verdana"/>
              </a:rPr>
              <a:t>Project confidence</a:t>
            </a:r>
            <a:endParaRPr>
              <a:latin typeface="Verdana"/>
              <a:ea typeface="Verdana"/>
              <a:cs typeface="Verdana"/>
              <a:sym typeface="Verdana"/>
            </a:endParaRPr>
          </a:p>
          <a:p>
            <a:pPr indent="0" lvl="0" marL="457200" rtl="0" algn="l">
              <a:lnSpc>
                <a:spcPct val="115000"/>
              </a:lnSpc>
              <a:spcBef>
                <a:spcPts val="0"/>
              </a:spcBef>
              <a:spcAft>
                <a:spcPts val="0"/>
              </a:spcAft>
              <a:buNone/>
            </a:pPr>
            <a:r>
              <a:t/>
            </a:r>
            <a:endParaRPr>
              <a:latin typeface="Verdana"/>
              <a:ea typeface="Verdana"/>
              <a:cs typeface="Verdana"/>
              <a:sym typeface="Verdana"/>
            </a:endParaRPr>
          </a:p>
          <a:p>
            <a:pPr indent="-317500" lvl="0" marL="457200" rtl="0" algn="l">
              <a:lnSpc>
                <a:spcPct val="115000"/>
              </a:lnSpc>
              <a:spcBef>
                <a:spcPts val="0"/>
              </a:spcBef>
              <a:spcAft>
                <a:spcPts val="0"/>
              </a:spcAft>
              <a:buSzPts val="1400"/>
              <a:buFont typeface="Verdana"/>
              <a:buChar char="●"/>
            </a:pPr>
            <a:r>
              <a:rPr lang="en-GB">
                <a:latin typeface="Verdana"/>
                <a:ea typeface="Verdana"/>
                <a:cs typeface="Verdana"/>
                <a:sym typeface="Verdana"/>
              </a:rPr>
              <a:t>Vary your tone and style</a:t>
            </a:r>
            <a:endParaRPr>
              <a:latin typeface="Verdana"/>
              <a:ea typeface="Verdana"/>
              <a:cs typeface="Verdana"/>
              <a:sym typeface="Verdana"/>
            </a:endParaRPr>
          </a:p>
          <a:p>
            <a:pPr indent="0" lvl="0" marL="457200" rtl="0" algn="l">
              <a:lnSpc>
                <a:spcPct val="115000"/>
              </a:lnSpc>
              <a:spcBef>
                <a:spcPts val="0"/>
              </a:spcBef>
              <a:spcAft>
                <a:spcPts val="0"/>
              </a:spcAft>
              <a:buNone/>
            </a:pPr>
            <a:r>
              <a:t/>
            </a:r>
            <a:endParaRPr>
              <a:latin typeface="Verdana"/>
              <a:ea typeface="Verdana"/>
              <a:cs typeface="Verdana"/>
              <a:sym typeface="Verdana"/>
            </a:endParaRPr>
          </a:p>
          <a:p>
            <a:pPr indent="-317500" lvl="0" marL="457200" rtl="0" algn="l">
              <a:lnSpc>
                <a:spcPct val="115000"/>
              </a:lnSpc>
              <a:spcBef>
                <a:spcPts val="0"/>
              </a:spcBef>
              <a:spcAft>
                <a:spcPts val="0"/>
              </a:spcAft>
              <a:buSzPts val="1400"/>
              <a:buFont typeface="Verdana"/>
              <a:buChar char="●"/>
            </a:pPr>
            <a:r>
              <a:rPr lang="en-GB">
                <a:latin typeface="Verdana"/>
                <a:ea typeface="Verdana"/>
                <a:cs typeface="Verdana"/>
                <a:sym typeface="Verdana"/>
              </a:rPr>
              <a:t>Make eye contact</a:t>
            </a:r>
            <a:endParaRPr>
              <a:latin typeface="Verdana"/>
              <a:ea typeface="Verdana"/>
              <a:cs typeface="Verdana"/>
              <a:sym typeface="Verdana"/>
            </a:endParaRPr>
          </a:p>
          <a:p>
            <a:pPr indent="0" lvl="0" marL="457200" rtl="0" algn="l">
              <a:lnSpc>
                <a:spcPct val="115000"/>
              </a:lnSpc>
              <a:spcBef>
                <a:spcPts val="0"/>
              </a:spcBef>
              <a:spcAft>
                <a:spcPts val="0"/>
              </a:spcAft>
              <a:buNone/>
            </a:pPr>
            <a:r>
              <a:t/>
            </a:r>
            <a:endParaRPr>
              <a:latin typeface="Verdana"/>
              <a:ea typeface="Verdana"/>
              <a:cs typeface="Verdana"/>
              <a:sym typeface="Verdana"/>
            </a:endParaRPr>
          </a:p>
          <a:p>
            <a:pPr indent="-317500" lvl="0" marL="457200" rtl="0" algn="l">
              <a:lnSpc>
                <a:spcPct val="115000"/>
              </a:lnSpc>
              <a:spcBef>
                <a:spcPts val="0"/>
              </a:spcBef>
              <a:spcAft>
                <a:spcPts val="0"/>
              </a:spcAft>
              <a:buSzPts val="1400"/>
              <a:buFont typeface="Verdana"/>
              <a:buChar char="●"/>
            </a:pPr>
            <a:r>
              <a:rPr lang="en-GB">
                <a:latin typeface="Verdana"/>
                <a:ea typeface="Verdana"/>
                <a:cs typeface="Verdana"/>
                <a:sym typeface="Verdana"/>
              </a:rPr>
              <a:t>Humour can build rapport </a:t>
            </a:r>
            <a:endParaRPr/>
          </a:p>
        </p:txBody>
      </p:sp>
      <p:pic>
        <p:nvPicPr>
          <p:cNvPr id="294" name="Google Shape;294;p43"/>
          <p:cNvPicPr preferRelativeResize="0"/>
          <p:nvPr/>
        </p:nvPicPr>
        <p:blipFill>
          <a:blip r:embed="rId3">
            <a:alphaModFix/>
          </a:blip>
          <a:stretch>
            <a:fillRect/>
          </a:stretch>
        </p:blipFill>
        <p:spPr>
          <a:xfrm>
            <a:off x="455400" y="1578675"/>
            <a:ext cx="3521725" cy="246417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4"/>
          <p:cNvSpPr txBox="1"/>
          <p:nvPr/>
        </p:nvSpPr>
        <p:spPr>
          <a:xfrm>
            <a:off x="0" y="0"/>
            <a:ext cx="9021000" cy="1231500"/>
          </a:xfrm>
          <a:prstGeom prst="rect">
            <a:avLst/>
          </a:prstGeom>
          <a:noFill/>
          <a:ln>
            <a:noFill/>
          </a:ln>
        </p:spPr>
        <p:txBody>
          <a:bodyPr anchorCtr="0" anchor="t" bIns="91425" lIns="91425" spcFirstLastPara="1" rIns="91425" wrap="square" tIns="91425">
            <a:spAutoFit/>
          </a:bodyPr>
          <a:lstStyle/>
          <a:p>
            <a:pPr indent="0" lvl="0" marL="0" rtl="0" algn="l">
              <a:spcBef>
                <a:spcPts val="640"/>
              </a:spcBef>
              <a:spcAft>
                <a:spcPts val="0"/>
              </a:spcAft>
              <a:buNone/>
            </a:pPr>
            <a:r>
              <a:rPr lang="en-GB" sz="3600">
                <a:solidFill>
                  <a:srgbClr val="212121"/>
                </a:solidFill>
                <a:latin typeface="Comic Sans MS"/>
                <a:ea typeface="Comic Sans MS"/>
                <a:cs typeface="Comic Sans MS"/>
                <a:sym typeface="Comic Sans MS"/>
              </a:rPr>
              <a:t>Hints &amp; Tips - </a:t>
            </a:r>
            <a:r>
              <a:rPr lang="en-GB" sz="3200">
                <a:latin typeface="Comic Sans MS"/>
                <a:ea typeface="Comic Sans MS"/>
                <a:cs typeface="Comic Sans MS"/>
                <a:sym typeface="Comic Sans MS"/>
              </a:rPr>
              <a:t>Everybody communicates but not everybody connects!</a:t>
            </a:r>
            <a:endParaRPr>
              <a:latin typeface="Comic Sans MS"/>
              <a:ea typeface="Comic Sans MS"/>
              <a:cs typeface="Comic Sans MS"/>
              <a:sym typeface="Comic Sans MS"/>
            </a:endParaRPr>
          </a:p>
        </p:txBody>
      </p:sp>
      <p:sp>
        <p:nvSpPr>
          <p:cNvPr id="300" name="Google Shape;300;p44"/>
          <p:cNvSpPr txBox="1"/>
          <p:nvPr/>
        </p:nvSpPr>
        <p:spPr>
          <a:xfrm>
            <a:off x="1348925" y="1345325"/>
            <a:ext cx="3000000" cy="2770500"/>
          </a:xfrm>
          <a:prstGeom prst="rect">
            <a:avLst/>
          </a:prstGeom>
          <a:noFill/>
          <a:ln>
            <a:noFill/>
          </a:ln>
        </p:spPr>
        <p:txBody>
          <a:bodyPr anchorCtr="0" anchor="t" bIns="91425" lIns="91425" spcFirstLastPara="1" rIns="91425" wrap="square" tIns="91425">
            <a:spAutoFit/>
          </a:bodyPr>
          <a:lstStyle/>
          <a:p>
            <a:pPr indent="-381000" lvl="0" marL="457200" rtl="0" algn="l">
              <a:lnSpc>
                <a:spcPct val="150000"/>
              </a:lnSpc>
              <a:spcBef>
                <a:spcPts val="640"/>
              </a:spcBef>
              <a:spcAft>
                <a:spcPts val="0"/>
              </a:spcAft>
              <a:buClr>
                <a:srgbClr val="000000"/>
              </a:buClr>
              <a:buSzPts val="2400"/>
              <a:buFont typeface="Verdana"/>
              <a:buChar char="●"/>
            </a:pPr>
            <a:r>
              <a:rPr lang="en-GB" sz="2400">
                <a:solidFill>
                  <a:srgbClr val="000000"/>
                </a:solidFill>
                <a:latin typeface="Verdana"/>
                <a:ea typeface="Verdana"/>
                <a:cs typeface="Verdana"/>
                <a:sym typeface="Verdana"/>
              </a:rPr>
              <a:t>A - Attention</a:t>
            </a:r>
            <a:endParaRPr sz="2400">
              <a:solidFill>
                <a:srgbClr val="000000"/>
              </a:solidFill>
              <a:latin typeface="Verdana"/>
              <a:ea typeface="Verdana"/>
              <a:cs typeface="Verdana"/>
              <a:sym typeface="Verdana"/>
            </a:endParaRPr>
          </a:p>
          <a:p>
            <a:pPr indent="-381000" lvl="0" marL="457200" rtl="0" algn="l">
              <a:lnSpc>
                <a:spcPct val="150000"/>
              </a:lnSpc>
              <a:spcBef>
                <a:spcPts val="0"/>
              </a:spcBef>
              <a:spcAft>
                <a:spcPts val="0"/>
              </a:spcAft>
              <a:buClr>
                <a:srgbClr val="000000"/>
              </a:buClr>
              <a:buSzPts val="2400"/>
              <a:buFont typeface="Verdana"/>
              <a:buChar char="●"/>
            </a:pPr>
            <a:r>
              <a:rPr lang="en-GB" sz="2400">
                <a:solidFill>
                  <a:srgbClr val="000000"/>
                </a:solidFill>
                <a:latin typeface="Verdana"/>
                <a:ea typeface="Verdana"/>
                <a:cs typeface="Verdana"/>
                <a:sym typeface="Verdana"/>
              </a:rPr>
              <a:t>E - Empathy</a:t>
            </a:r>
            <a:endParaRPr sz="2400">
              <a:solidFill>
                <a:srgbClr val="000000"/>
              </a:solidFill>
              <a:latin typeface="Verdana"/>
              <a:ea typeface="Verdana"/>
              <a:cs typeface="Verdana"/>
              <a:sym typeface="Verdana"/>
            </a:endParaRPr>
          </a:p>
          <a:p>
            <a:pPr indent="-381000" lvl="0" marL="457200" rtl="0" algn="l">
              <a:lnSpc>
                <a:spcPct val="150000"/>
              </a:lnSpc>
              <a:spcBef>
                <a:spcPts val="0"/>
              </a:spcBef>
              <a:spcAft>
                <a:spcPts val="0"/>
              </a:spcAft>
              <a:buClr>
                <a:srgbClr val="000000"/>
              </a:buClr>
              <a:buSzPts val="2400"/>
              <a:buFont typeface="Verdana"/>
              <a:buChar char="●"/>
            </a:pPr>
            <a:r>
              <a:rPr lang="en-GB" sz="2400">
                <a:solidFill>
                  <a:srgbClr val="000000"/>
                </a:solidFill>
                <a:latin typeface="Verdana"/>
                <a:ea typeface="Verdana"/>
                <a:cs typeface="Verdana"/>
                <a:sym typeface="Verdana"/>
              </a:rPr>
              <a:t>I - Insight</a:t>
            </a:r>
            <a:endParaRPr sz="2400">
              <a:solidFill>
                <a:srgbClr val="000000"/>
              </a:solidFill>
              <a:latin typeface="Verdana"/>
              <a:ea typeface="Verdana"/>
              <a:cs typeface="Verdana"/>
              <a:sym typeface="Verdana"/>
            </a:endParaRPr>
          </a:p>
          <a:p>
            <a:pPr indent="-381000" lvl="0" marL="457200" rtl="0" algn="l">
              <a:lnSpc>
                <a:spcPct val="150000"/>
              </a:lnSpc>
              <a:spcBef>
                <a:spcPts val="0"/>
              </a:spcBef>
              <a:spcAft>
                <a:spcPts val="0"/>
              </a:spcAft>
              <a:buClr>
                <a:srgbClr val="000000"/>
              </a:buClr>
              <a:buSzPts val="2400"/>
              <a:buFont typeface="Verdana"/>
              <a:buChar char="●"/>
            </a:pPr>
            <a:r>
              <a:rPr lang="en-GB" sz="2400">
                <a:solidFill>
                  <a:srgbClr val="000000"/>
                </a:solidFill>
                <a:latin typeface="Verdana"/>
                <a:ea typeface="Verdana"/>
                <a:cs typeface="Verdana"/>
                <a:sym typeface="Verdana"/>
              </a:rPr>
              <a:t>O - Options </a:t>
            </a:r>
            <a:endParaRPr sz="2400">
              <a:solidFill>
                <a:srgbClr val="000000"/>
              </a:solidFill>
              <a:latin typeface="Verdana"/>
              <a:ea typeface="Verdana"/>
              <a:cs typeface="Verdana"/>
              <a:sym typeface="Verdana"/>
            </a:endParaRPr>
          </a:p>
          <a:p>
            <a:pPr indent="-381000" lvl="0" marL="457200" rtl="0" algn="l">
              <a:lnSpc>
                <a:spcPct val="150000"/>
              </a:lnSpc>
              <a:spcBef>
                <a:spcPts val="0"/>
              </a:spcBef>
              <a:spcAft>
                <a:spcPts val="0"/>
              </a:spcAft>
              <a:buClr>
                <a:srgbClr val="000000"/>
              </a:buClr>
              <a:buSzPts val="2400"/>
              <a:buFont typeface="Verdana"/>
              <a:buChar char="●"/>
            </a:pPr>
            <a:r>
              <a:rPr lang="en-GB" sz="2400">
                <a:solidFill>
                  <a:srgbClr val="000000"/>
                </a:solidFill>
                <a:latin typeface="Verdana"/>
                <a:ea typeface="Verdana"/>
                <a:cs typeface="Verdana"/>
                <a:sym typeface="Verdana"/>
              </a:rPr>
              <a:t>U - You</a:t>
            </a:r>
            <a:endParaRPr sz="2400">
              <a:latin typeface="Verdana"/>
              <a:ea typeface="Verdana"/>
              <a:cs typeface="Verdana"/>
              <a:sym typeface="Verdana"/>
            </a:endParaRPr>
          </a:p>
        </p:txBody>
      </p:sp>
      <p:sp>
        <p:nvSpPr>
          <p:cNvPr id="301" name="Google Shape;301;p44"/>
          <p:cNvSpPr txBox="1"/>
          <p:nvPr/>
        </p:nvSpPr>
        <p:spPr>
          <a:xfrm>
            <a:off x="5035400" y="1717500"/>
            <a:ext cx="3000000" cy="1708500"/>
          </a:xfrm>
          <a:prstGeom prst="rect">
            <a:avLst/>
          </a:prstGeom>
          <a:noFill/>
          <a:ln>
            <a:noFill/>
          </a:ln>
        </p:spPr>
        <p:txBody>
          <a:bodyPr anchorCtr="0" anchor="t" bIns="91425" lIns="91425" spcFirstLastPara="1" rIns="91425" wrap="square" tIns="91425">
            <a:spAutoFit/>
          </a:bodyPr>
          <a:lstStyle/>
          <a:p>
            <a:pPr indent="-342900" lvl="0" marL="457200" rtl="0" algn="l">
              <a:lnSpc>
                <a:spcPct val="150000"/>
              </a:lnSpc>
              <a:spcBef>
                <a:spcPts val="640"/>
              </a:spcBef>
              <a:spcAft>
                <a:spcPts val="0"/>
              </a:spcAft>
              <a:buSzPts val="1800"/>
              <a:buFont typeface="Verdana"/>
              <a:buChar char="●"/>
            </a:pPr>
            <a:r>
              <a:rPr lang="en-GB" sz="1800">
                <a:latin typeface="Verdana"/>
                <a:ea typeface="Verdana"/>
                <a:cs typeface="Verdana"/>
                <a:sym typeface="Verdana"/>
              </a:rPr>
              <a:t>F - Facts </a:t>
            </a:r>
            <a:endParaRPr sz="1800">
              <a:latin typeface="Verdana"/>
              <a:ea typeface="Verdana"/>
              <a:cs typeface="Verdana"/>
              <a:sym typeface="Verdana"/>
            </a:endParaRPr>
          </a:p>
          <a:p>
            <a:pPr indent="-342900" lvl="0" marL="457200" rtl="0" algn="l">
              <a:lnSpc>
                <a:spcPct val="150000"/>
              </a:lnSpc>
              <a:spcBef>
                <a:spcPts val="0"/>
              </a:spcBef>
              <a:spcAft>
                <a:spcPts val="0"/>
              </a:spcAft>
              <a:buSzPts val="1800"/>
              <a:buFont typeface="Verdana"/>
              <a:buChar char="●"/>
            </a:pPr>
            <a:r>
              <a:rPr lang="en-GB" sz="1800">
                <a:latin typeface="Verdana"/>
                <a:ea typeface="Verdana"/>
                <a:cs typeface="Verdana"/>
                <a:sym typeface="Verdana"/>
              </a:rPr>
              <a:t>O - Opinions </a:t>
            </a:r>
            <a:endParaRPr sz="1800">
              <a:latin typeface="Verdana"/>
              <a:ea typeface="Verdana"/>
              <a:cs typeface="Verdana"/>
              <a:sym typeface="Verdana"/>
            </a:endParaRPr>
          </a:p>
          <a:p>
            <a:pPr indent="-342900" lvl="0" marL="457200" rtl="0" algn="l">
              <a:lnSpc>
                <a:spcPct val="150000"/>
              </a:lnSpc>
              <a:spcBef>
                <a:spcPts val="0"/>
              </a:spcBef>
              <a:spcAft>
                <a:spcPts val="0"/>
              </a:spcAft>
              <a:buSzPts val="1800"/>
              <a:buFont typeface="Verdana"/>
              <a:buChar char="●"/>
            </a:pPr>
            <a:r>
              <a:rPr lang="en-GB" sz="1800">
                <a:latin typeface="Verdana"/>
                <a:ea typeface="Verdana"/>
                <a:cs typeface="Verdana"/>
                <a:sym typeface="Verdana"/>
              </a:rPr>
              <a:t>A - Anecdotes</a:t>
            </a:r>
            <a:endParaRPr sz="1800">
              <a:latin typeface="Verdana"/>
              <a:ea typeface="Verdana"/>
              <a:cs typeface="Verdana"/>
              <a:sym typeface="Verdana"/>
            </a:endParaRPr>
          </a:p>
          <a:p>
            <a:pPr indent="-342900" lvl="0" marL="457200" rtl="0" algn="l">
              <a:lnSpc>
                <a:spcPct val="150000"/>
              </a:lnSpc>
              <a:spcBef>
                <a:spcPts val="0"/>
              </a:spcBef>
              <a:spcAft>
                <a:spcPts val="0"/>
              </a:spcAft>
              <a:buSzPts val="1800"/>
              <a:buFont typeface="Verdana"/>
              <a:buChar char="●"/>
            </a:pPr>
            <a:r>
              <a:rPr lang="en-GB" sz="1800">
                <a:latin typeface="Verdana"/>
                <a:ea typeface="Verdana"/>
                <a:cs typeface="Verdana"/>
                <a:sym typeface="Verdana"/>
              </a:rPr>
              <a:t>M - Metaphors</a:t>
            </a:r>
            <a:endParaRPr/>
          </a:p>
        </p:txBody>
      </p:sp>
      <p:sp>
        <p:nvSpPr>
          <p:cNvPr id="302" name="Google Shape;302;p44"/>
          <p:cNvSpPr txBox="1"/>
          <p:nvPr/>
        </p:nvSpPr>
        <p:spPr>
          <a:xfrm>
            <a:off x="3973725" y="4073300"/>
            <a:ext cx="4314900" cy="6771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640"/>
              </a:spcBef>
              <a:spcAft>
                <a:spcPts val="0"/>
              </a:spcAft>
              <a:buNone/>
            </a:pPr>
            <a:r>
              <a:rPr lang="en-GB" sz="3200">
                <a:latin typeface="Verdana"/>
                <a:ea typeface="Verdana"/>
                <a:cs typeface="Verdana"/>
                <a:sym typeface="Verdana"/>
              </a:rPr>
              <a:t>PRAY PRAY PRAY</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1"/>
          <p:cNvSpPr txBox="1"/>
          <p:nvPr>
            <p:ph type="title"/>
          </p:nvPr>
        </p:nvSpPr>
        <p:spPr>
          <a:xfrm>
            <a:off x="311700" y="11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4000">
                <a:solidFill>
                  <a:srgbClr val="000000"/>
                </a:solidFill>
                <a:latin typeface="Comic Sans MS"/>
                <a:ea typeface="Comic Sans MS"/>
                <a:cs typeface="Comic Sans MS"/>
                <a:sym typeface="Comic Sans MS"/>
              </a:rPr>
              <a:t>Global Poverty statistics </a:t>
            </a:r>
            <a:endParaRPr b="0" sz="4000">
              <a:solidFill>
                <a:srgbClr val="000000"/>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t/>
            </a:r>
            <a:endParaRPr/>
          </a:p>
        </p:txBody>
      </p:sp>
      <p:pic>
        <p:nvPicPr>
          <p:cNvPr id="52" name="Google Shape;52;p11"/>
          <p:cNvPicPr preferRelativeResize="0"/>
          <p:nvPr/>
        </p:nvPicPr>
        <p:blipFill rotWithShape="1">
          <a:blip r:embed="rId3">
            <a:alphaModFix/>
          </a:blip>
          <a:srcRect b="25308" l="26518" r="13594" t="13544"/>
          <a:stretch/>
        </p:blipFill>
        <p:spPr>
          <a:xfrm>
            <a:off x="4512600" y="1372838"/>
            <a:ext cx="4108822" cy="2917428"/>
          </a:xfrm>
          <a:prstGeom prst="rect">
            <a:avLst/>
          </a:prstGeom>
          <a:noFill/>
          <a:ln>
            <a:noFill/>
          </a:ln>
        </p:spPr>
      </p:pic>
      <p:sp>
        <p:nvSpPr>
          <p:cNvPr id="53" name="Google Shape;53;p11"/>
          <p:cNvSpPr txBox="1"/>
          <p:nvPr>
            <p:ph idx="1" type="body"/>
          </p:nvPr>
        </p:nvSpPr>
        <p:spPr>
          <a:xfrm>
            <a:off x="311700" y="1006525"/>
            <a:ext cx="4032900" cy="34164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rgbClr val="000000"/>
              </a:buClr>
              <a:buSzPts val="1400"/>
              <a:buFont typeface="Arial"/>
              <a:buChar char="●"/>
            </a:pPr>
            <a:r>
              <a:rPr lang="en-GB">
                <a:solidFill>
                  <a:srgbClr val="000000"/>
                </a:solidFill>
                <a:latin typeface="Arial"/>
                <a:ea typeface="Arial"/>
                <a:cs typeface="Arial"/>
                <a:sym typeface="Arial"/>
              </a:rPr>
              <a:t>10 percent of the world’s population lived on less than US$1.90 a day</a:t>
            </a:r>
            <a:endParaRPr>
              <a:solidFill>
                <a:srgbClr val="000000"/>
              </a:solidFill>
            </a:endParaRPr>
          </a:p>
          <a:p>
            <a:pPr indent="-317500" lvl="0" marL="457200" rtl="0" algn="l">
              <a:lnSpc>
                <a:spcPct val="100000"/>
              </a:lnSpc>
              <a:spcBef>
                <a:spcPts val="480"/>
              </a:spcBef>
              <a:spcAft>
                <a:spcPts val="0"/>
              </a:spcAft>
              <a:buClr>
                <a:srgbClr val="000000"/>
              </a:buClr>
              <a:buSzPts val="1400"/>
              <a:buFont typeface="Arial"/>
              <a:buChar char="●"/>
            </a:pPr>
            <a:r>
              <a:rPr lang="en-GB">
                <a:solidFill>
                  <a:srgbClr val="000000"/>
                </a:solidFill>
                <a:latin typeface="Arial"/>
                <a:ea typeface="Arial"/>
                <a:cs typeface="Arial"/>
                <a:sym typeface="Arial"/>
              </a:rPr>
              <a:t>736 million people lived on less than $1.90 a day, down from 1.85 billion in 1990. </a:t>
            </a:r>
            <a:endParaRPr>
              <a:solidFill>
                <a:srgbClr val="000000"/>
              </a:solidFill>
            </a:endParaRPr>
          </a:p>
          <a:p>
            <a:pPr indent="-317500" lvl="0" marL="457200" rtl="0" algn="l">
              <a:lnSpc>
                <a:spcPct val="100000"/>
              </a:lnSpc>
              <a:spcBef>
                <a:spcPts val="480"/>
              </a:spcBef>
              <a:spcAft>
                <a:spcPts val="0"/>
              </a:spcAft>
              <a:buClr>
                <a:srgbClr val="000000"/>
              </a:buClr>
              <a:buSzPts val="1400"/>
              <a:buFont typeface="Arial"/>
              <a:buChar char="●"/>
            </a:pPr>
            <a:r>
              <a:rPr lang="en-GB">
                <a:solidFill>
                  <a:srgbClr val="000000"/>
                </a:solidFill>
                <a:latin typeface="Arial"/>
                <a:ea typeface="Arial"/>
                <a:cs typeface="Arial"/>
                <a:sym typeface="Arial"/>
              </a:rPr>
              <a:t>Approximately 9 million people die of world hunger each year according to world hunger statistics; more than the death toll for malaria, AIDs and tuberculosis combined in 2012.</a:t>
            </a:r>
            <a:endParaRPr>
              <a:solidFill>
                <a:srgbClr val="000000"/>
              </a:solidFill>
            </a:endParaRPr>
          </a:p>
          <a:p>
            <a:pPr indent="-317500" lvl="0" marL="457200" rtl="0" algn="l">
              <a:lnSpc>
                <a:spcPct val="100000"/>
              </a:lnSpc>
              <a:spcBef>
                <a:spcPts val="480"/>
              </a:spcBef>
              <a:spcAft>
                <a:spcPts val="0"/>
              </a:spcAft>
              <a:buClr>
                <a:srgbClr val="000000"/>
              </a:buClr>
              <a:buSzPts val="1400"/>
              <a:buFont typeface="Arial"/>
              <a:buChar char="●"/>
            </a:pPr>
            <a:r>
              <a:rPr lang="en-GB">
                <a:solidFill>
                  <a:srgbClr val="000000"/>
                </a:solidFill>
                <a:latin typeface="Arial"/>
                <a:ea typeface="Arial"/>
                <a:cs typeface="Arial"/>
                <a:sym typeface="Arial"/>
              </a:rPr>
              <a:t>2 million children a year/5000 a day die from poor water and sanitation.</a:t>
            </a:r>
            <a:endParaRPr>
              <a:solidFill>
                <a:srgbClr val="000000"/>
              </a:solidFill>
            </a:endParaRPr>
          </a:p>
          <a:p>
            <a:pPr indent="-317500" lvl="0" marL="457200" rtl="0" algn="l">
              <a:lnSpc>
                <a:spcPct val="100000"/>
              </a:lnSpc>
              <a:spcBef>
                <a:spcPts val="480"/>
              </a:spcBef>
              <a:spcAft>
                <a:spcPts val="0"/>
              </a:spcAft>
              <a:buClr>
                <a:srgbClr val="000000"/>
              </a:buClr>
              <a:buSzPts val="1400"/>
              <a:buFont typeface="Arial"/>
              <a:buChar char="●"/>
            </a:pPr>
            <a:r>
              <a:rPr lang="en-GB">
                <a:solidFill>
                  <a:srgbClr val="000000"/>
                </a:solidFill>
                <a:latin typeface="Arial"/>
                <a:ea typeface="Arial"/>
                <a:cs typeface="Arial"/>
                <a:sym typeface="Arial"/>
              </a:rPr>
              <a:t>A child is trafficked once every 30 seconds, 3300 per day, 1.2 million per year in the sex or slave trade every single year.</a:t>
            </a:r>
            <a:endParaRPr b="1"/>
          </a:p>
          <a:p>
            <a:pPr indent="0" lvl="0" marL="0" rtl="0" algn="l">
              <a:spcBef>
                <a:spcPts val="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pic>
        <p:nvPicPr>
          <p:cNvPr id="58" name="Google Shape;58;p12"/>
          <p:cNvPicPr preferRelativeResize="0"/>
          <p:nvPr/>
        </p:nvPicPr>
        <p:blipFill rotWithShape="1">
          <a:blip r:embed="rId3">
            <a:alphaModFix/>
          </a:blip>
          <a:srcRect b="0" l="34071" r="0" t="0"/>
          <a:stretch/>
        </p:blipFill>
        <p:spPr>
          <a:xfrm>
            <a:off x="4927950" y="54550"/>
            <a:ext cx="3522876" cy="2455425"/>
          </a:xfrm>
          <a:prstGeom prst="rect">
            <a:avLst/>
          </a:prstGeom>
          <a:noFill/>
          <a:ln>
            <a:noFill/>
          </a:ln>
        </p:spPr>
      </p:pic>
      <p:pic>
        <p:nvPicPr>
          <p:cNvPr id="59" name="Google Shape;59;p12"/>
          <p:cNvPicPr preferRelativeResize="0"/>
          <p:nvPr/>
        </p:nvPicPr>
        <p:blipFill>
          <a:blip r:embed="rId4">
            <a:alphaModFix/>
          </a:blip>
          <a:stretch>
            <a:fillRect/>
          </a:stretch>
        </p:blipFill>
        <p:spPr>
          <a:xfrm>
            <a:off x="4095450" y="2571750"/>
            <a:ext cx="4848500" cy="2385975"/>
          </a:xfrm>
          <a:prstGeom prst="rect">
            <a:avLst/>
          </a:prstGeom>
          <a:noFill/>
          <a:ln>
            <a:noFill/>
          </a:ln>
        </p:spPr>
      </p:pic>
      <p:sp>
        <p:nvSpPr>
          <p:cNvPr id="60" name="Google Shape;60;p12"/>
          <p:cNvSpPr txBox="1"/>
          <p:nvPr/>
        </p:nvSpPr>
        <p:spPr>
          <a:xfrm>
            <a:off x="533025" y="1722700"/>
            <a:ext cx="2755200" cy="114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4000">
                <a:solidFill>
                  <a:srgbClr val="000000"/>
                </a:solidFill>
                <a:latin typeface="Comic Sans MS"/>
                <a:ea typeface="Comic Sans MS"/>
                <a:cs typeface="Comic Sans MS"/>
                <a:sym typeface="Comic Sans MS"/>
              </a:rPr>
              <a:t>When Helping Hurts </a:t>
            </a:r>
            <a:endParaRPr sz="40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3"/>
          <p:cNvSpPr txBox="1"/>
          <p:nvPr/>
        </p:nvSpPr>
        <p:spPr>
          <a:xfrm>
            <a:off x="257125" y="243475"/>
            <a:ext cx="5808000" cy="89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000">
                <a:latin typeface="Comic Sans MS"/>
                <a:ea typeface="Comic Sans MS"/>
                <a:cs typeface="Comic Sans MS"/>
                <a:sym typeface="Comic Sans MS"/>
              </a:rPr>
              <a:t>When Helping Hurts </a:t>
            </a:r>
            <a:endParaRPr sz="1700">
              <a:solidFill>
                <a:srgbClr val="434343"/>
              </a:solidFill>
              <a:latin typeface="Calibri"/>
              <a:ea typeface="Calibri"/>
              <a:cs typeface="Calibri"/>
              <a:sym typeface="Calibri"/>
            </a:endParaRPr>
          </a:p>
        </p:txBody>
      </p:sp>
      <p:pic>
        <p:nvPicPr>
          <p:cNvPr descr="Join us as we discover how can we truly help people without hurting them in the process.  This documentary-style series will guide you through principles outlined in the book, When Helping Hurts, and challenge you to determine what God is calling you to do.&#10;&#10;This resource is a LifeChurch.tv production in partnership with The Chalmers Center.  Helping Without Hurting is a supplemental educational piece to content presented in Restore series.&#10;&#10;LifeChurch.tv is a church that meets in multiple locations around the United States and globally online at http://live.lifechurch.tv. Get to know us at http://www.lifechurch.tv" id="66" name="Google Shape;66;p13" title="Helping Without Hurting - Part 1: Reconsidering the Meaning Of Poverty - LifeChurch.tv">
            <a:hlinkClick r:id="rId3"/>
          </p:cNvPr>
          <p:cNvPicPr preferRelativeResize="0"/>
          <p:nvPr/>
        </p:nvPicPr>
        <p:blipFill>
          <a:blip r:embed="rId4">
            <a:alphaModFix/>
          </a:blip>
          <a:stretch>
            <a:fillRect/>
          </a:stretch>
        </p:blipFill>
        <p:spPr>
          <a:xfrm>
            <a:off x="2134525" y="107707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1000"/>
                                        <p:tgtEl>
                                          <p:spTgt spid="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txBox="1"/>
          <p:nvPr/>
        </p:nvSpPr>
        <p:spPr>
          <a:xfrm>
            <a:off x="257125" y="243475"/>
            <a:ext cx="5808000" cy="89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000">
                <a:latin typeface="Comic Sans MS"/>
                <a:ea typeface="Comic Sans MS"/>
                <a:cs typeface="Comic Sans MS"/>
                <a:sym typeface="Comic Sans MS"/>
              </a:rPr>
              <a:t>When Helping Hurts </a:t>
            </a:r>
            <a:endParaRPr sz="1700">
              <a:solidFill>
                <a:srgbClr val="434343"/>
              </a:solidFill>
              <a:latin typeface="Calibri"/>
              <a:ea typeface="Calibri"/>
              <a:cs typeface="Calibri"/>
              <a:sym typeface="Calibri"/>
            </a:endParaRPr>
          </a:p>
        </p:txBody>
      </p:sp>
      <p:pic>
        <p:nvPicPr>
          <p:cNvPr descr="http://1.bp.blogspot.com/-ueai3s9RJLU/Vfwpd-HhvkI/AAAAAAAAFo8/GP9ZnznKbFY/s1600/BrokenRelationshipsChalmers.png" id="72" name="Google Shape;72;p14"/>
          <p:cNvPicPr preferRelativeResize="0"/>
          <p:nvPr/>
        </p:nvPicPr>
        <p:blipFill rotWithShape="1">
          <a:blip r:embed="rId3">
            <a:alphaModFix/>
          </a:blip>
          <a:srcRect b="0" l="0" r="0" t="0"/>
          <a:stretch/>
        </p:blipFill>
        <p:spPr>
          <a:xfrm>
            <a:off x="1874700" y="965224"/>
            <a:ext cx="5297400" cy="4125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nvSpPr>
        <p:spPr>
          <a:xfrm>
            <a:off x="273925" y="243475"/>
            <a:ext cx="5808000" cy="89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000">
                <a:latin typeface="Comic Sans MS"/>
                <a:ea typeface="Comic Sans MS"/>
                <a:cs typeface="Comic Sans MS"/>
                <a:sym typeface="Comic Sans MS"/>
              </a:rPr>
              <a:t>When Helping Hurts </a:t>
            </a:r>
            <a:endParaRPr sz="1700">
              <a:solidFill>
                <a:srgbClr val="434343"/>
              </a:solidFill>
              <a:latin typeface="Calibri"/>
              <a:ea typeface="Calibri"/>
              <a:cs typeface="Calibri"/>
              <a:sym typeface="Calibri"/>
            </a:endParaRPr>
          </a:p>
        </p:txBody>
      </p:sp>
      <p:grpSp>
        <p:nvGrpSpPr>
          <p:cNvPr id="78" name="Google Shape;78;p15"/>
          <p:cNvGrpSpPr/>
          <p:nvPr/>
        </p:nvGrpSpPr>
        <p:grpSpPr>
          <a:xfrm>
            <a:off x="4823265" y="421952"/>
            <a:ext cx="3817478" cy="3913912"/>
            <a:chOff x="2916761" y="-193431"/>
            <a:chExt cx="4832250" cy="5103549"/>
          </a:xfrm>
        </p:grpSpPr>
        <p:sp>
          <p:nvSpPr>
            <p:cNvPr id="79" name="Google Shape;79;p15"/>
            <p:cNvSpPr/>
            <p:nvPr/>
          </p:nvSpPr>
          <p:spPr>
            <a:xfrm>
              <a:off x="4709467" y="2064053"/>
              <a:ext cx="2677800" cy="2522700"/>
            </a:xfrm>
            <a:custGeom>
              <a:rect b="b" l="l" r="r" t="t"/>
              <a:pathLst>
                <a:path extrusionOk="0" h="120000" w="120000">
                  <a:moveTo>
                    <a:pt x="85714" y="19133"/>
                  </a:moveTo>
                  <a:lnTo>
                    <a:pt x="93853" y="10810"/>
                  </a:lnTo>
                  <a:lnTo>
                    <a:pt x="101686" y="17245"/>
                  </a:lnTo>
                  <a:lnTo>
                    <a:pt x="96641" y="28109"/>
                  </a:lnTo>
                  <a:lnTo>
                    <a:pt x="96641" y="28109"/>
                  </a:lnTo>
                  <a:cubicBezTo>
                    <a:pt x="101066" y="32983"/>
                    <a:pt x="104430" y="38688"/>
                    <a:pt x="106529" y="44877"/>
                  </a:cubicBezTo>
                  <a:lnTo>
                    <a:pt x="117670" y="44634"/>
                  </a:lnTo>
                  <a:lnTo>
                    <a:pt x="119399" y="54236"/>
                  </a:lnTo>
                  <a:lnTo>
                    <a:pt x="109006" y="58630"/>
                  </a:lnTo>
                  <a:lnTo>
                    <a:pt x="109006" y="58630"/>
                  </a:lnTo>
                  <a:cubicBezTo>
                    <a:pt x="109196" y="65148"/>
                    <a:pt x="108027" y="71636"/>
                    <a:pt x="105572" y="77697"/>
                  </a:cubicBezTo>
                  <a:lnTo>
                    <a:pt x="113747" y="85978"/>
                  </a:lnTo>
                  <a:lnTo>
                    <a:pt x="108712" y="94517"/>
                  </a:lnTo>
                  <a:lnTo>
                    <a:pt x="98440" y="89792"/>
                  </a:lnTo>
                  <a:lnTo>
                    <a:pt x="98440" y="89792"/>
                  </a:lnTo>
                  <a:cubicBezTo>
                    <a:pt x="94306" y="94905"/>
                    <a:pt x="89152" y="99139"/>
                    <a:pt x="83291" y="102237"/>
                  </a:cubicBezTo>
                  <a:lnTo>
                    <a:pt x="84852" y="114302"/>
                  </a:lnTo>
                  <a:lnTo>
                    <a:pt x="75128" y="117768"/>
                  </a:lnTo>
                  <a:lnTo>
                    <a:pt x="69888" y="107014"/>
                  </a:lnTo>
                  <a:lnTo>
                    <a:pt x="69888" y="107014"/>
                  </a:lnTo>
                  <a:cubicBezTo>
                    <a:pt x="63364" y="108329"/>
                    <a:pt x="56636" y="108329"/>
                    <a:pt x="50112" y="107014"/>
                  </a:cubicBezTo>
                  <a:lnTo>
                    <a:pt x="44872" y="117768"/>
                  </a:lnTo>
                  <a:lnTo>
                    <a:pt x="35148" y="114302"/>
                  </a:lnTo>
                  <a:lnTo>
                    <a:pt x="36709" y="102237"/>
                  </a:lnTo>
                  <a:lnTo>
                    <a:pt x="36709" y="102237"/>
                  </a:lnTo>
                  <a:cubicBezTo>
                    <a:pt x="30848" y="99139"/>
                    <a:pt x="25694" y="94905"/>
                    <a:pt x="21560" y="89792"/>
                  </a:cubicBezTo>
                  <a:lnTo>
                    <a:pt x="11288" y="94517"/>
                  </a:lnTo>
                  <a:lnTo>
                    <a:pt x="6253" y="85978"/>
                  </a:lnTo>
                  <a:lnTo>
                    <a:pt x="14428" y="77697"/>
                  </a:lnTo>
                  <a:cubicBezTo>
                    <a:pt x="11973" y="71636"/>
                    <a:pt x="10804" y="65148"/>
                    <a:pt x="10994" y="58630"/>
                  </a:cubicBezTo>
                  <a:lnTo>
                    <a:pt x="601" y="54236"/>
                  </a:lnTo>
                  <a:lnTo>
                    <a:pt x="2330" y="44634"/>
                  </a:lnTo>
                  <a:lnTo>
                    <a:pt x="13471" y="44877"/>
                  </a:lnTo>
                  <a:lnTo>
                    <a:pt x="13471" y="44877"/>
                  </a:lnTo>
                  <a:cubicBezTo>
                    <a:pt x="15570" y="38688"/>
                    <a:pt x="18934" y="32983"/>
                    <a:pt x="23359" y="28109"/>
                  </a:cubicBezTo>
                  <a:lnTo>
                    <a:pt x="18314" y="17245"/>
                  </a:lnTo>
                  <a:lnTo>
                    <a:pt x="26147" y="10810"/>
                  </a:lnTo>
                  <a:lnTo>
                    <a:pt x="34286" y="19133"/>
                  </a:lnTo>
                  <a:lnTo>
                    <a:pt x="34286" y="19133"/>
                  </a:lnTo>
                  <a:cubicBezTo>
                    <a:pt x="39956" y="15712"/>
                    <a:pt x="46279" y="13459"/>
                    <a:pt x="52868" y="12511"/>
                  </a:cubicBezTo>
                  <a:lnTo>
                    <a:pt x="54803" y="511"/>
                  </a:lnTo>
                  <a:lnTo>
                    <a:pt x="65197" y="511"/>
                  </a:lnTo>
                  <a:lnTo>
                    <a:pt x="67132" y="12511"/>
                  </a:lnTo>
                  <a:cubicBezTo>
                    <a:pt x="73721" y="13459"/>
                    <a:pt x="80044" y="15712"/>
                    <a:pt x="85714" y="19133"/>
                  </a:cubicBezTo>
                  <a:close/>
                </a:path>
              </a:pathLst>
            </a:custGeom>
            <a:solidFill>
              <a:srgbClr val="19ACE4"/>
            </a:solidFill>
            <a:ln cap="flat" cmpd="sng" w="158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5"/>
            <p:cNvSpPr txBox="1"/>
            <p:nvPr/>
          </p:nvSpPr>
          <p:spPr>
            <a:xfrm>
              <a:off x="5216649" y="2655013"/>
              <a:ext cx="1623000" cy="1296600"/>
            </a:xfrm>
            <a:prstGeom prst="rect">
              <a:avLst/>
            </a:prstGeom>
            <a:noFill/>
            <a:ln>
              <a:noFill/>
            </a:ln>
          </p:spPr>
          <p:txBody>
            <a:bodyPr anchorCtr="0" anchor="ctr" bIns="29200" lIns="29200" spcFirstLastPara="1" rIns="29200" wrap="square" tIns="29200">
              <a:noAutofit/>
            </a:bodyPr>
            <a:lstStyle/>
            <a:p>
              <a:pPr indent="0" lvl="0" marL="0" marR="0" rtl="0" algn="ctr">
                <a:lnSpc>
                  <a:spcPct val="90000"/>
                </a:lnSpc>
                <a:spcBef>
                  <a:spcPts val="0"/>
                </a:spcBef>
                <a:spcAft>
                  <a:spcPts val="0"/>
                </a:spcAft>
                <a:buNone/>
              </a:pPr>
              <a:r>
                <a:rPr b="0" i="0" lang="en-GB" sz="2300" u="none" cap="none" strike="noStrike">
                  <a:solidFill>
                    <a:srgbClr val="FFFFFF"/>
                  </a:solidFill>
                  <a:latin typeface="Questrial"/>
                  <a:ea typeface="Questrial"/>
                  <a:cs typeface="Questrial"/>
                  <a:sym typeface="Questrial"/>
                </a:rPr>
                <a:t>Self-value</a:t>
              </a:r>
              <a:endParaRPr b="0" i="0" sz="2300" u="none" cap="none" strike="noStrike">
                <a:solidFill>
                  <a:srgbClr val="FFFFFF"/>
                </a:solidFill>
                <a:latin typeface="Questrial"/>
                <a:ea typeface="Questrial"/>
                <a:cs typeface="Questrial"/>
                <a:sym typeface="Questrial"/>
              </a:endParaRPr>
            </a:p>
          </p:txBody>
        </p:sp>
        <p:sp>
          <p:nvSpPr>
            <p:cNvPr id="81" name="Google Shape;81;p15"/>
            <p:cNvSpPr/>
            <p:nvPr/>
          </p:nvSpPr>
          <p:spPr>
            <a:xfrm>
              <a:off x="3312351" y="1440939"/>
              <a:ext cx="1834800" cy="1834800"/>
            </a:xfrm>
            <a:custGeom>
              <a:rect b="b" l="l" r="r" t="t"/>
              <a:pathLst>
                <a:path extrusionOk="0" h="120000" w="120000">
                  <a:moveTo>
                    <a:pt x="90163" y="30393"/>
                  </a:moveTo>
                  <a:lnTo>
                    <a:pt x="107251" y="24732"/>
                  </a:lnTo>
                  <a:lnTo>
                    <a:pt x="113893" y="36094"/>
                  </a:lnTo>
                  <a:lnTo>
                    <a:pt x="101043" y="49005"/>
                  </a:lnTo>
                  <a:lnTo>
                    <a:pt x="101043" y="49005"/>
                  </a:lnTo>
                  <a:cubicBezTo>
                    <a:pt x="103021" y="56205"/>
                    <a:pt x="103021" y="63795"/>
                    <a:pt x="101043" y="70995"/>
                  </a:cubicBezTo>
                  <a:lnTo>
                    <a:pt x="113893" y="83906"/>
                  </a:lnTo>
                  <a:lnTo>
                    <a:pt x="107251" y="95268"/>
                  </a:lnTo>
                  <a:lnTo>
                    <a:pt x="90163" y="89607"/>
                  </a:lnTo>
                  <a:lnTo>
                    <a:pt x="90163" y="89607"/>
                  </a:lnTo>
                  <a:cubicBezTo>
                    <a:pt x="84838" y="94898"/>
                    <a:pt x="78183" y="98693"/>
                    <a:pt x="70880" y="100602"/>
                  </a:cubicBezTo>
                  <a:lnTo>
                    <a:pt x="66773" y="118602"/>
                  </a:lnTo>
                  <a:lnTo>
                    <a:pt x="53227" y="118602"/>
                  </a:lnTo>
                  <a:lnTo>
                    <a:pt x="49120" y="100602"/>
                  </a:lnTo>
                  <a:lnTo>
                    <a:pt x="49120" y="100602"/>
                  </a:lnTo>
                  <a:cubicBezTo>
                    <a:pt x="41817" y="98693"/>
                    <a:pt x="35162" y="94898"/>
                    <a:pt x="29837" y="89607"/>
                  </a:cubicBezTo>
                  <a:lnTo>
                    <a:pt x="12749" y="95268"/>
                  </a:lnTo>
                  <a:lnTo>
                    <a:pt x="6107" y="83906"/>
                  </a:lnTo>
                  <a:lnTo>
                    <a:pt x="18957" y="70995"/>
                  </a:lnTo>
                  <a:cubicBezTo>
                    <a:pt x="16979" y="63795"/>
                    <a:pt x="16979" y="56205"/>
                    <a:pt x="18957" y="49005"/>
                  </a:cubicBezTo>
                  <a:lnTo>
                    <a:pt x="6107" y="36094"/>
                  </a:lnTo>
                  <a:lnTo>
                    <a:pt x="12749" y="24732"/>
                  </a:lnTo>
                  <a:lnTo>
                    <a:pt x="29837" y="30393"/>
                  </a:lnTo>
                  <a:lnTo>
                    <a:pt x="29837" y="30393"/>
                  </a:lnTo>
                  <a:cubicBezTo>
                    <a:pt x="35162" y="25102"/>
                    <a:pt x="41817" y="21307"/>
                    <a:pt x="49120" y="19398"/>
                  </a:cubicBezTo>
                  <a:lnTo>
                    <a:pt x="53227" y="1398"/>
                  </a:lnTo>
                  <a:lnTo>
                    <a:pt x="66773" y="1398"/>
                  </a:lnTo>
                  <a:lnTo>
                    <a:pt x="70880" y="19398"/>
                  </a:lnTo>
                  <a:lnTo>
                    <a:pt x="70880" y="19398"/>
                  </a:lnTo>
                  <a:cubicBezTo>
                    <a:pt x="78183" y="21307"/>
                    <a:pt x="84838" y="25102"/>
                    <a:pt x="90163" y="30393"/>
                  </a:cubicBezTo>
                  <a:close/>
                </a:path>
              </a:pathLst>
            </a:custGeom>
            <a:solidFill>
              <a:srgbClr val="19ACE4"/>
            </a:solidFill>
            <a:ln cap="flat" cmpd="sng" w="158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5"/>
            <p:cNvSpPr txBox="1"/>
            <p:nvPr/>
          </p:nvSpPr>
          <p:spPr>
            <a:xfrm>
              <a:off x="3712984" y="1940390"/>
              <a:ext cx="1033500" cy="905400"/>
            </a:xfrm>
            <a:prstGeom prst="rect">
              <a:avLst/>
            </a:prstGeom>
            <a:noFill/>
            <a:ln>
              <a:noFill/>
            </a:ln>
          </p:spPr>
          <p:txBody>
            <a:bodyPr anchorCtr="0" anchor="ctr" bIns="29200" lIns="29200" spcFirstLastPara="1" rIns="29200" wrap="square" tIns="29200">
              <a:noAutofit/>
            </a:bodyPr>
            <a:lstStyle/>
            <a:p>
              <a:pPr indent="0" lvl="0" marL="0" marR="0" rtl="0" algn="ctr">
                <a:lnSpc>
                  <a:spcPct val="90000"/>
                </a:lnSpc>
                <a:spcBef>
                  <a:spcPts val="0"/>
                </a:spcBef>
                <a:spcAft>
                  <a:spcPts val="0"/>
                </a:spcAft>
                <a:buNone/>
              </a:pPr>
              <a:r>
                <a:rPr b="0" i="0" lang="en-GB" sz="2300" u="none" cap="none" strike="noStrike">
                  <a:solidFill>
                    <a:srgbClr val="FFFFFF"/>
                  </a:solidFill>
                  <a:latin typeface="Questrial"/>
                  <a:ea typeface="Questrial"/>
                  <a:cs typeface="Questrial"/>
                  <a:sym typeface="Questrial"/>
                </a:rPr>
                <a:t>Loved</a:t>
              </a:r>
              <a:endParaRPr b="0" i="0" sz="2300" u="none" cap="none" strike="noStrike">
                <a:solidFill>
                  <a:srgbClr val="FFFFFF"/>
                </a:solidFill>
                <a:latin typeface="Questrial"/>
                <a:ea typeface="Questrial"/>
                <a:cs typeface="Questrial"/>
                <a:sym typeface="Questrial"/>
              </a:endParaRPr>
            </a:p>
          </p:txBody>
        </p:sp>
        <p:sp>
          <p:nvSpPr>
            <p:cNvPr id="83" name="Google Shape;83;p15"/>
            <p:cNvSpPr/>
            <p:nvPr/>
          </p:nvSpPr>
          <p:spPr>
            <a:xfrm rot="-900360">
              <a:off x="4274529" y="242148"/>
              <a:ext cx="2063570" cy="1721832"/>
            </a:xfrm>
            <a:custGeom>
              <a:rect b="b" l="l" r="r" t="t"/>
              <a:pathLst>
                <a:path extrusionOk="0" h="120000" w="120000">
                  <a:moveTo>
                    <a:pt x="92174" y="30393"/>
                  </a:moveTo>
                  <a:lnTo>
                    <a:pt x="105884" y="22798"/>
                  </a:lnTo>
                  <a:lnTo>
                    <a:pt x="113302" y="34694"/>
                  </a:lnTo>
                  <a:lnTo>
                    <a:pt x="103780" y="49005"/>
                  </a:lnTo>
                  <a:lnTo>
                    <a:pt x="103780" y="49005"/>
                  </a:lnTo>
                  <a:cubicBezTo>
                    <a:pt x="105889" y="56205"/>
                    <a:pt x="105889" y="63795"/>
                    <a:pt x="103780" y="70995"/>
                  </a:cubicBezTo>
                  <a:lnTo>
                    <a:pt x="113302" y="85306"/>
                  </a:lnTo>
                  <a:lnTo>
                    <a:pt x="105884" y="97202"/>
                  </a:lnTo>
                  <a:lnTo>
                    <a:pt x="92174" y="89607"/>
                  </a:lnTo>
                  <a:lnTo>
                    <a:pt x="92174" y="89607"/>
                  </a:lnTo>
                  <a:cubicBezTo>
                    <a:pt x="86494" y="94898"/>
                    <a:pt x="79395" y="98693"/>
                    <a:pt x="71606" y="100602"/>
                  </a:cubicBezTo>
                  <a:lnTo>
                    <a:pt x="68165" y="118602"/>
                  </a:lnTo>
                  <a:lnTo>
                    <a:pt x="51835" y="118602"/>
                  </a:lnTo>
                  <a:lnTo>
                    <a:pt x="48394" y="100602"/>
                  </a:lnTo>
                  <a:cubicBezTo>
                    <a:pt x="40605" y="98693"/>
                    <a:pt x="33506" y="94898"/>
                    <a:pt x="27826" y="89607"/>
                  </a:cubicBezTo>
                  <a:lnTo>
                    <a:pt x="14116" y="97202"/>
                  </a:lnTo>
                  <a:lnTo>
                    <a:pt x="6698" y="85306"/>
                  </a:lnTo>
                  <a:lnTo>
                    <a:pt x="16220" y="70995"/>
                  </a:lnTo>
                  <a:lnTo>
                    <a:pt x="16220" y="70995"/>
                  </a:lnTo>
                  <a:cubicBezTo>
                    <a:pt x="14111" y="63795"/>
                    <a:pt x="14111" y="56205"/>
                    <a:pt x="16220" y="49005"/>
                  </a:cubicBezTo>
                  <a:lnTo>
                    <a:pt x="6698" y="34694"/>
                  </a:lnTo>
                  <a:lnTo>
                    <a:pt x="14116" y="22798"/>
                  </a:lnTo>
                  <a:lnTo>
                    <a:pt x="27826" y="30393"/>
                  </a:lnTo>
                  <a:lnTo>
                    <a:pt x="27826" y="30393"/>
                  </a:lnTo>
                  <a:cubicBezTo>
                    <a:pt x="33506" y="25102"/>
                    <a:pt x="40605" y="21307"/>
                    <a:pt x="48394" y="19398"/>
                  </a:cubicBezTo>
                  <a:lnTo>
                    <a:pt x="51835" y="1398"/>
                  </a:lnTo>
                  <a:lnTo>
                    <a:pt x="68165" y="1398"/>
                  </a:lnTo>
                  <a:lnTo>
                    <a:pt x="71606" y="19398"/>
                  </a:lnTo>
                  <a:lnTo>
                    <a:pt x="71606" y="19398"/>
                  </a:lnTo>
                  <a:cubicBezTo>
                    <a:pt x="79395" y="21307"/>
                    <a:pt x="86494" y="25102"/>
                    <a:pt x="92174" y="30393"/>
                  </a:cubicBezTo>
                  <a:close/>
                </a:path>
              </a:pathLst>
            </a:custGeom>
            <a:solidFill>
              <a:srgbClr val="19ACE4"/>
            </a:solidFill>
            <a:ln cap="flat" cmpd="sng" w="158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5"/>
            <p:cNvSpPr txBox="1"/>
            <p:nvPr/>
          </p:nvSpPr>
          <p:spPr>
            <a:xfrm>
              <a:off x="4663598" y="596280"/>
              <a:ext cx="1425300" cy="1009200"/>
            </a:xfrm>
            <a:prstGeom prst="rect">
              <a:avLst/>
            </a:prstGeom>
            <a:noFill/>
            <a:ln>
              <a:noFill/>
            </a:ln>
          </p:spPr>
          <p:txBody>
            <a:bodyPr anchorCtr="0" anchor="ctr" bIns="29200" lIns="29200" spcFirstLastPara="1" rIns="29200" wrap="square" tIns="29200">
              <a:noAutofit/>
            </a:bodyPr>
            <a:lstStyle/>
            <a:p>
              <a:pPr indent="0" lvl="0" marL="0" marR="0" rtl="0" algn="ctr">
                <a:lnSpc>
                  <a:spcPct val="90000"/>
                </a:lnSpc>
                <a:spcBef>
                  <a:spcPts val="0"/>
                </a:spcBef>
                <a:spcAft>
                  <a:spcPts val="0"/>
                </a:spcAft>
                <a:buNone/>
              </a:pPr>
              <a:r>
                <a:rPr b="0" i="0" lang="en-GB" sz="2300" u="none" cap="none" strike="noStrike">
                  <a:solidFill>
                    <a:srgbClr val="FFFFFF"/>
                  </a:solidFill>
                  <a:latin typeface="Questrial"/>
                  <a:ea typeface="Questrial"/>
                  <a:cs typeface="Questrial"/>
                  <a:sym typeface="Questrial"/>
                </a:rPr>
                <a:t>Purpose</a:t>
              </a:r>
              <a:endParaRPr b="0" i="0" sz="2300" u="none" cap="none" strike="noStrike">
                <a:solidFill>
                  <a:srgbClr val="FFFFFF"/>
                </a:solidFill>
                <a:latin typeface="Questrial"/>
                <a:ea typeface="Questrial"/>
                <a:cs typeface="Questrial"/>
                <a:sym typeface="Questrial"/>
              </a:endParaRPr>
            </a:p>
          </p:txBody>
        </p:sp>
        <p:sp>
          <p:nvSpPr>
            <p:cNvPr id="85" name="Google Shape;85;p15"/>
            <p:cNvSpPr/>
            <p:nvPr/>
          </p:nvSpPr>
          <p:spPr>
            <a:xfrm>
              <a:off x="4519811" y="1680918"/>
              <a:ext cx="3229200" cy="3229200"/>
            </a:xfrm>
            <a:custGeom>
              <a:rect b="b" l="l" r="r" t="t"/>
              <a:pathLst>
                <a:path extrusionOk="0" h="120000" w="120000">
                  <a:moveTo>
                    <a:pt x="54334" y="4035"/>
                  </a:moveTo>
                  <a:lnTo>
                    <a:pt x="54334" y="4035"/>
                  </a:lnTo>
                  <a:cubicBezTo>
                    <a:pt x="77728" y="1676"/>
                    <a:pt x="100131" y="14060"/>
                    <a:pt x="110538" y="35103"/>
                  </a:cubicBezTo>
                  <a:cubicBezTo>
                    <a:pt x="120946" y="56147"/>
                    <a:pt x="117170" y="81427"/>
                    <a:pt x="101065" y="98526"/>
                  </a:cubicBezTo>
                  <a:lnTo>
                    <a:pt x="103543" y="101269"/>
                  </a:lnTo>
                  <a:lnTo>
                    <a:pt x="95876" y="99720"/>
                  </a:lnTo>
                  <a:lnTo>
                    <a:pt x="94863" y="91660"/>
                  </a:lnTo>
                  <a:lnTo>
                    <a:pt x="97340" y="94402"/>
                  </a:lnTo>
                  <a:cubicBezTo>
                    <a:pt x="111722" y="78960"/>
                    <a:pt x="114996" y="56277"/>
                    <a:pt x="105563" y="37435"/>
                  </a:cubicBezTo>
                  <a:cubicBezTo>
                    <a:pt x="96129" y="18592"/>
                    <a:pt x="75957" y="7521"/>
                    <a:pt x="54901" y="9630"/>
                  </a:cubicBezTo>
                  <a:close/>
                </a:path>
              </a:pathLst>
            </a:custGeom>
            <a:solidFill>
              <a:srgbClr val="A7D2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5"/>
            <p:cNvSpPr/>
            <p:nvPr/>
          </p:nvSpPr>
          <p:spPr>
            <a:xfrm>
              <a:off x="2916761" y="1060138"/>
              <a:ext cx="2346300" cy="2346300"/>
            </a:xfrm>
            <a:custGeom>
              <a:rect b="b" l="l" r="r" t="t"/>
              <a:pathLst>
                <a:path extrusionOk="0" h="120000" w="120000">
                  <a:moveTo>
                    <a:pt x="39357" y="9172"/>
                  </a:moveTo>
                  <a:lnTo>
                    <a:pt x="42258" y="16316"/>
                  </a:lnTo>
                  <a:lnTo>
                    <a:pt x="42258" y="16316"/>
                  </a:lnTo>
                  <a:cubicBezTo>
                    <a:pt x="22943" y="24037"/>
                    <a:pt x="10954" y="43344"/>
                    <a:pt x="12692" y="63930"/>
                  </a:cubicBezTo>
                  <a:lnTo>
                    <a:pt x="17558" y="62833"/>
                  </a:lnTo>
                  <a:lnTo>
                    <a:pt x="10036" y="71267"/>
                  </a:lnTo>
                  <a:lnTo>
                    <a:pt x="427" y="66696"/>
                  </a:lnTo>
                  <a:lnTo>
                    <a:pt x="5298" y="65598"/>
                  </a:lnTo>
                  <a:lnTo>
                    <a:pt x="5298" y="65598"/>
                  </a:lnTo>
                  <a:cubicBezTo>
                    <a:pt x="2800" y="41328"/>
                    <a:pt x="16681" y="18331"/>
                    <a:pt x="39357" y="9172"/>
                  </a:cubicBezTo>
                  <a:close/>
                </a:path>
              </a:pathLst>
            </a:custGeom>
            <a:solidFill>
              <a:srgbClr val="A7D2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p:nvPr/>
          </p:nvSpPr>
          <p:spPr>
            <a:xfrm>
              <a:off x="3853503" y="-193431"/>
              <a:ext cx="2529600" cy="2529600"/>
            </a:xfrm>
            <a:custGeom>
              <a:rect b="b" l="l" r="r" t="t"/>
              <a:pathLst>
                <a:path extrusionOk="0" h="120000" w="120000">
                  <a:moveTo>
                    <a:pt x="4859" y="64833"/>
                  </a:moveTo>
                  <a:lnTo>
                    <a:pt x="4859" y="64833"/>
                  </a:lnTo>
                  <a:cubicBezTo>
                    <a:pt x="3479" y="49158"/>
                    <a:pt x="8868" y="33641"/>
                    <a:pt x="19674" y="22178"/>
                  </a:cubicBezTo>
                  <a:lnTo>
                    <a:pt x="16599" y="18603"/>
                  </a:lnTo>
                  <a:lnTo>
                    <a:pt x="26275" y="20780"/>
                  </a:lnTo>
                  <a:lnTo>
                    <a:pt x="27384" y="31144"/>
                  </a:lnTo>
                  <a:lnTo>
                    <a:pt x="24310" y="27570"/>
                  </a:lnTo>
                  <a:lnTo>
                    <a:pt x="24310" y="27570"/>
                  </a:lnTo>
                  <a:cubicBezTo>
                    <a:pt x="15149" y="37507"/>
                    <a:pt x="10612" y="50806"/>
                    <a:pt x="11805" y="64224"/>
                  </a:cubicBezTo>
                  <a:close/>
                </a:path>
              </a:pathLst>
            </a:custGeom>
            <a:solidFill>
              <a:srgbClr val="A7D2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15"/>
          <p:cNvSpPr txBox="1"/>
          <p:nvPr/>
        </p:nvSpPr>
        <p:spPr>
          <a:xfrm>
            <a:off x="426700" y="1141375"/>
            <a:ext cx="4451100" cy="337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GB" sz="2400">
                <a:solidFill>
                  <a:srgbClr val="695D46"/>
                </a:solidFill>
                <a:latin typeface="Open Sans"/>
                <a:ea typeface="Open Sans"/>
                <a:cs typeface="Open Sans"/>
                <a:sym typeface="Open Sans"/>
              </a:rPr>
              <a:t>What is poverty alleviation?</a:t>
            </a:r>
            <a:endParaRPr b="1" sz="2400">
              <a:solidFill>
                <a:srgbClr val="695D46"/>
              </a:solidFill>
              <a:latin typeface="Open Sans"/>
              <a:ea typeface="Open Sans"/>
              <a:cs typeface="Open Sans"/>
              <a:sym typeface="Open Sans"/>
            </a:endParaRPr>
          </a:p>
          <a:p>
            <a:pPr indent="0" lvl="0" marL="0" rtl="0" algn="ctr">
              <a:lnSpc>
                <a:spcPct val="115000"/>
              </a:lnSpc>
              <a:spcBef>
                <a:spcPts val="2100"/>
              </a:spcBef>
              <a:spcAft>
                <a:spcPts val="2100"/>
              </a:spcAft>
              <a:buNone/>
            </a:pPr>
            <a:r>
              <a:rPr lang="en-GB" sz="2400">
                <a:solidFill>
                  <a:srgbClr val="695D46"/>
                </a:solidFill>
                <a:latin typeface="Open Sans"/>
                <a:ea typeface="Open Sans"/>
                <a:cs typeface="Open Sans"/>
                <a:sym typeface="Open Sans"/>
              </a:rPr>
              <a:t>A process in which people, both the materially poor and non-poor, move closer to living in right relationship with God, self, others, and the rest of creation.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nvSpPr>
        <p:spPr>
          <a:xfrm>
            <a:off x="273925" y="243475"/>
            <a:ext cx="5808000" cy="89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000">
                <a:latin typeface="Comic Sans MS"/>
                <a:ea typeface="Comic Sans MS"/>
                <a:cs typeface="Comic Sans MS"/>
                <a:sym typeface="Comic Sans MS"/>
              </a:rPr>
              <a:t>CCT</a:t>
            </a:r>
            <a:r>
              <a:rPr lang="en-GB" sz="4000">
                <a:latin typeface="Comic Sans MS"/>
                <a:ea typeface="Comic Sans MS"/>
                <a:cs typeface="Comic Sans MS"/>
                <a:sym typeface="Comic Sans MS"/>
              </a:rPr>
              <a:t> </a:t>
            </a:r>
            <a:endParaRPr sz="1700">
              <a:solidFill>
                <a:srgbClr val="434343"/>
              </a:solidFill>
              <a:latin typeface="Calibri"/>
              <a:ea typeface="Calibri"/>
              <a:cs typeface="Calibri"/>
              <a:sym typeface="Calibri"/>
            </a:endParaRPr>
          </a:p>
        </p:txBody>
      </p:sp>
      <p:pic>
        <p:nvPicPr>
          <p:cNvPr descr="http://static1.squarespace.com/static/553fd22be4b09bfe06cec52e/t/55479265e4b0ebaf8faf2615/1430753896129/poverty+cycle+thisworldexists" id="94" name="Google Shape;94;p16"/>
          <p:cNvPicPr preferRelativeResize="0"/>
          <p:nvPr/>
        </p:nvPicPr>
        <p:blipFill rotWithShape="1">
          <a:blip r:embed="rId3">
            <a:alphaModFix/>
          </a:blip>
          <a:srcRect b="0" l="0" r="0" t="0"/>
          <a:stretch/>
        </p:blipFill>
        <p:spPr>
          <a:xfrm>
            <a:off x="480500" y="859625"/>
            <a:ext cx="4022700" cy="4017600"/>
          </a:xfrm>
          <a:prstGeom prst="rect">
            <a:avLst/>
          </a:prstGeom>
          <a:noFill/>
          <a:ln>
            <a:noFill/>
          </a:ln>
        </p:spPr>
      </p:pic>
      <p:grpSp>
        <p:nvGrpSpPr>
          <p:cNvPr id="95" name="Google Shape;95;p16"/>
          <p:cNvGrpSpPr/>
          <p:nvPr/>
        </p:nvGrpSpPr>
        <p:grpSpPr>
          <a:xfrm>
            <a:off x="4503216" y="477800"/>
            <a:ext cx="4467318" cy="2834621"/>
            <a:chOff x="1790956" y="0"/>
            <a:chExt cx="4678800" cy="2924400"/>
          </a:xfrm>
        </p:grpSpPr>
        <p:sp>
          <p:nvSpPr>
            <p:cNvPr id="96" name="Google Shape;96;p16"/>
            <p:cNvSpPr/>
            <p:nvPr/>
          </p:nvSpPr>
          <p:spPr>
            <a:xfrm>
              <a:off x="1790956" y="0"/>
              <a:ext cx="4678800" cy="2924400"/>
            </a:xfrm>
            <a:custGeom>
              <a:rect b="b" l="l" r="r" t="t"/>
              <a:pathLst>
                <a:path extrusionOk="0" h="120000" w="120000">
                  <a:moveTo>
                    <a:pt x="0" y="120000"/>
                  </a:moveTo>
                  <a:quadBezTo>
                    <a:pt x="20000" y="40000"/>
                    <a:pt x="100964" y="15000"/>
                  </a:quadBezTo>
                  <a:lnTo>
                    <a:pt x="99892" y="0"/>
                  </a:lnTo>
                  <a:lnTo>
                    <a:pt x="120000" y="24000"/>
                  </a:lnTo>
                  <a:lnTo>
                    <a:pt x="104181" y="60000"/>
                  </a:lnTo>
                  <a:lnTo>
                    <a:pt x="103109" y="45000"/>
                  </a:lnTo>
                  <a:quadBezTo>
                    <a:pt x="30000" y="55000"/>
                    <a:pt x="0" y="120000"/>
                  </a:quadBezTo>
                  <a:close/>
                </a:path>
              </a:pathLst>
            </a:custGeom>
            <a:solidFill>
              <a:srgbClr val="CBE2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6"/>
            <p:cNvSpPr/>
            <p:nvPr/>
          </p:nvSpPr>
          <p:spPr>
            <a:xfrm>
              <a:off x="1863571" y="2018322"/>
              <a:ext cx="121500" cy="121500"/>
            </a:xfrm>
            <a:prstGeom prst="ellipse">
              <a:avLst/>
            </a:prstGeom>
            <a:solidFill>
              <a:srgbClr val="19ACE4"/>
            </a:solidFill>
            <a:ln cap="flat" cmpd="sng" w="158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6"/>
            <p:cNvSpPr/>
            <p:nvPr/>
          </p:nvSpPr>
          <p:spPr>
            <a:xfrm>
              <a:off x="1924396" y="2079146"/>
              <a:ext cx="1090200" cy="84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6"/>
            <p:cNvSpPr txBox="1"/>
            <p:nvPr/>
          </p:nvSpPr>
          <p:spPr>
            <a:xfrm>
              <a:off x="1920159" y="2051146"/>
              <a:ext cx="1090200" cy="845100"/>
            </a:xfrm>
            <a:prstGeom prst="rect">
              <a:avLst/>
            </a:prstGeom>
            <a:noFill/>
            <a:ln>
              <a:noFill/>
            </a:ln>
          </p:spPr>
          <p:txBody>
            <a:bodyPr anchorCtr="0" anchor="t" bIns="0" lIns="64450" spcFirstLastPara="1" rIns="0" wrap="square" tIns="0">
              <a:noAutofit/>
            </a:bodyPr>
            <a:lstStyle/>
            <a:p>
              <a:pPr indent="0" lvl="0" marL="0" marR="0" rtl="0" algn="l">
                <a:lnSpc>
                  <a:spcPct val="90000"/>
                </a:lnSpc>
                <a:spcBef>
                  <a:spcPts val="0"/>
                </a:spcBef>
                <a:spcAft>
                  <a:spcPts val="0"/>
                </a:spcAft>
                <a:buNone/>
              </a:pPr>
              <a:r>
                <a:rPr b="0" i="0" lang="en-GB" sz="2100" u="none" cap="none" strike="noStrike">
                  <a:solidFill>
                    <a:srgbClr val="695D46"/>
                  </a:solidFill>
                  <a:latin typeface="Questrial"/>
                  <a:ea typeface="Questrial"/>
                  <a:cs typeface="Questrial"/>
                  <a:sym typeface="Questrial"/>
                </a:rPr>
                <a:t>CCMP</a:t>
              </a:r>
              <a:endParaRPr b="0" i="0" sz="2100" u="none" cap="none" strike="noStrike">
                <a:solidFill>
                  <a:srgbClr val="695D46"/>
                </a:solidFill>
                <a:latin typeface="Questrial"/>
                <a:ea typeface="Questrial"/>
                <a:cs typeface="Questrial"/>
                <a:sym typeface="Questrial"/>
              </a:endParaRPr>
            </a:p>
          </p:txBody>
        </p:sp>
        <p:sp>
          <p:nvSpPr>
            <p:cNvPr id="100" name="Google Shape;100;p16"/>
            <p:cNvSpPr/>
            <p:nvPr/>
          </p:nvSpPr>
          <p:spPr>
            <a:xfrm>
              <a:off x="2937359" y="1223509"/>
              <a:ext cx="219900" cy="219900"/>
            </a:xfrm>
            <a:prstGeom prst="ellipse">
              <a:avLst/>
            </a:prstGeom>
            <a:solidFill>
              <a:srgbClr val="19ACE4"/>
            </a:solidFill>
            <a:ln cap="flat" cmpd="sng" w="158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6"/>
            <p:cNvSpPr/>
            <p:nvPr/>
          </p:nvSpPr>
          <p:spPr>
            <a:xfrm>
              <a:off x="3047311" y="1333461"/>
              <a:ext cx="1122900" cy="159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6"/>
            <p:cNvSpPr txBox="1"/>
            <p:nvPr/>
          </p:nvSpPr>
          <p:spPr>
            <a:xfrm>
              <a:off x="3047315" y="1333475"/>
              <a:ext cx="1333500" cy="1590900"/>
            </a:xfrm>
            <a:prstGeom prst="rect">
              <a:avLst/>
            </a:prstGeom>
            <a:noFill/>
            <a:ln>
              <a:noFill/>
            </a:ln>
          </p:spPr>
          <p:txBody>
            <a:bodyPr anchorCtr="0" anchor="t" bIns="0" lIns="116500" spcFirstLastPara="1" rIns="0" wrap="square" tIns="0">
              <a:noAutofit/>
            </a:bodyPr>
            <a:lstStyle/>
            <a:p>
              <a:pPr indent="0" lvl="0" marL="0" marR="0" rtl="0" algn="l">
                <a:lnSpc>
                  <a:spcPct val="90000"/>
                </a:lnSpc>
                <a:spcBef>
                  <a:spcPts val="0"/>
                </a:spcBef>
                <a:spcAft>
                  <a:spcPts val="0"/>
                </a:spcAft>
                <a:buNone/>
              </a:pPr>
              <a:r>
                <a:rPr b="0" i="0" lang="en-GB" sz="2100" u="none" cap="none" strike="noStrike">
                  <a:solidFill>
                    <a:srgbClr val="695D46"/>
                  </a:solidFill>
                  <a:latin typeface="Questrial"/>
                  <a:ea typeface="Questrial"/>
                  <a:cs typeface="Questrial"/>
                  <a:sym typeface="Questrial"/>
                </a:rPr>
                <a:t>Empower</a:t>
              </a:r>
              <a:endParaRPr b="0" i="0" sz="2100" u="none" cap="none" strike="noStrike">
                <a:solidFill>
                  <a:srgbClr val="695D46"/>
                </a:solidFill>
                <a:latin typeface="Questrial"/>
                <a:ea typeface="Questrial"/>
                <a:cs typeface="Questrial"/>
                <a:sym typeface="Questrial"/>
              </a:endParaRPr>
            </a:p>
          </p:txBody>
        </p:sp>
        <p:sp>
          <p:nvSpPr>
            <p:cNvPr id="103" name="Google Shape;103;p16"/>
            <p:cNvSpPr/>
            <p:nvPr/>
          </p:nvSpPr>
          <p:spPr>
            <a:xfrm>
              <a:off x="4228710" y="739837"/>
              <a:ext cx="304200" cy="304200"/>
            </a:xfrm>
            <a:prstGeom prst="ellipse">
              <a:avLst/>
            </a:prstGeom>
            <a:solidFill>
              <a:srgbClr val="19ACE4"/>
            </a:solidFill>
            <a:ln cap="flat" cmpd="sng" w="158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6"/>
            <p:cNvSpPr/>
            <p:nvPr/>
          </p:nvSpPr>
          <p:spPr>
            <a:xfrm>
              <a:off x="4380772" y="891898"/>
              <a:ext cx="1122900" cy="203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6"/>
            <p:cNvSpPr txBox="1"/>
            <p:nvPr/>
          </p:nvSpPr>
          <p:spPr>
            <a:xfrm>
              <a:off x="4532847" y="891898"/>
              <a:ext cx="1122900" cy="2032500"/>
            </a:xfrm>
            <a:prstGeom prst="rect">
              <a:avLst/>
            </a:prstGeom>
            <a:noFill/>
            <a:ln>
              <a:noFill/>
            </a:ln>
          </p:spPr>
          <p:txBody>
            <a:bodyPr anchorCtr="0" anchor="t" bIns="0" lIns="161125" spcFirstLastPara="1" rIns="0" wrap="square" tIns="0">
              <a:noAutofit/>
            </a:bodyPr>
            <a:lstStyle/>
            <a:p>
              <a:pPr indent="0" lvl="0" marL="0" marR="0" rtl="0" algn="l">
                <a:lnSpc>
                  <a:spcPct val="90000"/>
                </a:lnSpc>
                <a:spcBef>
                  <a:spcPts val="0"/>
                </a:spcBef>
                <a:spcAft>
                  <a:spcPts val="0"/>
                </a:spcAft>
                <a:buNone/>
              </a:pPr>
              <a:r>
                <a:rPr b="0" i="0" lang="en-GB" sz="2100" u="none" cap="none" strike="noStrike">
                  <a:solidFill>
                    <a:srgbClr val="695D46"/>
                  </a:solidFill>
                  <a:latin typeface="Questrial"/>
                  <a:ea typeface="Questrial"/>
                  <a:cs typeface="Questrial"/>
                  <a:sym typeface="Questrial"/>
                </a:rPr>
                <a:t>Life to the fullest</a:t>
              </a:r>
              <a:endParaRPr b="0" i="0" sz="2100" u="none" cap="none" strike="noStrike">
                <a:solidFill>
                  <a:srgbClr val="695D46"/>
                </a:solidFill>
                <a:latin typeface="Questrial"/>
                <a:ea typeface="Questrial"/>
                <a:cs typeface="Questrial"/>
                <a:sym typeface="Quest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333333"/>
      </a:dk1>
      <a:lt1>
        <a:srgbClr val="FFFFFF"/>
      </a:lt1>
      <a:dk2>
        <a:srgbClr val="333333"/>
      </a:dk2>
      <a:lt2>
        <a:srgbClr val="EEEEEE"/>
      </a:lt2>
      <a:accent1>
        <a:srgbClr val="008CAA"/>
      </a:accent1>
      <a:accent2>
        <a:srgbClr val="173145"/>
      </a:accent2>
      <a:accent3>
        <a:srgbClr val="82AFC9"/>
      </a:accent3>
      <a:accent4>
        <a:srgbClr val="FCD500"/>
      </a:accent4>
      <a:accent5>
        <a:srgbClr val="B5CEDE"/>
      </a:accent5>
      <a:accent6>
        <a:srgbClr val="FCE97D"/>
      </a:accent6>
      <a:hlink>
        <a:srgbClr val="008CA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