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Source Code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regular.fntdata"/><Relationship Id="rId14" Type="http://schemas.openxmlformats.org/officeDocument/2006/relationships/slide" Target="slides/slide9.xml"/><Relationship Id="rId17" Type="http://schemas.openxmlformats.org/officeDocument/2006/relationships/font" Target="fonts/SourceCodePro-italic.fntdata"/><Relationship Id="rId16"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8fb157f605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8fb157f605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8fb157f605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8fb157f605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8fb157f60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8fb157f60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ea006a7f7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ea006a7f7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fb157f605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fb157f605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fb157f60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fb157f60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a006a7f7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a006a7f7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a006a7f7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a006a7f7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fb157f605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fb157f605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 name="Google Shape;15;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7" name="Google Shape;17;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2" name="Google Shape;22;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5" name="Google Shape;25;p5"/>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26" name="Google Shape;26;p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8"/>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Prayer walk </a:t>
            </a:r>
            <a:r>
              <a:rPr lang="en-GB"/>
              <a:t>guide</a:t>
            </a:r>
            <a:endParaRPr/>
          </a:p>
        </p:txBody>
      </p:sp>
      <p:sp>
        <p:nvSpPr>
          <p:cNvPr id="36" name="Google Shape;36;p8"/>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Praying about global poverty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What is a prayer walk? </a:t>
            </a:r>
            <a:endParaRPr/>
          </a:p>
        </p:txBody>
      </p:sp>
      <p:sp>
        <p:nvSpPr>
          <p:cNvPr id="42" name="Google Shape;42;p9"/>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000000"/>
                </a:solidFill>
              </a:rPr>
              <a:t>A prayer walk is simply spending some time praying and talking to God as you go on a walk. Getting outside and going for a walk can give you a new perspective, and the things you come across during your walk can also prompt and guide your prayers. </a:t>
            </a:r>
            <a:endParaRPr sz="1150">
              <a:solidFill>
                <a:srgbClr val="000000"/>
              </a:solidFill>
            </a:endParaRPr>
          </a:p>
          <a:p>
            <a:pPr indent="0" lvl="0" marL="0" rtl="0" algn="l">
              <a:spcBef>
                <a:spcPts val="0"/>
              </a:spcBef>
              <a:spcAft>
                <a:spcPts val="0"/>
              </a:spcAft>
              <a:buNone/>
            </a:pPr>
            <a:r>
              <a:t/>
            </a:r>
            <a:endParaRPr sz="1150">
              <a:solidFill>
                <a:srgbClr val="000000"/>
              </a:solidFill>
            </a:endParaRPr>
          </a:p>
          <a:p>
            <a:pPr indent="0" lvl="0" marL="0" rtl="0" algn="l">
              <a:spcBef>
                <a:spcPts val="0"/>
              </a:spcBef>
              <a:spcAft>
                <a:spcPts val="0"/>
              </a:spcAft>
              <a:buNone/>
            </a:pPr>
            <a:r>
              <a:rPr b="1" lang="en-GB" sz="1150">
                <a:solidFill>
                  <a:srgbClr val="000000"/>
                </a:solidFill>
              </a:rPr>
              <a:t>Be flexible: </a:t>
            </a:r>
            <a:r>
              <a:rPr lang="en-GB" sz="1150">
                <a:solidFill>
                  <a:srgbClr val="000000"/>
                </a:solidFill>
              </a:rPr>
              <a:t>There is no set way to do a prayer walk. You could go on a walk with friends and pray together, or you may prefer to pray alone. You could take a familiar route or explore somewhere new. Do whatever works best for you.</a:t>
            </a:r>
            <a:endParaRPr sz="1150">
              <a:solidFill>
                <a:srgbClr val="000000"/>
              </a:solidFill>
            </a:endParaRPr>
          </a:p>
          <a:p>
            <a:pPr indent="0" lvl="0" marL="0" rtl="0" algn="l">
              <a:spcBef>
                <a:spcPts val="0"/>
              </a:spcBef>
              <a:spcAft>
                <a:spcPts val="0"/>
              </a:spcAft>
              <a:buNone/>
            </a:pPr>
            <a:r>
              <a:t/>
            </a:r>
            <a:endParaRPr sz="1150">
              <a:solidFill>
                <a:srgbClr val="000000"/>
              </a:solidFill>
            </a:endParaRPr>
          </a:p>
          <a:p>
            <a:pPr indent="0" lvl="0" marL="0" rtl="0" algn="l">
              <a:spcBef>
                <a:spcPts val="0"/>
              </a:spcBef>
              <a:spcAft>
                <a:spcPts val="0"/>
              </a:spcAft>
              <a:buNone/>
            </a:pPr>
            <a:r>
              <a:rPr b="1" lang="en-GB" sz="1150">
                <a:solidFill>
                  <a:srgbClr val="000000"/>
                </a:solidFill>
              </a:rPr>
              <a:t>Praying as a group: </a:t>
            </a:r>
            <a:r>
              <a:rPr lang="en-GB" sz="1150">
                <a:solidFill>
                  <a:srgbClr val="000000"/>
                </a:solidFill>
              </a:rPr>
              <a:t>If you are in a group, you could split off into smaller groups to do different activities, or you can go through each of the five activities together. Use the guide as a starting point for further discussion and prayer. Please note: if you are doing this as a church, you may need to carry out a risk assessment. </a:t>
            </a:r>
            <a:endParaRPr b="1" sz="1150">
              <a:solidFill>
                <a:srgbClr val="000000"/>
              </a:solidFill>
            </a:endParaRPr>
          </a:p>
          <a:p>
            <a:pPr indent="0" lvl="0" marL="0" rtl="0" algn="l">
              <a:spcBef>
                <a:spcPts val="0"/>
              </a:spcBef>
              <a:spcAft>
                <a:spcPts val="0"/>
              </a:spcAft>
              <a:buNone/>
            </a:pPr>
            <a:r>
              <a:t/>
            </a:r>
            <a:endParaRPr b="1" sz="1150">
              <a:solidFill>
                <a:srgbClr val="000000"/>
              </a:solidFill>
            </a:endParaRPr>
          </a:p>
          <a:p>
            <a:pPr indent="0" lvl="0" marL="0" rtl="0" algn="l">
              <a:spcBef>
                <a:spcPts val="0"/>
              </a:spcBef>
              <a:spcAft>
                <a:spcPts val="0"/>
              </a:spcAft>
              <a:buNone/>
            </a:pPr>
            <a:r>
              <a:rPr b="1" lang="en-GB" sz="1150">
                <a:solidFill>
                  <a:srgbClr val="000000"/>
                </a:solidFill>
              </a:rPr>
              <a:t>What will I need? </a:t>
            </a:r>
            <a:endParaRPr b="1" sz="1150">
              <a:solidFill>
                <a:srgbClr val="000000"/>
              </a:solidFill>
            </a:endParaRPr>
          </a:p>
          <a:p>
            <a:pPr indent="0" lvl="0" marL="0" rtl="0" algn="l">
              <a:spcBef>
                <a:spcPts val="0"/>
              </a:spcBef>
              <a:spcAft>
                <a:spcPts val="0"/>
              </a:spcAft>
              <a:buNone/>
            </a:pPr>
            <a:r>
              <a:rPr lang="en-GB" sz="1150">
                <a:solidFill>
                  <a:srgbClr val="000000"/>
                </a:solidFill>
              </a:rPr>
              <a:t>There are some optional activities throughout this prayer walk guide and the following items may be useful:</a:t>
            </a:r>
            <a:endParaRPr sz="1150">
              <a:solidFill>
                <a:srgbClr val="000000"/>
              </a:solidFill>
            </a:endParaRPr>
          </a:p>
          <a:p>
            <a:pPr indent="-301625" lvl="0" marL="457200" rtl="0" algn="l">
              <a:spcBef>
                <a:spcPts val="0"/>
              </a:spcBef>
              <a:spcAft>
                <a:spcPts val="0"/>
              </a:spcAft>
              <a:buClr>
                <a:srgbClr val="000000"/>
              </a:buClr>
              <a:buSzPts val="1150"/>
              <a:buChar char="●"/>
            </a:pPr>
            <a:r>
              <a:rPr lang="en-GB" sz="1150">
                <a:solidFill>
                  <a:srgbClr val="000000"/>
                </a:solidFill>
              </a:rPr>
              <a:t>A notebook and pen</a:t>
            </a:r>
            <a:endParaRPr sz="1150">
              <a:solidFill>
                <a:srgbClr val="000000"/>
              </a:solidFill>
            </a:endParaRPr>
          </a:p>
          <a:p>
            <a:pPr indent="-301625" lvl="0" marL="457200" rtl="0" algn="l">
              <a:spcBef>
                <a:spcPts val="0"/>
              </a:spcBef>
              <a:spcAft>
                <a:spcPts val="0"/>
              </a:spcAft>
              <a:buClr>
                <a:srgbClr val="000000"/>
              </a:buClr>
              <a:buSzPts val="1150"/>
              <a:buChar char="●"/>
            </a:pPr>
            <a:r>
              <a:rPr lang="en-GB" sz="1150">
                <a:solidFill>
                  <a:srgbClr val="000000"/>
                </a:solidFill>
              </a:rPr>
              <a:t>A camera or camera phone</a:t>
            </a:r>
            <a:endParaRPr sz="1150">
              <a:solidFill>
                <a:srgbClr val="000000"/>
              </a:solidFill>
            </a:endParaRPr>
          </a:p>
          <a:p>
            <a:pPr indent="-301625" lvl="0" marL="457200" rtl="0" algn="l">
              <a:spcBef>
                <a:spcPts val="0"/>
              </a:spcBef>
              <a:spcAft>
                <a:spcPts val="0"/>
              </a:spcAft>
              <a:buClr>
                <a:srgbClr val="000000"/>
              </a:buClr>
              <a:buSzPts val="1150"/>
              <a:buChar char="●"/>
            </a:pPr>
            <a:r>
              <a:rPr lang="en-GB" sz="1150">
                <a:solidFill>
                  <a:srgbClr val="000000"/>
                </a:solidFill>
              </a:rPr>
              <a:t>Something you can listen to music on</a:t>
            </a:r>
            <a:endParaRPr sz="1150">
              <a:solidFill>
                <a:srgbClr val="000000"/>
              </a:solidFill>
            </a:endParaRPr>
          </a:p>
          <a:p>
            <a:pPr indent="-301625" lvl="0" marL="457200" rtl="0" algn="l">
              <a:spcBef>
                <a:spcPts val="0"/>
              </a:spcBef>
              <a:spcAft>
                <a:spcPts val="0"/>
              </a:spcAft>
              <a:buClr>
                <a:srgbClr val="000000"/>
              </a:buClr>
              <a:buSzPts val="1150"/>
              <a:buChar char="●"/>
            </a:pPr>
            <a:r>
              <a:rPr lang="en-GB" sz="1150">
                <a:solidFill>
                  <a:srgbClr val="000000"/>
                </a:solidFill>
              </a:rPr>
              <a:t>Suitable clothing!</a:t>
            </a:r>
            <a:endParaRPr sz="115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1600"/>
              </a:spcAft>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9132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GB" sz="1500">
                <a:solidFill>
                  <a:srgbClr val="000000"/>
                </a:solidFill>
                <a:highlight>
                  <a:srgbClr val="FFFFFF"/>
                </a:highlight>
              </a:rPr>
              <a:t>‘Defend the weak and the fatherless;</a:t>
            </a:r>
            <a:endParaRPr b="1" sz="1500">
              <a:solidFill>
                <a:srgbClr val="000000"/>
              </a:solidFill>
              <a:highlight>
                <a:srgbClr val="FFFFFF"/>
              </a:highlight>
            </a:endParaRPr>
          </a:p>
          <a:p>
            <a:pPr indent="0" lvl="0" marL="0" rtl="0" algn="ctr">
              <a:lnSpc>
                <a:spcPct val="100000"/>
              </a:lnSpc>
              <a:spcBef>
                <a:spcPts val="0"/>
              </a:spcBef>
              <a:spcAft>
                <a:spcPts val="0"/>
              </a:spcAft>
              <a:buClr>
                <a:schemeClr val="dk1"/>
              </a:buClr>
              <a:buSzPts val="1100"/>
              <a:buFont typeface="Arial"/>
              <a:buNone/>
            </a:pPr>
            <a:r>
              <a:rPr b="1" lang="en-GB" sz="800">
                <a:solidFill>
                  <a:srgbClr val="000000"/>
                </a:solidFill>
                <a:highlight>
                  <a:srgbClr val="FFFFFF"/>
                </a:highlight>
              </a:rPr>
              <a:t>    </a:t>
            </a:r>
            <a:r>
              <a:rPr b="1" lang="en-GB" sz="1500">
                <a:solidFill>
                  <a:srgbClr val="000000"/>
                </a:solidFill>
                <a:highlight>
                  <a:srgbClr val="FFFFFF"/>
                </a:highlight>
              </a:rPr>
              <a:t>uphold the cause of the poor and the oppressed.’ (Psalm 82:3)</a:t>
            </a:r>
            <a:endParaRPr b="1" sz="25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b="1" sz="1000"/>
          </a:p>
          <a:p>
            <a:pPr indent="0" lvl="0" marL="0" rtl="0" algn="l">
              <a:lnSpc>
                <a:spcPct val="100000"/>
              </a:lnSpc>
              <a:spcBef>
                <a:spcPts val="0"/>
              </a:spcBef>
              <a:spcAft>
                <a:spcPts val="0"/>
              </a:spcAft>
              <a:buClr>
                <a:schemeClr val="dk1"/>
              </a:buClr>
              <a:buSzPts val="1100"/>
              <a:buFont typeface="Arial"/>
              <a:buNone/>
            </a:pPr>
            <a:br>
              <a:rPr b="1" lang="en-GB" sz="1000"/>
            </a:br>
            <a:r>
              <a:rPr lang="en-GB" sz="1150">
                <a:solidFill>
                  <a:srgbClr val="000000"/>
                </a:solidFill>
              </a:rPr>
              <a:t>Praying for an end to extreme poverty can seem like a daunting task. You may feel overwhelmed or unsure where to begin. But your prayers can truly make a difference in the lives of people around the world (James 5:16). </a:t>
            </a:r>
            <a:endParaRPr sz="1150">
              <a:solidFill>
                <a:srgbClr val="000000"/>
              </a:solidFill>
            </a:endParaRPr>
          </a:p>
          <a:p>
            <a:pPr indent="0" lvl="0" marL="0" rtl="0" algn="l">
              <a:spcBef>
                <a:spcPts val="0"/>
              </a:spcBef>
              <a:spcAft>
                <a:spcPts val="0"/>
              </a:spcAft>
              <a:buNone/>
            </a:pPr>
            <a:r>
              <a:t/>
            </a:r>
            <a:endParaRPr sz="1150">
              <a:solidFill>
                <a:srgbClr val="000000"/>
              </a:solidFill>
            </a:endParaRPr>
          </a:p>
          <a:p>
            <a:pPr indent="0" lvl="0" marL="0" rtl="0" algn="l">
              <a:spcBef>
                <a:spcPts val="0"/>
              </a:spcBef>
              <a:spcAft>
                <a:spcPts val="0"/>
              </a:spcAft>
              <a:buNone/>
            </a:pPr>
            <a:r>
              <a:rPr lang="en-GB" sz="1150">
                <a:solidFill>
                  <a:srgbClr val="000000"/>
                </a:solidFill>
              </a:rPr>
              <a:t>Throughout scripture, God repeatedly asks his people to care for and stand up for those in need. Praying is one way that we can ‘</a:t>
            </a:r>
            <a:r>
              <a:rPr lang="en-GB" sz="1150">
                <a:solidFill>
                  <a:srgbClr val="001320"/>
                </a:solidFill>
                <a:highlight>
                  <a:srgbClr val="FFFFFF"/>
                </a:highlight>
              </a:rPr>
              <a:t>uphold the cause of the poor and the oppressed’ (Psalm 82:3). </a:t>
            </a:r>
            <a:r>
              <a:rPr lang="en-GB" sz="1150">
                <a:solidFill>
                  <a:srgbClr val="000000"/>
                </a:solidFill>
              </a:rPr>
              <a:t>And when you start a conversation with God about the issue of global poverty, he can start to guide your prayers and highlight specific issues to you.</a:t>
            </a:r>
            <a:endParaRPr sz="1150">
              <a:solidFill>
                <a:srgbClr val="000000"/>
              </a:solidFill>
            </a:endParaRPr>
          </a:p>
          <a:p>
            <a:pPr indent="0" lvl="0" marL="0" rtl="0" algn="l">
              <a:spcBef>
                <a:spcPts val="0"/>
              </a:spcBef>
              <a:spcAft>
                <a:spcPts val="0"/>
              </a:spcAft>
              <a:buNone/>
            </a:pPr>
            <a:r>
              <a:t/>
            </a:r>
            <a:endParaRPr sz="1150">
              <a:solidFill>
                <a:srgbClr val="000000"/>
              </a:solidFill>
            </a:endParaRPr>
          </a:p>
          <a:p>
            <a:pPr indent="0" lvl="0" marL="0" rtl="0" algn="l">
              <a:spcBef>
                <a:spcPts val="0"/>
              </a:spcBef>
              <a:spcAft>
                <a:spcPts val="0"/>
              </a:spcAft>
              <a:buNone/>
            </a:pPr>
            <a:r>
              <a:rPr lang="en-GB" sz="1150">
                <a:solidFill>
                  <a:srgbClr val="000000"/>
                </a:solidFill>
              </a:rPr>
              <a:t>Your prayers make a difference as Tearfund and our partners</a:t>
            </a:r>
            <a:r>
              <a:rPr lang="en-GB" sz="1150">
                <a:solidFill>
                  <a:srgbClr val="000000"/>
                </a:solidFill>
              </a:rPr>
              <a:t> go into challenging situations to support some of the most vulnerable communities around the world</a:t>
            </a:r>
            <a:r>
              <a:rPr lang="en-GB" sz="1150">
                <a:solidFill>
                  <a:srgbClr val="000000"/>
                </a:solidFill>
              </a:rPr>
              <a:t>. Not everyone can go to these places in the world, but everyone can play a part through prayer.</a:t>
            </a:r>
            <a:endParaRPr sz="1150">
              <a:solidFill>
                <a:srgbClr val="000000"/>
              </a:solidFill>
            </a:endParaRPr>
          </a:p>
          <a:p>
            <a:pPr indent="0" lvl="0" marL="0" rtl="0" algn="l">
              <a:spcBef>
                <a:spcPts val="0"/>
              </a:spcBef>
              <a:spcAft>
                <a:spcPts val="0"/>
              </a:spcAft>
              <a:buNone/>
            </a:pPr>
            <a:r>
              <a:t/>
            </a:r>
            <a:endParaRPr sz="1150">
              <a:solidFill>
                <a:srgbClr val="000000"/>
              </a:solidFill>
            </a:endParaRPr>
          </a:p>
          <a:p>
            <a:pPr indent="0" lvl="0" marL="0" rtl="0" algn="l">
              <a:spcBef>
                <a:spcPts val="0"/>
              </a:spcBef>
              <a:spcAft>
                <a:spcPts val="0"/>
              </a:spcAft>
              <a:buNone/>
            </a:pPr>
            <a:r>
              <a:rPr lang="en-GB" sz="1150">
                <a:solidFill>
                  <a:srgbClr val="000000"/>
                </a:solidFill>
              </a:rPr>
              <a:t>This prayer walk guide has five prayer stops which explore some of the root causes of poverty, such as the climate crisis and conflict, as well as looking at the ways in which poverty impacts people and how they can be empowered.  Thank you for joining us in praying for people living in poverty. </a:t>
            </a:r>
            <a:endParaRPr sz="1150">
              <a:solidFill>
                <a:srgbClr val="000000"/>
              </a:solidFill>
            </a:endParaRPr>
          </a:p>
          <a:p>
            <a:pPr indent="0" lvl="0" marL="0" rtl="0" algn="ctr">
              <a:lnSpc>
                <a:spcPct val="100000"/>
              </a:lnSpc>
              <a:spcBef>
                <a:spcPts val="0"/>
              </a:spcBef>
              <a:spcAft>
                <a:spcPts val="0"/>
              </a:spcAft>
              <a:buClr>
                <a:schemeClr val="dk1"/>
              </a:buClr>
              <a:buSzPts val="1100"/>
              <a:buFont typeface="Arial"/>
              <a:buNone/>
            </a:pPr>
            <a:r>
              <a:t/>
            </a:r>
            <a:endParaRPr sz="21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spcBef>
                <a:spcPts val="0"/>
              </a:spcBef>
              <a:spcAft>
                <a:spcPts val="1600"/>
              </a:spcAft>
              <a:buNone/>
            </a:pPr>
            <a:r>
              <a:t/>
            </a:r>
            <a:endParaRPr/>
          </a:p>
        </p:txBody>
      </p:sp>
      <p:sp>
        <p:nvSpPr>
          <p:cNvPr id="48" name="Google Shape;48;p1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Your prayers make a difference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1"/>
          <p:cNvSpPr txBox="1"/>
          <p:nvPr>
            <p:ph idx="1" type="body"/>
          </p:nvPr>
        </p:nvSpPr>
        <p:spPr>
          <a:xfrm>
            <a:off x="4160175" y="1121025"/>
            <a:ext cx="4672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0000"/>
                </a:solidFill>
                <a:latin typeface="Arial"/>
                <a:ea typeface="Arial"/>
                <a:cs typeface="Arial"/>
                <a:sym typeface="Arial"/>
              </a:rPr>
              <a:t>When people come together to support one another and pursue common goals, we see them thrive. Idah is a perfect example of this in action. Read her story and be inspired</a:t>
            </a:r>
            <a:r>
              <a:rPr b="1" lang="en-GB" sz="1000">
                <a:solidFill>
                  <a:schemeClr val="dk1"/>
                </a:solidFill>
                <a:latin typeface="Arial"/>
                <a:ea typeface="Arial"/>
                <a:cs typeface="Arial"/>
                <a:sym typeface="Arial"/>
              </a:rPr>
              <a:t>. </a:t>
            </a:r>
            <a:endParaRPr b="1"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b="1" lang="en-GB" sz="950">
                <a:solidFill>
                  <a:schemeClr val="accent1"/>
                </a:solidFill>
                <a:latin typeface="Arial"/>
                <a:ea typeface="Arial"/>
                <a:cs typeface="Arial"/>
                <a:sym typeface="Arial"/>
              </a:rPr>
              <a:t>Idah’s story </a:t>
            </a:r>
            <a:endParaRPr b="1" sz="950">
              <a:solidFill>
                <a:schemeClr val="accent1"/>
              </a:solidFill>
              <a:latin typeface="Arial"/>
              <a:ea typeface="Arial"/>
              <a:cs typeface="Arial"/>
              <a:sym typeface="Arial"/>
            </a:endParaRPr>
          </a:p>
          <a:p>
            <a:pPr indent="0" lvl="0" marL="0" rtl="0" algn="l">
              <a:spcBef>
                <a:spcPts val="0"/>
              </a:spcBef>
              <a:spcAft>
                <a:spcPts val="0"/>
              </a:spcAft>
              <a:buNone/>
            </a:pPr>
            <a:r>
              <a:rPr lang="en-GB" sz="950">
                <a:solidFill>
                  <a:schemeClr val="dk1"/>
                </a:solidFill>
                <a:latin typeface="Arial"/>
                <a:ea typeface="Arial"/>
                <a:cs typeface="Arial"/>
                <a:sym typeface="Arial"/>
              </a:rPr>
              <a:t>Idah always had a dream to start her own bakery, but never had the resources to make it happen. </a:t>
            </a:r>
            <a:endParaRPr sz="950">
              <a:solidFill>
                <a:schemeClr val="dk1"/>
              </a:solidFill>
              <a:latin typeface="Arial"/>
              <a:ea typeface="Arial"/>
              <a:cs typeface="Arial"/>
              <a:sym typeface="Arial"/>
            </a:endParaRPr>
          </a:p>
          <a:p>
            <a:pPr indent="0" lvl="0" marL="0" rtl="0" algn="l">
              <a:spcBef>
                <a:spcPts val="0"/>
              </a:spcBef>
              <a:spcAft>
                <a:spcPts val="0"/>
              </a:spcAft>
              <a:buNone/>
            </a:pPr>
            <a:r>
              <a:t/>
            </a:r>
            <a:endParaRPr sz="950">
              <a:solidFill>
                <a:schemeClr val="dk1"/>
              </a:solidFill>
              <a:latin typeface="Arial"/>
              <a:ea typeface="Arial"/>
              <a:cs typeface="Arial"/>
              <a:sym typeface="Arial"/>
            </a:endParaRPr>
          </a:p>
          <a:p>
            <a:pPr indent="0" lvl="0" marL="0" rtl="0" algn="l">
              <a:spcBef>
                <a:spcPts val="0"/>
              </a:spcBef>
              <a:spcAft>
                <a:spcPts val="0"/>
              </a:spcAft>
              <a:buNone/>
            </a:pPr>
            <a:r>
              <a:rPr lang="en-GB" sz="950">
                <a:solidFill>
                  <a:schemeClr val="dk1"/>
                </a:solidFill>
                <a:latin typeface="Arial"/>
                <a:ea typeface="Arial"/>
                <a:cs typeface="Arial"/>
                <a:sym typeface="Arial"/>
              </a:rPr>
              <a:t>During the coronavirus pandemic, the usual traders stopped coming to Idah’s village in Zimbabwe and there was a widespread shortage of bread. Idah approached her self-help group, run by Tearfund’s local church partner, and they were able to give her a small loan and support her to set up a bakery. </a:t>
            </a:r>
            <a:endParaRPr sz="950">
              <a:solidFill>
                <a:schemeClr val="dk1"/>
              </a:solidFill>
              <a:latin typeface="Arial"/>
              <a:ea typeface="Arial"/>
              <a:cs typeface="Arial"/>
              <a:sym typeface="Arial"/>
            </a:endParaRPr>
          </a:p>
          <a:p>
            <a:pPr indent="0" lvl="0" marL="0" rtl="0" algn="l">
              <a:spcBef>
                <a:spcPts val="0"/>
              </a:spcBef>
              <a:spcAft>
                <a:spcPts val="0"/>
              </a:spcAft>
              <a:buNone/>
            </a:pPr>
            <a:r>
              <a:t/>
            </a:r>
            <a:endParaRPr sz="950">
              <a:solidFill>
                <a:schemeClr val="dk1"/>
              </a:solidFill>
              <a:latin typeface="Arial"/>
              <a:ea typeface="Arial"/>
              <a:cs typeface="Arial"/>
              <a:sym typeface="Arial"/>
            </a:endParaRPr>
          </a:p>
          <a:p>
            <a:pPr indent="0" lvl="0" marL="0" rtl="0" algn="l">
              <a:spcBef>
                <a:spcPts val="0"/>
              </a:spcBef>
              <a:spcAft>
                <a:spcPts val="0"/>
              </a:spcAft>
              <a:buNone/>
            </a:pPr>
            <a:r>
              <a:rPr lang="en-GB" sz="950">
                <a:solidFill>
                  <a:schemeClr val="dk1"/>
                </a:solidFill>
                <a:latin typeface="Arial"/>
                <a:ea typeface="Arial"/>
                <a:cs typeface="Arial"/>
                <a:sym typeface="Arial"/>
              </a:rPr>
              <a:t>Soon, Idah was baking bread for the whole neighbourhood.</a:t>
            </a:r>
            <a:br>
              <a:rPr lang="en-GB" sz="950">
                <a:solidFill>
                  <a:schemeClr val="dk1"/>
                </a:solidFill>
                <a:latin typeface="Arial"/>
                <a:ea typeface="Arial"/>
                <a:cs typeface="Arial"/>
                <a:sym typeface="Arial"/>
              </a:rPr>
            </a:br>
            <a:br>
              <a:rPr lang="en-GB" sz="950">
                <a:solidFill>
                  <a:schemeClr val="dk1"/>
                </a:solidFill>
                <a:latin typeface="Arial"/>
                <a:ea typeface="Arial"/>
                <a:cs typeface="Arial"/>
                <a:sym typeface="Arial"/>
              </a:rPr>
            </a:br>
            <a:r>
              <a:rPr lang="en-GB" sz="950">
                <a:solidFill>
                  <a:schemeClr val="dk1"/>
                </a:solidFill>
                <a:latin typeface="Arial"/>
                <a:ea typeface="Arial"/>
                <a:cs typeface="Arial"/>
                <a:sym typeface="Arial"/>
              </a:rPr>
              <a:t>‘Most of the men here are not employed and with the lockdown it was difficult for them to find small jobs, so the little money we earned helped,’ says Idah. ‘The dream is to pass on the bakery from one generation to the next.’</a:t>
            </a:r>
            <a:endParaRPr sz="950">
              <a:solidFill>
                <a:schemeClr val="dk1"/>
              </a:solidFill>
              <a:latin typeface="Arial"/>
              <a:ea typeface="Arial"/>
              <a:cs typeface="Arial"/>
              <a:sym typeface="Arial"/>
            </a:endParaRPr>
          </a:p>
          <a:p>
            <a:pPr indent="0" lvl="0" marL="0" rtl="0" algn="l">
              <a:spcBef>
                <a:spcPts val="0"/>
              </a:spcBef>
              <a:spcAft>
                <a:spcPts val="0"/>
              </a:spcAft>
              <a:buNone/>
            </a:pPr>
            <a:r>
              <a:t/>
            </a:r>
            <a:endParaRPr sz="950">
              <a:solidFill>
                <a:schemeClr val="dk1"/>
              </a:solidFill>
              <a:latin typeface="Arial"/>
              <a:ea typeface="Arial"/>
              <a:cs typeface="Arial"/>
              <a:sym typeface="Arial"/>
            </a:endParaRPr>
          </a:p>
          <a:p>
            <a:pPr indent="0" lvl="0" marL="0" rtl="0" algn="l">
              <a:spcBef>
                <a:spcPts val="0"/>
              </a:spcBef>
              <a:spcAft>
                <a:spcPts val="0"/>
              </a:spcAft>
              <a:buNone/>
            </a:pPr>
            <a:r>
              <a:rPr b="1" lang="en-GB" sz="1000">
                <a:solidFill>
                  <a:srgbClr val="000000"/>
                </a:solidFill>
                <a:latin typeface="Arial"/>
                <a:ea typeface="Arial"/>
                <a:cs typeface="Arial"/>
                <a:sym typeface="Arial"/>
              </a:rPr>
              <a:t>Thank God for Idah and her bakery and pray that it will continue to thrive. Ask God to reveal how your own skills and passions can be used to </a:t>
            </a:r>
            <a:br>
              <a:rPr b="1" lang="en-GB" sz="1000">
                <a:solidFill>
                  <a:srgbClr val="000000"/>
                </a:solidFill>
                <a:latin typeface="Arial"/>
                <a:ea typeface="Arial"/>
                <a:cs typeface="Arial"/>
                <a:sym typeface="Arial"/>
              </a:rPr>
            </a:br>
            <a:r>
              <a:rPr b="1" lang="en-GB" sz="1000">
                <a:solidFill>
                  <a:srgbClr val="000000"/>
                </a:solidFill>
                <a:latin typeface="Arial"/>
                <a:ea typeface="Arial"/>
                <a:cs typeface="Arial"/>
                <a:sym typeface="Arial"/>
              </a:rPr>
              <a:t>help others.</a:t>
            </a:r>
            <a:endParaRPr sz="850">
              <a:solidFill>
                <a:schemeClr val="dk1"/>
              </a:solidFill>
              <a:latin typeface="Arial"/>
              <a:ea typeface="Arial"/>
              <a:cs typeface="Arial"/>
              <a:sym typeface="Arial"/>
            </a:endParaRPr>
          </a:p>
          <a:p>
            <a:pPr indent="0" lvl="0" marL="0" rtl="0" algn="l">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spcBef>
                <a:spcPts val="0"/>
              </a:spcBef>
              <a:spcAft>
                <a:spcPts val="1600"/>
              </a:spcAft>
              <a:buNone/>
            </a:pPr>
            <a:r>
              <a:t/>
            </a:r>
            <a:endParaRPr/>
          </a:p>
        </p:txBody>
      </p:sp>
      <p:sp>
        <p:nvSpPr>
          <p:cNvPr id="54" name="Google Shape;54;p1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Praying for community </a:t>
            </a:r>
            <a:r>
              <a:rPr lang="en-GB"/>
              <a:t>transformation</a:t>
            </a:r>
            <a:endParaRPr/>
          </a:p>
        </p:txBody>
      </p:sp>
      <p:pic>
        <p:nvPicPr>
          <p:cNvPr id="55" name="Google Shape;55;p11"/>
          <p:cNvPicPr preferRelativeResize="0"/>
          <p:nvPr/>
        </p:nvPicPr>
        <p:blipFill>
          <a:blip r:embed="rId3">
            <a:alphaModFix/>
          </a:blip>
          <a:stretch>
            <a:fillRect/>
          </a:stretch>
        </p:blipFill>
        <p:spPr>
          <a:xfrm>
            <a:off x="359900" y="1225050"/>
            <a:ext cx="3699226" cy="2465548"/>
          </a:xfrm>
          <a:prstGeom prst="rect">
            <a:avLst/>
          </a:prstGeom>
          <a:noFill/>
          <a:ln>
            <a:noFill/>
          </a:ln>
        </p:spPr>
      </p:pic>
      <p:sp>
        <p:nvSpPr>
          <p:cNvPr id="56" name="Google Shape;56;p11"/>
          <p:cNvSpPr txBox="1"/>
          <p:nvPr/>
        </p:nvSpPr>
        <p:spPr>
          <a:xfrm>
            <a:off x="267875" y="3690600"/>
            <a:ext cx="3939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t>Idah with her baked goods.</a:t>
            </a:r>
            <a:r>
              <a:rPr lang="en-GB" sz="1000"/>
              <a:t> Photo: </a:t>
            </a:r>
            <a:r>
              <a:rPr lang="en-GB" sz="1000">
                <a:solidFill>
                  <a:srgbClr val="222222"/>
                </a:solidFill>
                <a:highlight>
                  <a:srgbClr val="FFFFFF"/>
                </a:highlight>
              </a:rPr>
              <a:t>Stewart Muchapera/Tearfund.</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2"/>
          <p:cNvSpPr txBox="1"/>
          <p:nvPr>
            <p:ph idx="1" type="body"/>
          </p:nvPr>
        </p:nvSpPr>
        <p:spPr>
          <a:xfrm>
            <a:off x="4408400" y="315850"/>
            <a:ext cx="43974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solidFill>
                <a:srgbClr val="000000"/>
              </a:solidFill>
              <a:latin typeface="Arial"/>
              <a:ea typeface="Arial"/>
              <a:cs typeface="Arial"/>
              <a:sym typeface="Arial"/>
            </a:endParaRPr>
          </a:p>
          <a:p>
            <a:pPr indent="0" lvl="0" marL="0" rtl="0" algn="l">
              <a:spcBef>
                <a:spcPts val="0"/>
              </a:spcBef>
              <a:spcAft>
                <a:spcPts val="0"/>
              </a:spcAft>
              <a:buNone/>
            </a:pPr>
            <a:r>
              <a:rPr b="1" lang="en-GB" sz="1200">
                <a:solidFill>
                  <a:srgbClr val="000000"/>
                </a:solidFill>
                <a:latin typeface="Arial"/>
                <a:ea typeface="Arial"/>
                <a:cs typeface="Arial"/>
                <a:sym typeface="Arial"/>
              </a:rPr>
              <a:t>What happens when communities are torn apart by violence? Conflict has forced millions of people from their homes and into poverty. They will often spend years in crowded camps, with limited resources.</a:t>
            </a:r>
            <a:endParaRPr b="1" sz="1200">
              <a:solidFill>
                <a:srgbClr val="000000"/>
              </a:solidFill>
              <a:latin typeface="Arial"/>
              <a:ea typeface="Arial"/>
              <a:cs typeface="Arial"/>
              <a:sym typeface="Arial"/>
            </a:endParaRPr>
          </a:p>
          <a:p>
            <a:pPr indent="0" lvl="0" marL="457200" rtl="0" algn="l">
              <a:spcBef>
                <a:spcPts val="0"/>
              </a:spcBef>
              <a:spcAft>
                <a:spcPts val="0"/>
              </a:spcAft>
              <a:buNone/>
            </a:pPr>
            <a:r>
              <a:t/>
            </a:r>
            <a:endParaRPr b="1" sz="1100">
              <a:solidFill>
                <a:srgbClr val="000000"/>
              </a:solidFill>
              <a:latin typeface="Arial"/>
              <a:ea typeface="Arial"/>
              <a:cs typeface="Arial"/>
              <a:sym typeface="Arial"/>
            </a:endParaRPr>
          </a:p>
          <a:p>
            <a:pPr indent="-317500" lvl="0" marL="457200" rtl="0" algn="l">
              <a:spcBef>
                <a:spcPts val="0"/>
              </a:spcBef>
              <a:spcAft>
                <a:spcPts val="0"/>
              </a:spcAft>
              <a:buClr>
                <a:srgbClr val="434343"/>
              </a:buClr>
              <a:buSzPts val="1400"/>
              <a:buFont typeface="Calibri"/>
              <a:buChar char="●"/>
            </a:pPr>
            <a:r>
              <a:rPr b="1" lang="en-GB" sz="1100">
                <a:solidFill>
                  <a:srgbClr val="000000"/>
                </a:solidFill>
                <a:latin typeface="Arial"/>
                <a:ea typeface="Arial"/>
                <a:cs typeface="Arial"/>
                <a:sym typeface="Arial"/>
              </a:rPr>
              <a:t>Look around you </a:t>
            </a:r>
            <a:r>
              <a:rPr lang="en-GB" sz="1100">
                <a:solidFill>
                  <a:srgbClr val="000000"/>
                </a:solidFill>
                <a:latin typeface="Arial"/>
                <a:ea typeface="Arial"/>
                <a:cs typeface="Arial"/>
                <a:sym typeface="Arial"/>
              </a:rPr>
              <a:t>as you walk, notice the things you can see around you (eg houses/shops/fields). Imagine what life would be like if those things were suddenly taken away. </a:t>
            </a:r>
            <a:endParaRPr sz="1100">
              <a:solidFill>
                <a:srgbClr val="000000"/>
              </a:solidFill>
              <a:latin typeface="Arial"/>
              <a:ea typeface="Arial"/>
              <a:cs typeface="Arial"/>
              <a:sym typeface="Arial"/>
            </a:endParaRPr>
          </a:p>
          <a:p>
            <a:pPr indent="0" lvl="0" marL="457200" rtl="0" algn="l">
              <a:spcBef>
                <a:spcPts val="0"/>
              </a:spcBef>
              <a:spcAft>
                <a:spcPts val="0"/>
              </a:spcAft>
              <a:buNone/>
            </a:pPr>
            <a:r>
              <a:t/>
            </a:r>
            <a:endParaRPr b="1" sz="1100">
              <a:solidFill>
                <a:srgbClr val="000000"/>
              </a:solidFill>
              <a:latin typeface="Arial"/>
              <a:ea typeface="Arial"/>
              <a:cs typeface="Arial"/>
              <a:sym typeface="Arial"/>
            </a:endParaRPr>
          </a:p>
          <a:p>
            <a:pPr indent="-317500" lvl="0" marL="457200" rtl="0" algn="l">
              <a:spcBef>
                <a:spcPts val="0"/>
              </a:spcBef>
              <a:spcAft>
                <a:spcPts val="0"/>
              </a:spcAft>
              <a:buClr>
                <a:srgbClr val="434343"/>
              </a:buClr>
              <a:buSzPts val="1400"/>
              <a:buFont typeface="Calibri"/>
              <a:buChar char="●"/>
            </a:pPr>
            <a:r>
              <a:rPr b="1" lang="en-GB" sz="1100">
                <a:solidFill>
                  <a:srgbClr val="000000"/>
                </a:solidFill>
                <a:latin typeface="Arial"/>
                <a:ea typeface="Arial"/>
                <a:cs typeface="Arial"/>
                <a:sym typeface="Arial"/>
              </a:rPr>
              <a:t>Thank God </a:t>
            </a:r>
            <a:r>
              <a:rPr lang="en-GB" sz="1100">
                <a:solidFill>
                  <a:srgbClr val="000000"/>
                </a:solidFill>
                <a:latin typeface="Arial"/>
                <a:ea typeface="Arial"/>
                <a:cs typeface="Arial"/>
                <a:sym typeface="Arial"/>
              </a:rPr>
              <a:t>for the things you have noticed around you. Thank him for something specific that you may see or experience every day but usually take for granted. </a:t>
            </a:r>
            <a:endParaRPr sz="1100">
              <a:solidFill>
                <a:srgbClr val="000000"/>
              </a:solidFill>
              <a:latin typeface="Arial"/>
              <a:ea typeface="Arial"/>
              <a:cs typeface="Arial"/>
              <a:sym typeface="Arial"/>
            </a:endParaRPr>
          </a:p>
          <a:p>
            <a:pPr indent="0" lvl="0" marL="457200" rtl="0" algn="l">
              <a:spcBef>
                <a:spcPts val="0"/>
              </a:spcBef>
              <a:spcAft>
                <a:spcPts val="0"/>
              </a:spcAft>
              <a:buNone/>
            </a:pPr>
            <a:r>
              <a:t/>
            </a:r>
            <a:endParaRPr b="1" sz="1100">
              <a:solidFill>
                <a:srgbClr val="000000"/>
              </a:solidFill>
              <a:latin typeface="Arial"/>
              <a:ea typeface="Arial"/>
              <a:cs typeface="Arial"/>
              <a:sym typeface="Arial"/>
            </a:endParaRPr>
          </a:p>
          <a:p>
            <a:pPr indent="-317500" lvl="0" marL="457200" rtl="0" algn="l">
              <a:spcBef>
                <a:spcPts val="0"/>
              </a:spcBef>
              <a:spcAft>
                <a:spcPts val="0"/>
              </a:spcAft>
              <a:buClr>
                <a:srgbClr val="434343"/>
              </a:buClr>
              <a:buSzPts val="1400"/>
              <a:buFont typeface="Calibri"/>
              <a:buChar char="●"/>
            </a:pPr>
            <a:r>
              <a:rPr b="1" lang="en-GB" sz="1100">
                <a:solidFill>
                  <a:srgbClr val="000000"/>
                </a:solidFill>
                <a:latin typeface="Arial"/>
                <a:ea typeface="Arial"/>
                <a:cs typeface="Arial"/>
                <a:sym typeface="Arial"/>
              </a:rPr>
              <a:t>Pray for refugees</a:t>
            </a:r>
            <a:r>
              <a:rPr lang="en-GB" sz="1100">
                <a:solidFill>
                  <a:srgbClr val="000000"/>
                </a:solidFill>
                <a:latin typeface="Arial"/>
                <a:ea typeface="Arial"/>
                <a:cs typeface="Arial"/>
                <a:sym typeface="Arial"/>
              </a:rPr>
              <a:t> who have been forced to leave behind their homes and communities and now have very limited resources. Allow your observations of your surroundings to guide your prayers.</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400"/>
          </a:p>
        </p:txBody>
      </p:sp>
      <p:sp>
        <p:nvSpPr>
          <p:cNvPr id="62" name="Google Shape;62;p12"/>
          <p:cNvSpPr txBox="1"/>
          <p:nvPr>
            <p:ph type="title"/>
          </p:nvPr>
        </p:nvSpPr>
        <p:spPr>
          <a:xfrm>
            <a:off x="450475" y="1654738"/>
            <a:ext cx="2966100" cy="10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Praying for refugees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Praying for the climate crisis</a:t>
            </a:r>
            <a:endParaRPr/>
          </a:p>
        </p:txBody>
      </p:sp>
      <p:pic>
        <p:nvPicPr>
          <p:cNvPr id="68" name="Google Shape;68;p13"/>
          <p:cNvPicPr preferRelativeResize="0"/>
          <p:nvPr/>
        </p:nvPicPr>
        <p:blipFill rotWithShape="1">
          <a:blip r:embed="rId3">
            <a:alphaModFix/>
          </a:blip>
          <a:srcRect b="5508" l="729" r="729" t="0"/>
          <a:stretch/>
        </p:blipFill>
        <p:spPr>
          <a:xfrm>
            <a:off x="4512600" y="1372849"/>
            <a:ext cx="4108826" cy="2756702"/>
          </a:xfrm>
          <a:prstGeom prst="rect">
            <a:avLst/>
          </a:prstGeom>
          <a:noFill/>
          <a:ln>
            <a:noFill/>
          </a:ln>
        </p:spPr>
      </p:pic>
      <p:sp>
        <p:nvSpPr>
          <p:cNvPr id="69" name="Google Shape;69;p13"/>
          <p:cNvSpPr txBox="1"/>
          <p:nvPr>
            <p:ph idx="1" type="body"/>
          </p:nvPr>
        </p:nvSpPr>
        <p:spPr>
          <a:xfrm>
            <a:off x="311700" y="684350"/>
            <a:ext cx="4139100" cy="344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br>
              <a:rPr b="1" lang="en-GB" sz="1200">
                <a:solidFill>
                  <a:schemeClr val="dk1"/>
                </a:solidFill>
              </a:rPr>
            </a:br>
            <a:r>
              <a:rPr b="1" lang="en-GB" sz="1200">
                <a:solidFill>
                  <a:schemeClr val="dk1"/>
                </a:solidFill>
              </a:rPr>
              <a:t>The climate crisis is pushing people further into poverty. </a:t>
            </a:r>
            <a:r>
              <a:rPr b="1" lang="en-GB" sz="1200">
                <a:solidFill>
                  <a:schemeClr val="dk1"/>
                </a:solidFill>
              </a:rPr>
              <a:t>Changing weather patterns are making it harder to grow food, and extreme weather events are destroying communities and forcing people from their homes.</a:t>
            </a:r>
            <a:endParaRPr b="1" sz="1200"/>
          </a:p>
          <a:p>
            <a:pPr indent="0" lvl="0" marL="0" rtl="0" algn="l">
              <a:lnSpc>
                <a:spcPct val="100000"/>
              </a:lnSpc>
              <a:spcBef>
                <a:spcPts val="0"/>
              </a:spcBef>
              <a:spcAft>
                <a:spcPts val="0"/>
              </a:spcAft>
              <a:buNone/>
            </a:pPr>
            <a:r>
              <a:t/>
            </a:r>
            <a:endParaRPr b="1" sz="1200">
              <a:solidFill>
                <a:schemeClr val="dk1"/>
              </a:solidFill>
            </a:endParaRPr>
          </a:p>
          <a:p>
            <a:pPr indent="-298450" lvl="0" marL="457200" rtl="0" algn="l">
              <a:lnSpc>
                <a:spcPct val="100000"/>
              </a:lnSpc>
              <a:spcBef>
                <a:spcPts val="0"/>
              </a:spcBef>
              <a:spcAft>
                <a:spcPts val="0"/>
              </a:spcAft>
              <a:buClr>
                <a:schemeClr val="dk1"/>
              </a:buClr>
              <a:buSzPts val="1100"/>
              <a:buChar char="●"/>
            </a:pPr>
            <a:r>
              <a:rPr b="1" lang="en-GB" sz="1100">
                <a:solidFill>
                  <a:schemeClr val="dk1"/>
                </a:solidFill>
              </a:rPr>
              <a:t>Stop </a:t>
            </a:r>
            <a:r>
              <a:rPr lang="en-GB" sz="1100">
                <a:solidFill>
                  <a:schemeClr val="dk1"/>
                </a:solidFill>
              </a:rPr>
              <a:t>and spend some time enjoying the nature around you. </a:t>
            </a:r>
            <a:br>
              <a:rPr lang="en-GB" sz="1100">
                <a:solidFill>
                  <a:schemeClr val="dk1"/>
                </a:solidFill>
              </a:rPr>
            </a:br>
            <a:r>
              <a:rPr lang="en-GB" sz="1100">
                <a:solidFill>
                  <a:schemeClr val="dk1"/>
                </a:solidFill>
              </a:rPr>
              <a:t>If you brought a camera with you, try to find something new or unusual to capture.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100">
              <a:solidFill>
                <a:schemeClr val="dk1"/>
              </a:solidFill>
            </a:endParaRPr>
          </a:p>
          <a:p>
            <a:pPr indent="-298450" lvl="0" marL="457200" rtl="0" algn="l">
              <a:lnSpc>
                <a:spcPct val="100000"/>
              </a:lnSpc>
              <a:spcBef>
                <a:spcPts val="0"/>
              </a:spcBef>
              <a:spcAft>
                <a:spcPts val="0"/>
              </a:spcAft>
              <a:buClr>
                <a:srgbClr val="434343"/>
              </a:buClr>
              <a:buSzPts val="1100"/>
              <a:buFont typeface="Calibri"/>
              <a:buChar char="●"/>
            </a:pPr>
            <a:r>
              <a:rPr b="1" lang="en-GB" sz="1100"/>
              <a:t>Praise </a:t>
            </a:r>
            <a:r>
              <a:rPr lang="en-GB" sz="1100"/>
              <a:t>God for his wonderful creation. If you can, listen to a worship song as you do this.</a:t>
            </a:r>
            <a:endParaRPr sz="1100"/>
          </a:p>
          <a:p>
            <a:pPr indent="0" lvl="0" marL="457200" rtl="0" algn="l">
              <a:lnSpc>
                <a:spcPct val="100000"/>
              </a:lnSpc>
              <a:spcBef>
                <a:spcPts val="0"/>
              </a:spcBef>
              <a:spcAft>
                <a:spcPts val="0"/>
              </a:spcAft>
              <a:buClr>
                <a:schemeClr val="dk1"/>
              </a:buClr>
              <a:buSzPts val="1100"/>
              <a:buFont typeface="Arial"/>
              <a:buNone/>
            </a:pPr>
            <a:r>
              <a:t/>
            </a:r>
            <a:endParaRPr sz="1100"/>
          </a:p>
          <a:p>
            <a:pPr indent="-298450" lvl="0" marL="457200" rtl="0" algn="l">
              <a:lnSpc>
                <a:spcPct val="100000"/>
              </a:lnSpc>
              <a:spcBef>
                <a:spcPts val="0"/>
              </a:spcBef>
              <a:spcAft>
                <a:spcPts val="0"/>
              </a:spcAft>
              <a:buClr>
                <a:srgbClr val="434343"/>
              </a:buClr>
              <a:buSzPts val="1100"/>
              <a:buFont typeface="Calibri"/>
              <a:buChar char="●"/>
            </a:pPr>
            <a:r>
              <a:rPr b="1" lang="en-GB" sz="1100"/>
              <a:t>Lament</a:t>
            </a:r>
            <a:r>
              <a:rPr lang="en-GB" sz="1100"/>
              <a:t> for the ways in which we have destroyed and damaged our world instead of protecting it, and the impact that is having on some of the world’s poorest people. </a:t>
            </a:r>
            <a:endParaRPr sz="1100">
              <a:solidFill>
                <a:schemeClr val="dk1"/>
              </a:solidFill>
            </a:endParaRPr>
          </a:p>
          <a:p>
            <a:pPr indent="0" lvl="0" marL="457200" rtl="0" algn="l">
              <a:lnSpc>
                <a:spcPct val="100000"/>
              </a:lnSpc>
              <a:spcBef>
                <a:spcPts val="0"/>
              </a:spcBef>
              <a:spcAft>
                <a:spcPts val="0"/>
              </a:spcAft>
              <a:buNone/>
            </a:pPr>
            <a:r>
              <a:t/>
            </a:r>
            <a:endParaRPr sz="1100">
              <a:solidFill>
                <a:schemeClr val="dk1"/>
              </a:solidFill>
            </a:endParaRPr>
          </a:p>
          <a:p>
            <a:pPr indent="-298450" lvl="0" marL="457200" rtl="0" algn="l">
              <a:lnSpc>
                <a:spcPct val="100000"/>
              </a:lnSpc>
              <a:spcBef>
                <a:spcPts val="0"/>
              </a:spcBef>
              <a:spcAft>
                <a:spcPts val="0"/>
              </a:spcAft>
              <a:buClr>
                <a:schemeClr val="dk1"/>
              </a:buClr>
              <a:buSzPts val="1100"/>
              <a:buFont typeface="Arial"/>
              <a:buChar char="●"/>
            </a:pPr>
            <a:r>
              <a:rPr b="1" lang="en-GB" sz="1100"/>
              <a:t>Pray </a:t>
            </a:r>
            <a:r>
              <a:rPr lang="en-GB" sz="1100"/>
              <a:t>for people who are suffering due to the effects of the climate crisis. </a:t>
            </a:r>
            <a:endParaRPr sz="1100"/>
          </a:p>
          <a:p>
            <a:pPr indent="0" lvl="0" marL="457200" rtl="0" algn="l">
              <a:lnSpc>
                <a:spcPct val="100000"/>
              </a:lnSpc>
              <a:spcBef>
                <a:spcPts val="0"/>
              </a:spcBef>
              <a:spcAft>
                <a:spcPts val="0"/>
              </a:spcAft>
              <a:buNone/>
            </a:pPr>
            <a:r>
              <a:t/>
            </a:r>
            <a:endParaRPr sz="1100"/>
          </a:p>
          <a:p>
            <a:pPr indent="-298450" lvl="0" marL="457200" rtl="0" algn="l">
              <a:lnSpc>
                <a:spcPct val="100000"/>
              </a:lnSpc>
              <a:spcBef>
                <a:spcPts val="0"/>
              </a:spcBef>
              <a:spcAft>
                <a:spcPts val="0"/>
              </a:spcAft>
              <a:buClr>
                <a:schemeClr val="dk1"/>
              </a:buClr>
              <a:buSzPts val="1100"/>
              <a:buFont typeface="Arial"/>
              <a:buChar char="●"/>
            </a:pPr>
            <a:r>
              <a:rPr b="1" lang="en-GB" sz="1100"/>
              <a:t>Ask </a:t>
            </a:r>
            <a:r>
              <a:rPr lang="en-GB" sz="1100"/>
              <a:t>God what you can do to make a difference.</a:t>
            </a:r>
            <a:endParaRPr sz="1100"/>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70" name="Google Shape;70;p13"/>
          <p:cNvSpPr txBox="1"/>
          <p:nvPr/>
        </p:nvSpPr>
        <p:spPr>
          <a:xfrm>
            <a:off x="4719750" y="4129550"/>
            <a:ext cx="39993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100">
                <a:latin typeface="Calibri"/>
                <a:ea typeface="Calibri"/>
                <a:cs typeface="Calibri"/>
                <a:sym typeface="Calibri"/>
              </a:rPr>
              <a:t>Photo: Alex Baker/Tearfund</a:t>
            </a:r>
            <a:endParaRPr sz="11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idx="1" type="body"/>
          </p:nvPr>
        </p:nvSpPr>
        <p:spPr>
          <a:xfrm>
            <a:off x="4379700" y="153925"/>
            <a:ext cx="4397400" cy="38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000000"/>
                </a:solidFill>
              </a:rPr>
              <a:t>When children grow up in poverty, they often have limited access to education, nutritious food and healthcare. This leaves them extremely vulnerable to disease and exploitation such as child labour or forced marriage.</a:t>
            </a:r>
            <a:endParaRPr b="1" sz="1100">
              <a:solidFill>
                <a:srgbClr val="000000"/>
              </a:solidFill>
            </a:endParaRPr>
          </a:p>
          <a:p>
            <a:pPr indent="0" lvl="0" marL="0" rtl="0" algn="l">
              <a:spcBef>
                <a:spcPts val="0"/>
              </a:spcBef>
              <a:spcAft>
                <a:spcPts val="0"/>
              </a:spcAft>
              <a:buNone/>
            </a:pPr>
            <a:br>
              <a:rPr lang="en-GB" sz="1100">
                <a:solidFill>
                  <a:srgbClr val="000000"/>
                </a:solidFill>
              </a:rPr>
            </a:br>
            <a:r>
              <a:rPr b="1" lang="en-GB" sz="1100">
                <a:solidFill>
                  <a:srgbClr val="000000"/>
                </a:solidFill>
              </a:rPr>
              <a:t>Join us in praying this prayer for children. Maybe read it through several times, or speak it out loud:</a:t>
            </a:r>
            <a:endParaRPr b="1" sz="1100">
              <a:solidFill>
                <a:srgbClr val="000000"/>
              </a:solidFill>
            </a:endParaRPr>
          </a:p>
          <a:p>
            <a:pPr indent="0" lvl="0" marL="0" rtl="0" algn="l">
              <a:spcBef>
                <a:spcPts val="0"/>
              </a:spcBef>
              <a:spcAft>
                <a:spcPts val="0"/>
              </a:spcAft>
              <a:buNone/>
            </a:pPr>
            <a:r>
              <a:t/>
            </a:r>
            <a:endParaRPr sz="1050">
              <a:solidFill>
                <a:srgbClr val="000000"/>
              </a:solidFill>
            </a:endParaRPr>
          </a:p>
          <a:p>
            <a:pPr indent="0" lvl="0" marL="0" rtl="0" algn="l">
              <a:spcBef>
                <a:spcPts val="0"/>
              </a:spcBef>
              <a:spcAft>
                <a:spcPts val="0"/>
              </a:spcAft>
              <a:buNone/>
            </a:pPr>
            <a:r>
              <a:rPr i="1" lang="en-GB" sz="1050">
                <a:solidFill>
                  <a:srgbClr val="000000"/>
                </a:solidFill>
              </a:rPr>
              <a:t>Lord, we lift up children around the world who are growing up in poverty. We pray that you will protect them and provide for their needs.</a:t>
            </a:r>
            <a:endParaRPr i="1" sz="1050">
              <a:solidFill>
                <a:srgbClr val="000000"/>
              </a:solidFill>
            </a:endParaRPr>
          </a:p>
          <a:p>
            <a:pPr indent="0" lvl="0" marL="0" rtl="0" algn="l">
              <a:spcBef>
                <a:spcPts val="0"/>
              </a:spcBef>
              <a:spcAft>
                <a:spcPts val="0"/>
              </a:spcAft>
              <a:buNone/>
            </a:pPr>
            <a:r>
              <a:t/>
            </a:r>
            <a:endParaRPr i="1" sz="1050">
              <a:solidFill>
                <a:srgbClr val="000000"/>
              </a:solidFill>
            </a:endParaRPr>
          </a:p>
          <a:p>
            <a:pPr indent="0" lvl="0" marL="0" rtl="0" algn="l">
              <a:spcBef>
                <a:spcPts val="0"/>
              </a:spcBef>
              <a:spcAft>
                <a:spcPts val="0"/>
              </a:spcAft>
              <a:buNone/>
            </a:pPr>
            <a:r>
              <a:rPr b="1" i="1" lang="en-GB" sz="1050">
                <a:solidFill>
                  <a:srgbClr val="000000"/>
                </a:solidFill>
              </a:rPr>
              <a:t>Lord, hear our prayer.</a:t>
            </a:r>
            <a:endParaRPr b="1" i="1" sz="1050">
              <a:solidFill>
                <a:srgbClr val="000000"/>
              </a:solidFill>
            </a:endParaRPr>
          </a:p>
          <a:p>
            <a:pPr indent="0" lvl="0" marL="0" rtl="0" algn="l">
              <a:spcBef>
                <a:spcPts val="0"/>
              </a:spcBef>
              <a:spcAft>
                <a:spcPts val="0"/>
              </a:spcAft>
              <a:buNone/>
            </a:pPr>
            <a:r>
              <a:t/>
            </a:r>
            <a:endParaRPr i="1" sz="1050">
              <a:solidFill>
                <a:srgbClr val="000000"/>
              </a:solidFill>
            </a:endParaRPr>
          </a:p>
          <a:p>
            <a:pPr indent="0" lvl="0" marL="0" rtl="0" algn="l">
              <a:spcBef>
                <a:spcPts val="0"/>
              </a:spcBef>
              <a:spcAft>
                <a:spcPts val="0"/>
              </a:spcAft>
              <a:buNone/>
            </a:pPr>
            <a:r>
              <a:rPr i="1" lang="en-GB" sz="1050">
                <a:solidFill>
                  <a:srgbClr val="000000"/>
                </a:solidFill>
              </a:rPr>
              <a:t>We lift up children who have been traumatised by violence. We pray that they will know your comfort, and receive the emotional support they need to heal.</a:t>
            </a:r>
            <a:endParaRPr i="1" sz="1050">
              <a:solidFill>
                <a:srgbClr val="000000"/>
              </a:solidFill>
            </a:endParaRPr>
          </a:p>
          <a:p>
            <a:pPr indent="0" lvl="0" marL="0" rtl="0" algn="l">
              <a:spcBef>
                <a:spcPts val="0"/>
              </a:spcBef>
              <a:spcAft>
                <a:spcPts val="0"/>
              </a:spcAft>
              <a:buNone/>
            </a:pPr>
            <a:br>
              <a:rPr i="1" lang="en-GB" sz="1050">
                <a:solidFill>
                  <a:srgbClr val="000000"/>
                </a:solidFill>
              </a:rPr>
            </a:br>
            <a:r>
              <a:rPr b="1" i="1" lang="en-GB" sz="1050">
                <a:solidFill>
                  <a:srgbClr val="000000"/>
                </a:solidFill>
              </a:rPr>
              <a:t>Lord, hear our prayer.</a:t>
            </a:r>
            <a:endParaRPr b="1" i="1" sz="1050">
              <a:solidFill>
                <a:srgbClr val="000000"/>
              </a:solidFill>
            </a:endParaRPr>
          </a:p>
          <a:p>
            <a:pPr indent="0" lvl="0" marL="0" rtl="0" algn="l">
              <a:spcBef>
                <a:spcPts val="0"/>
              </a:spcBef>
              <a:spcAft>
                <a:spcPts val="0"/>
              </a:spcAft>
              <a:buNone/>
            </a:pPr>
            <a:r>
              <a:t/>
            </a:r>
            <a:endParaRPr i="1" sz="1050">
              <a:solidFill>
                <a:srgbClr val="000000"/>
              </a:solidFill>
            </a:endParaRPr>
          </a:p>
          <a:p>
            <a:pPr indent="0" lvl="0" marL="0" rtl="0" algn="l">
              <a:spcBef>
                <a:spcPts val="0"/>
              </a:spcBef>
              <a:spcAft>
                <a:spcPts val="0"/>
              </a:spcAft>
              <a:buNone/>
            </a:pPr>
            <a:r>
              <a:rPr i="1" lang="en-GB" sz="1050">
                <a:solidFill>
                  <a:srgbClr val="000000"/>
                </a:solidFill>
              </a:rPr>
              <a:t>We ask that children will have safe spaces to play and enjoy their childhoods.</a:t>
            </a:r>
            <a:endParaRPr i="1" sz="1050">
              <a:solidFill>
                <a:srgbClr val="000000"/>
              </a:solidFill>
            </a:endParaRPr>
          </a:p>
          <a:p>
            <a:pPr indent="0" lvl="0" marL="0" rtl="0" algn="l">
              <a:spcBef>
                <a:spcPts val="0"/>
              </a:spcBef>
              <a:spcAft>
                <a:spcPts val="0"/>
              </a:spcAft>
              <a:buNone/>
            </a:pPr>
            <a:r>
              <a:t/>
            </a:r>
            <a:endParaRPr i="1" sz="1050">
              <a:solidFill>
                <a:srgbClr val="000000"/>
              </a:solidFill>
            </a:endParaRPr>
          </a:p>
          <a:p>
            <a:pPr indent="0" lvl="0" marL="0" rtl="0" algn="l">
              <a:spcBef>
                <a:spcPts val="0"/>
              </a:spcBef>
              <a:spcAft>
                <a:spcPts val="0"/>
              </a:spcAft>
              <a:buNone/>
            </a:pPr>
            <a:r>
              <a:rPr b="1" i="1" lang="en-GB" sz="1050">
                <a:solidFill>
                  <a:srgbClr val="000000"/>
                </a:solidFill>
              </a:rPr>
              <a:t>Lord, hear our prayer.</a:t>
            </a:r>
            <a:endParaRPr b="1" i="1" sz="1050">
              <a:solidFill>
                <a:srgbClr val="000000"/>
              </a:solidFill>
            </a:endParaRPr>
          </a:p>
          <a:p>
            <a:pPr indent="0" lvl="0" marL="0" rtl="0" algn="l">
              <a:spcBef>
                <a:spcPts val="0"/>
              </a:spcBef>
              <a:spcAft>
                <a:spcPts val="0"/>
              </a:spcAft>
              <a:buNone/>
            </a:pPr>
            <a:r>
              <a:t/>
            </a:r>
            <a:endParaRPr i="1" sz="1050">
              <a:solidFill>
                <a:srgbClr val="000000"/>
              </a:solidFill>
            </a:endParaRPr>
          </a:p>
          <a:p>
            <a:pPr indent="0" lvl="0" marL="0" rtl="0" algn="l">
              <a:spcBef>
                <a:spcPts val="0"/>
              </a:spcBef>
              <a:spcAft>
                <a:spcPts val="0"/>
              </a:spcAft>
              <a:buNone/>
            </a:pPr>
            <a:r>
              <a:rPr i="1" lang="en-GB" sz="1050">
                <a:solidFill>
                  <a:srgbClr val="000000"/>
                </a:solidFill>
              </a:rPr>
              <a:t>We pray that all children will have opportunities to access education and break the cycle of poverty.</a:t>
            </a:r>
            <a:endParaRPr i="1" sz="1050">
              <a:solidFill>
                <a:srgbClr val="000000"/>
              </a:solidFill>
            </a:endParaRPr>
          </a:p>
          <a:p>
            <a:pPr indent="0" lvl="0" marL="0" rtl="0" algn="l">
              <a:spcBef>
                <a:spcPts val="0"/>
              </a:spcBef>
              <a:spcAft>
                <a:spcPts val="0"/>
              </a:spcAft>
              <a:buNone/>
            </a:pPr>
            <a:r>
              <a:t/>
            </a:r>
            <a:endParaRPr i="1" sz="1050">
              <a:solidFill>
                <a:srgbClr val="000000"/>
              </a:solidFill>
            </a:endParaRPr>
          </a:p>
          <a:p>
            <a:pPr indent="0" lvl="0" marL="0" rtl="0" algn="l">
              <a:spcBef>
                <a:spcPts val="0"/>
              </a:spcBef>
              <a:spcAft>
                <a:spcPts val="0"/>
              </a:spcAft>
              <a:buNone/>
            </a:pPr>
            <a:r>
              <a:rPr b="1" i="1" lang="en-GB" sz="1050">
                <a:solidFill>
                  <a:srgbClr val="000000"/>
                </a:solidFill>
              </a:rPr>
              <a:t>In Jesus’ name we pray, amen.</a:t>
            </a:r>
            <a:endParaRPr b="1" sz="1050">
              <a:solidFill>
                <a:srgbClr val="000000"/>
              </a:solidFill>
              <a:latin typeface="Arial"/>
              <a:ea typeface="Arial"/>
              <a:cs typeface="Arial"/>
              <a:sym typeface="Arial"/>
            </a:endParaRPr>
          </a:p>
        </p:txBody>
      </p:sp>
      <p:sp>
        <p:nvSpPr>
          <p:cNvPr id="76" name="Google Shape;76;p14"/>
          <p:cNvSpPr txBox="1"/>
          <p:nvPr>
            <p:ph type="title"/>
          </p:nvPr>
        </p:nvSpPr>
        <p:spPr>
          <a:xfrm>
            <a:off x="462625" y="1563013"/>
            <a:ext cx="2966100" cy="10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Praying for children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A time to reflect</a:t>
            </a:r>
            <a:endParaRPr/>
          </a:p>
        </p:txBody>
      </p:sp>
      <p:pic>
        <p:nvPicPr>
          <p:cNvPr id="82" name="Google Shape;82;p15"/>
          <p:cNvPicPr preferRelativeResize="0"/>
          <p:nvPr/>
        </p:nvPicPr>
        <p:blipFill rotWithShape="1">
          <a:blip r:embed="rId3">
            <a:alphaModFix/>
          </a:blip>
          <a:srcRect b="0" l="2998" r="2998" t="0"/>
          <a:stretch/>
        </p:blipFill>
        <p:spPr>
          <a:xfrm>
            <a:off x="4512600" y="1372838"/>
            <a:ext cx="4108820" cy="2917427"/>
          </a:xfrm>
          <a:prstGeom prst="rect">
            <a:avLst/>
          </a:prstGeom>
          <a:noFill/>
          <a:ln>
            <a:noFill/>
          </a:ln>
        </p:spPr>
      </p:pic>
      <p:sp>
        <p:nvSpPr>
          <p:cNvPr id="83" name="Google Shape;83;p15"/>
          <p:cNvSpPr txBox="1"/>
          <p:nvPr>
            <p:ph idx="1" type="body"/>
          </p:nvPr>
        </p:nvSpPr>
        <p:spPr>
          <a:xfrm>
            <a:off x="311700" y="1006525"/>
            <a:ext cx="403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000000"/>
              </a:solidFill>
            </a:endParaRPr>
          </a:p>
          <a:p>
            <a:pPr indent="0" lvl="0" marL="0" rtl="0" algn="l">
              <a:spcBef>
                <a:spcPts val="0"/>
              </a:spcBef>
              <a:spcAft>
                <a:spcPts val="0"/>
              </a:spcAft>
              <a:buNone/>
            </a:pPr>
            <a:r>
              <a:rPr b="1" lang="en-GB" sz="1200">
                <a:solidFill>
                  <a:srgbClr val="000000"/>
                </a:solidFill>
              </a:rPr>
              <a:t>F</a:t>
            </a:r>
            <a:r>
              <a:rPr b="1" lang="en-GB" sz="1200">
                <a:solidFill>
                  <a:srgbClr val="000000"/>
                </a:solidFill>
              </a:rPr>
              <a:t>ind a quiet place to sit down and reflect on all you have seen and prayed for during your prayer walk.</a:t>
            </a:r>
            <a:endParaRPr b="1"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b="1" lang="en-GB" sz="1200">
                <a:solidFill>
                  <a:schemeClr val="accent1"/>
                </a:solidFill>
              </a:rPr>
              <a:t>Reflect:</a:t>
            </a:r>
            <a:r>
              <a:rPr b="1" lang="en-GB" sz="1200">
                <a:solidFill>
                  <a:srgbClr val="000000"/>
                </a:solidFill>
              </a:rPr>
              <a:t> </a:t>
            </a:r>
            <a:r>
              <a:rPr lang="en-GB" sz="1200">
                <a:solidFill>
                  <a:srgbClr val="000000"/>
                </a:solidFill>
              </a:rPr>
              <a:t>What impacted you the most? What did God reveal to you? What do you want to commit to praying for on a regular basis? What actions have you been prompted to take?</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b="1" lang="en-GB" sz="1200">
                <a:solidFill>
                  <a:schemeClr val="accent1"/>
                </a:solidFill>
              </a:rPr>
              <a:t>Journal:</a:t>
            </a:r>
            <a:r>
              <a:rPr lang="en-GB" sz="1200">
                <a:solidFill>
                  <a:srgbClr val="000000"/>
                </a:solidFill>
              </a:rPr>
              <a:t> If you have a notebook with you, write down your thoughts and prayers in response to these questions. If you are in a group, you can discuss these questions together.</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b="1" lang="en-GB" sz="1200">
                <a:solidFill>
                  <a:schemeClr val="accent1"/>
                </a:solidFill>
              </a:rPr>
              <a:t>Pray</a:t>
            </a:r>
            <a:r>
              <a:rPr lang="en-GB" sz="1200">
                <a:solidFill>
                  <a:schemeClr val="accent1"/>
                </a:solidFill>
              </a:rPr>
              <a:t>: </a:t>
            </a:r>
            <a:r>
              <a:rPr lang="en-GB" sz="1200">
                <a:solidFill>
                  <a:srgbClr val="000000"/>
                </a:solidFill>
              </a:rPr>
              <a:t>Spend some time praying as the Holy Spirit leads you.</a:t>
            </a:r>
            <a:endParaRPr sz="1500"/>
          </a:p>
        </p:txBody>
      </p:sp>
      <p:sp>
        <p:nvSpPr>
          <p:cNvPr id="84" name="Google Shape;84;p15"/>
          <p:cNvSpPr txBox="1"/>
          <p:nvPr/>
        </p:nvSpPr>
        <p:spPr>
          <a:xfrm>
            <a:off x="4660913" y="4290275"/>
            <a:ext cx="40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100">
                <a:latin typeface="Calibri"/>
                <a:ea typeface="Calibri"/>
                <a:cs typeface="Calibri"/>
                <a:sym typeface="Calibri"/>
              </a:rPr>
              <a:t>Photo: Unsplash</a:t>
            </a:r>
            <a:endParaRPr sz="1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