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Source Code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SourceCodePro-italic.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8fb157f605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8fb157f605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fb157f605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fb157f605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8fb157f605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8fb157f605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8fb157f60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8fb157f60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8fb157f60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8fb157f60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3a4215b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3a4215b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3a4215b6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3a4215b6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3a4215b6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3a4215b6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3a4215b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3a4215b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3a4215b6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3a4215b6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 name="Google Shape;15;p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1000">
                <a:solidFill>
                  <a:schemeClr val="accent2"/>
                </a:solidFill>
                <a:latin typeface="Source Code Pro"/>
                <a:ea typeface="Source Code Pro"/>
                <a:cs typeface="Source Code Pro"/>
                <a:sym typeface="Source Code Pro"/>
              </a:rPr>
              <a:t>‹#›</a:t>
            </a:fld>
            <a:endParaRPr/>
          </a:p>
        </p:txBody>
      </p:sp>
      <p:pic>
        <p:nvPicPr>
          <p:cNvPr id="17" name="Google Shape;17;p3"/>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4"/>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4"/>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22" name="Google Shape;22;p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25" name="Google Shape;25;p5"/>
          <p:cNvPicPr preferRelativeResize="0"/>
          <p:nvPr/>
        </p:nvPicPr>
        <p:blipFill>
          <a:blip r:embed="rId3">
            <a:alphaModFix/>
          </a:blip>
          <a:stretch>
            <a:fillRect/>
          </a:stretch>
        </p:blipFill>
        <p:spPr>
          <a:xfrm>
            <a:off x="2901625" y="1805675"/>
            <a:ext cx="3340750" cy="1049300"/>
          </a:xfrm>
          <a:prstGeom prst="rect">
            <a:avLst/>
          </a:prstGeom>
          <a:noFill/>
          <a:ln>
            <a:noFill/>
          </a:ln>
        </p:spPr>
      </p:pic>
      <p:sp>
        <p:nvSpPr>
          <p:cNvPr id="26" name="Google Shape;26;p5"/>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n-GB"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n-GB" sz="1000">
                <a:solidFill>
                  <a:srgbClr val="0B2F43"/>
                </a:solidFill>
                <a:latin typeface="Calibri"/>
                <a:ea typeface="Calibri"/>
                <a:cs typeface="Calibri"/>
                <a:sym typeface="Calibri"/>
              </a:rPr>
            </a:br>
            <a:r>
              <a:rPr lang="en-GB"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dUpKZz0Nm7c"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8"/>
          <p:cNvSpPr txBox="1"/>
          <p:nvPr>
            <p:ph type="ctrTitle"/>
          </p:nvPr>
        </p:nvSpPr>
        <p:spPr>
          <a:xfrm>
            <a:off x="357150" y="22613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4900"/>
          </a:p>
          <a:p>
            <a:pPr indent="0" lvl="0" marL="0" rtl="0" algn="ctr">
              <a:spcBef>
                <a:spcPts val="0"/>
              </a:spcBef>
              <a:spcAft>
                <a:spcPts val="0"/>
              </a:spcAft>
              <a:buNone/>
            </a:pPr>
            <a:r>
              <a:t/>
            </a:r>
            <a:endParaRPr sz="4900"/>
          </a:p>
          <a:p>
            <a:pPr indent="0" lvl="0" marL="0" rtl="0" algn="ctr">
              <a:spcBef>
                <a:spcPts val="0"/>
              </a:spcBef>
              <a:spcAft>
                <a:spcPts val="0"/>
              </a:spcAft>
              <a:buNone/>
            </a:pPr>
            <a:r>
              <a:rPr lang="en-GB" sz="4900"/>
              <a:t>Praying for people affected by conflict</a:t>
            </a:r>
            <a:endParaRPr sz="4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What is a prayer room?</a:t>
            </a:r>
            <a:endParaRPr/>
          </a:p>
        </p:txBody>
      </p:sp>
      <p:sp>
        <p:nvSpPr>
          <p:cNvPr id="41" name="Google Shape;41;p9"/>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500"/>
          </a:p>
          <a:p>
            <a:pPr indent="-323850" lvl="0" marL="457200" rtl="0" algn="l">
              <a:lnSpc>
                <a:spcPct val="100000"/>
              </a:lnSpc>
              <a:spcBef>
                <a:spcPts val="0"/>
              </a:spcBef>
              <a:spcAft>
                <a:spcPts val="0"/>
              </a:spcAft>
              <a:buClr>
                <a:srgbClr val="434343"/>
              </a:buClr>
              <a:buSzPts val="1500"/>
              <a:buFont typeface="Calibri"/>
              <a:buChar char="●"/>
            </a:pPr>
            <a:r>
              <a:rPr lang="en-GB" sz="1500"/>
              <a:t>A prayer room is a space in your church (or other building) that’s dedicated to helping and inspiring people to pray. It will normally feature a number of prayer ‘stations’, each with a different prayer prompt or activity.</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Some churches choose to have their prayer rooms open 24/7, others on specific days/times. Prayer rooms can be open for </a:t>
            </a:r>
            <a:r>
              <a:rPr lang="en-GB" sz="1500"/>
              <a:t>anyone</a:t>
            </a:r>
            <a:r>
              <a:rPr lang="en-GB" sz="1500"/>
              <a:t> to use when they like, or you can implement a booking </a:t>
            </a:r>
            <a:r>
              <a:rPr lang="en-GB" sz="1500"/>
              <a:t>system</a:t>
            </a:r>
            <a:r>
              <a:rPr lang="en-GB" sz="1500"/>
              <a:t>, where people can book </a:t>
            </a:r>
            <a:r>
              <a:rPr lang="en-GB" sz="1500"/>
              <a:t>a</a:t>
            </a:r>
            <a:r>
              <a:rPr lang="en-GB" sz="1500"/>
              <a:t>n hour slot to have the room to themselves.</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You can tailor your prayer room to whatever you feel will best suit your church or group. </a:t>
            </a:r>
            <a:endParaRPr sz="1500"/>
          </a:p>
          <a:p>
            <a:pPr indent="0" lvl="0" marL="457200" rtl="0" algn="l">
              <a:lnSpc>
                <a:spcPct val="100000"/>
              </a:lnSpc>
              <a:spcBef>
                <a:spcPts val="0"/>
              </a:spcBef>
              <a:spcAft>
                <a:spcPts val="0"/>
              </a:spcAft>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Everyone has their own preferred style of prayer. Prayer rooms enable </a:t>
            </a:r>
            <a:r>
              <a:rPr lang="en-GB" sz="1500"/>
              <a:t>people</a:t>
            </a:r>
            <a:r>
              <a:rPr lang="en-GB" sz="1500"/>
              <a:t> to pray however they like: whether through writing, drawing/painting, praying out loud, or simply sitting in silence.</a:t>
            </a:r>
            <a:endParaRPr sz="1500"/>
          </a:p>
          <a:p>
            <a:pPr indent="0" lvl="0" marL="0" rtl="0" algn="l">
              <a:spcBef>
                <a:spcPts val="0"/>
              </a:spcBef>
              <a:spcAft>
                <a:spcPts val="1600"/>
              </a:spcAft>
              <a:buNone/>
            </a:pPr>
            <a:r>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a:t>
            </a:r>
            <a:r>
              <a:rPr b="1" lang="en-GB"/>
              <a:t>Blessed are the peacemakers, for they will be called children of God.’ (Matthew 5:9)</a:t>
            </a:r>
            <a:r>
              <a:rPr b="1" lang="en-GB"/>
              <a:t> </a:t>
            </a:r>
            <a:endParaRPr b="1" sz="1500"/>
          </a:p>
          <a:p>
            <a:pPr indent="0" lvl="0" marL="0" rtl="0" algn="l">
              <a:lnSpc>
                <a:spcPct val="100000"/>
              </a:lnSpc>
              <a:spcBef>
                <a:spcPts val="1600"/>
              </a:spcBef>
              <a:spcAft>
                <a:spcPts val="0"/>
              </a:spcAft>
              <a:buClr>
                <a:schemeClr val="dk1"/>
              </a:buClr>
              <a:buSzPts val="1100"/>
              <a:buFont typeface="Arial"/>
              <a:buNone/>
            </a:pPr>
            <a:r>
              <a:rPr b="1" lang="en-GB" sz="1500"/>
              <a:t>Millions people across the world have been forced to flee their homes due to conflict. Countless others remain in conflict zones, living with the threat of violence every day. </a:t>
            </a:r>
            <a:endParaRPr b="1"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lnSpc>
                <a:spcPct val="100000"/>
              </a:lnSpc>
              <a:spcBef>
                <a:spcPts val="0"/>
              </a:spcBef>
              <a:spcAft>
                <a:spcPts val="0"/>
              </a:spcAft>
              <a:buClr>
                <a:schemeClr val="dk1"/>
              </a:buClr>
              <a:buSzPts val="1100"/>
              <a:buFont typeface="Arial"/>
              <a:buNone/>
            </a:pPr>
            <a:r>
              <a:rPr lang="en-GB" sz="1500"/>
              <a:t>All conflict is a result of broken relationships with God and others. But God’s plan – through Jesus, the Prince of Peace – is to restore these relationships and bring peace. And he asks us, as his followers, to love our neighbours (both near and far), and to ‘seek peace and pursue it’ (Psalm 34:14). One of the ways in which we can do this is through prayer.</a:t>
            </a:r>
            <a:br>
              <a:rPr lang="en-GB" sz="1500"/>
            </a:br>
            <a:br>
              <a:rPr lang="en-GB" sz="1500"/>
            </a:br>
            <a:r>
              <a:rPr lang="en-GB" sz="1500"/>
              <a:t>This prayer room is designed to help you pray for people around the world who have been affected by conflict, all of whom are precious to God. There are six ideas for prayer stations, which you can either print off to put in your prayer room or use as inspiration for your own ideas. You can use all of these, mix and match, or come up with your own.</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spcBef>
                <a:spcPts val="0"/>
              </a:spcBef>
              <a:spcAft>
                <a:spcPts val="1600"/>
              </a:spcAft>
              <a:buNone/>
            </a:pPr>
            <a:r>
              <a:t/>
            </a:r>
            <a:endParaRPr sz="1500"/>
          </a:p>
        </p:txBody>
      </p:sp>
      <p:sp>
        <p:nvSpPr>
          <p:cNvPr id="47" name="Google Shape;47;p1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Praying for people affected by conflict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one: praying for refugees </a:t>
            </a:r>
            <a:endParaRPr/>
          </a:p>
        </p:txBody>
      </p:sp>
      <p:pic>
        <p:nvPicPr>
          <p:cNvPr id="53" name="Google Shape;53;p11"/>
          <p:cNvPicPr preferRelativeResize="0"/>
          <p:nvPr/>
        </p:nvPicPr>
        <p:blipFill rotWithShape="1">
          <a:blip r:embed="rId3">
            <a:alphaModFix/>
          </a:blip>
          <a:srcRect b="4443" l="0" r="0" t="0"/>
          <a:stretch/>
        </p:blipFill>
        <p:spPr>
          <a:xfrm>
            <a:off x="5018900" y="1257275"/>
            <a:ext cx="3609651" cy="2716526"/>
          </a:xfrm>
          <a:prstGeom prst="rect">
            <a:avLst/>
          </a:prstGeom>
          <a:noFill/>
          <a:ln>
            <a:noFill/>
          </a:ln>
        </p:spPr>
      </p:pic>
      <p:sp>
        <p:nvSpPr>
          <p:cNvPr id="54" name="Google Shape;54;p11"/>
          <p:cNvSpPr txBox="1"/>
          <p:nvPr>
            <p:ph idx="1" type="body"/>
          </p:nvPr>
        </p:nvSpPr>
        <p:spPr>
          <a:xfrm>
            <a:off x="311700" y="1006525"/>
            <a:ext cx="4614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150"/>
              <a:t>This station will </a:t>
            </a:r>
            <a:r>
              <a:rPr b="1" lang="en-GB" sz="1150"/>
              <a:t>help you reflect on and pray for, those who have been forced to leave their homes due to conflict.</a:t>
            </a:r>
            <a:br>
              <a:rPr b="1" lang="en-GB" sz="1150"/>
            </a:br>
            <a:br>
              <a:rPr b="1" lang="en-GB" sz="1150"/>
            </a:br>
            <a:r>
              <a:rPr i="1" lang="en-GB" sz="1150"/>
              <a:t>You will need a small tent or makeshift shelter that can be set up at the prayer station. Inside the tent, place a few items to represent everyday essentials eg a bottle of water, a toothbrush, soap, toilet roll etc</a:t>
            </a:r>
            <a:endParaRPr b="1" i="1" sz="1150"/>
          </a:p>
          <a:p>
            <a:pPr indent="0" lvl="0" marL="0" rtl="0" algn="l">
              <a:lnSpc>
                <a:spcPct val="100000"/>
              </a:lnSpc>
              <a:spcBef>
                <a:spcPts val="0"/>
              </a:spcBef>
              <a:spcAft>
                <a:spcPts val="0"/>
              </a:spcAft>
              <a:buClr>
                <a:schemeClr val="dk1"/>
              </a:buClr>
              <a:buSzPts val="1100"/>
              <a:buFont typeface="Arial"/>
              <a:buNone/>
            </a:pPr>
            <a:r>
              <a:t/>
            </a:r>
            <a:endParaRPr b="1" sz="1100"/>
          </a:p>
          <a:p>
            <a:pPr indent="-301625" lvl="0" marL="457200" rtl="0" algn="l">
              <a:spcBef>
                <a:spcPts val="0"/>
              </a:spcBef>
              <a:spcAft>
                <a:spcPts val="0"/>
              </a:spcAft>
              <a:buSzPts val="1150"/>
              <a:buChar char="●"/>
            </a:pPr>
            <a:r>
              <a:rPr lang="en-GB" sz="1150"/>
              <a:t>Sit inside the tent and imagine how being forced to flee your home would affect your life. How do you think you would survive without the items in the tent? Do you take any of them for granted?</a:t>
            </a:r>
            <a:endParaRPr sz="1150"/>
          </a:p>
          <a:p>
            <a:pPr indent="-301625" lvl="0" marL="457200" rtl="0" algn="l">
              <a:spcBef>
                <a:spcPts val="1600"/>
              </a:spcBef>
              <a:spcAft>
                <a:spcPts val="0"/>
              </a:spcAft>
              <a:buSzPts val="1150"/>
              <a:buChar char="●"/>
            </a:pPr>
            <a:r>
              <a:rPr lang="en-GB" sz="1150"/>
              <a:t>Spend some time thanking God for your home and everything in it. </a:t>
            </a:r>
            <a:endParaRPr sz="1150"/>
          </a:p>
          <a:p>
            <a:pPr indent="-301625" lvl="0" marL="457200" rtl="0" algn="l">
              <a:spcBef>
                <a:spcPts val="1600"/>
              </a:spcBef>
              <a:spcAft>
                <a:spcPts val="0"/>
              </a:spcAft>
              <a:buSzPts val="1150"/>
              <a:buChar char="●"/>
            </a:pPr>
            <a:r>
              <a:rPr lang="en-GB" sz="1150"/>
              <a:t>Pick up each item in the tent and, as you do, spend some time praying for people who are struggling to access these essentials. Pray that they will get the support that they desperately need. </a:t>
            </a:r>
            <a:endParaRPr sz="1150"/>
          </a:p>
          <a:p>
            <a:pPr indent="0" lvl="0" marL="0" rtl="0" algn="l">
              <a:spcBef>
                <a:spcPts val="1600"/>
              </a:spcBef>
              <a:spcAft>
                <a:spcPts val="1600"/>
              </a:spcAft>
              <a:buNone/>
            </a:pPr>
            <a:r>
              <a:t/>
            </a:r>
            <a:endParaRPr sz="1100"/>
          </a:p>
        </p:txBody>
      </p:sp>
      <p:sp>
        <p:nvSpPr>
          <p:cNvPr id="55" name="Google Shape;55;p11"/>
          <p:cNvSpPr txBox="1"/>
          <p:nvPr/>
        </p:nvSpPr>
        <p:spPr>
          <a:xfrm>
            <a:off x="5030775" y="3973800"/>
            <a:ext cx="3585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Calibri"/>
                <a:ea typeface="Calibri"/>
                <a:cs typeface="Calibri"/>
                <a:sym typeface="Calibri"/>
              </a:rPr>
              <a:t>Photo credit: Mariam Tadros/Tearfund</a:t>
            </a:r>
            <a:endParaRPr sz="11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two: praying for healing </a:t>
            </a:r>
            <a:endParaRPr/>
          </a:p>
        </p:txBody>
      </p:sp>
      <p:sp>
        <p:nvSpPr>
          <p:cNvPr id="61" name="Google Shape;61;p12"/>
          <p:cNvSpPr txBox="1"/>
          <p:nvPr>
            <p:ph idx="1" type="body"/>
          </p:nvPr>
        </p:nvSpPr>
        <p:spPr>
          <a:xfrm>
            <a:off x="311700" y="928700"/>
            <a:ext cx="8520600" cy="3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t>‘The Lord is close to the brokenhearted and saves those who are crushed in spirit’ (Psalm 34:18).</a:t>
            </a:r>
            <a:endParaRPr b="1" sz="1100"/>
          </a:p>
          <a:p>
            <a:pPr indent="0" lvl="0" marL="0" rtl="0" algn="l">
              <a:spcBef>
                <a:spcPts val="1600"/>
              </a:spcBef>
              <a:spcAft>
                <a:spcPts val="0"/>
              </a:spcAft>
              <a:buNone/>
            </a:pPr>
            <a:r>
              <a:rPr b="1" lang="en-GB" sz="1100"/>
              <a:t>Survivors of conflict have often experienced unimaginable trauma. Many have lost loved ones or remain separated from them. This prayer station will help you pray for the emotional needs of people affected by conflict.</a:t>
            </a:r>
            <a:br>
              <a:rPr lang="en-GB" sz="1100"/>
            </a:br>
            <a:br>
              <a:rPr lang="en-GB" sz="1100"/>
            </a:br>
            <a:r>
              <a:rPr i="1" lang="en-GB" sz="1100"/>
              <a:t>For this activity y</a:t>
            </a:r>
            <a:r>
              <a:rPr i="1" lang="en-GB" sz="1100"/>
              <a:t>ou will need two piles of different coloured sticky notes and a wall or board to stick them on. </a:t>
            </a:r>
            <a:endParaRPr i="1" sz="1100"/>
          </a:p>
          <a:p>
            <a:pPr indent="-298450" lvl="0" marL="457200" rtl="0" algn="l">
              <a:spcBef>
                <a:spcPts val="1600"/>
              </a:spcBef>
              <a:spcAft>
                <a:spcPts val="0"/>
              </a:spcAft>
              <a:buSzPts val="1100"/>
              <a:buChar char="●"/>
            </a:pPr>
            <a:r>
              <a:rPr lang="en-GB" sz="1100"/>
              <a:t>Think about how a survivor of conflict may be feeling – angry, sad, scared, or something else. You could ask God to reveal to you how someone is feeling right now. </a:t>
            </a:r>
            <a:endParaRPr sz="1100"/>
          </a:p>
          <a:p>
            <a:pPr indent="-298450" lvl="0" marL="457200" rtl="0" algn="l">
              <a:spcBef>
                <a:spcPts val="1600"/>
              </a:spcBef>
              <a:spcAft>
                <a:spcPts val="0"/>
              </a:spcAft>
              <a:buSzPts val="1100"/>
              <a:buChar char="●"/>
            </a:pPr>
            <a:r>
              <a:rPr lang="en-GB" sz="1100"/>
              <a:t>Write that emotion down on one of the notes. Stick it on the left side of the display.</a:t>
            </a:r>
            <a:endParaRPr sz="1100"/>
          </a:p>
          <a:p>
            <a:pPr indent="-298450" lvl="0" marL="457200" rtl="0" algn="l">
              <a:spcBef>
                <a:spcPts val="1600"/>
              </a:spcBef>
              <a:spcAft>
                <a:spcPts val="0"/>
              </a:spcAft>
              <a:buSzPts val="1100"/>
              <a:buChar char="●"/>
            </a:pPr>
            <a:r>
              <a:rPr lang="en-GB" sz="1100"/>
              <a:t>Spend some time praying for survivors who are currently overwhelmed with that specific feeling. Lift them up to God, who is able to comfort and </a:t>
            </a:r>
            <a:r>
              <a:rPr lang="en-GB" sz="1100"/>
              <a:t>strengthen</a:t>
            </a:r>
            <a:r>
              <a:rPr lang="en-GB" sz="1100"/>
              <a:t> them.</a:t>
            </a:r>
            <a:endParaRPr sz="1100"/>
          </a:p>
          <a:p>
            <a:pPr indent="-298450" lvl="0" marL="457200" rtl="0" algn="l">
              <a:spcBef>
                <a:spcPts val="1600"/>
              </a:spcBef>
              <a:spcAft>
                <a:spcPts val="0"/>
              </a:spcAft>
              <a:buSzPts val="1100"/>
              <a:buChar char="●"/>
            </a:pPr>
            <a:r>
              <a:rPr lang="en-GB" sz="1100"/>
              <a:t>On the different coloured notes, write your prayers and/or God’s promises for those who are distressed. Stick them on the right side of the display. Thank God that he can bring his light into the darkest of situations.</a:t>
            </a:r>
            <a:endParaRPr sz="1100"/>
          </a:p>
          <a:p>
            <a:pPr indent="0" lvl="0" marL="0" rtl="0" algn="l">
              <a:spcBef>
                <a:spcPts val="1600"/>
              </a:spcBef>
              <a:spcAft>
                <a:spcPts val="0"/>
              </a:spcAft>
              <a:buNone/>
            </a:pPr>
            <a:r>
              <a:t/>
            </a:r>
            <a:endParaRPr b="1" sz="600">
              <a:solidFill>
                <a:srgbClr val="262626"/>
              </a:solidFill>
              <a:highlight>
                <a:srgbClr val="FFFFFF"/>
              </a:highlight>
              <a:latin typeface="Arial"/>
              <a:ea typeface="Arial"/>
              <a:cs typeface="Arial"/>
              <a:sym typeface="Arial"/>
            </a:endParaRPr>
          </a:p>
          <a:p>
            <a:pPr indent="0" lvl="0" marL="457200" rtl="0" algn="l">
              <a:lnSpc>
                <a:spcPct val="150000"/>
              </a:lnSpc>
              <a:spcBef>
                <a:spcPts val="1600"/>
              </a:spcBef>
              <a:spcAft>
                <a:spcPts val="0"/>
              </a:spcAft>
              <a:buNone/>
            </a:pPr>
            <a:r>
              <a:t/>
            </a:r>
            <a:endParaRPr b="1" sz="1200"/>
          </a:p>
          <a:p>
            <a:pPr indent="0" lvl="0" marL="0" rtl="0" algn="l">
              <a:spcBef>
                <a:spcPts val="1600"/>
              </a:spcBef>
              <a:spcAft>
                <a:spcPts val="0"/>
              </a:spcAft>
              <a:buClr>
                <a:schemeClr val="dk1"/>
              </a:buClr>
              <a:buSzPts val="1100"/>
              <a:buFont typeface="Arial"/>
              <a:buNone/>
            </a:pPr>
            <a:r>
              <a:t/>
            </a:r>
            <a:endParaRPr sz="1100"/>
          </a:p>
          <a:p>
            <a:pPr indent="0" lvl="0" marL="0" rtl="0" algn="l">
              <a:spcBef>
                <a:spcPts val="1600"/>
              </a:spcBef>
              <a:spcAft>
                <a:spcPts val="1600"/>
              </a:spcAft>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three: praying for world peace</a:t>
            </a:r>
            <a:endParaRPr/>
          </a:p>
        </p:txBody>
      </p:sp>
      <p:pic>
        <p:nvPicPr>
          <p:cNvPr id="67" name="Google Shape;67;p13"/>
          <p:cNvPicPr preferRelativeResize="0"/>
          <p:nvPr/>
        </p:nvPicPr>
        <p:blipFill rotWithShape="1">
          <a:blip r:embed="rId3">
            <a:alphaModFix/>
          </a:blip>
          <a:srcRect b="0" l="3069" r="3060" t="0"/>
          <a:stretch/>
        </p:blipFill>
        <p:spPr>
          <a:xfrm>
            <a:off x="4572000" y="1162963"/>
            <a:ext cx="4108820" cy="2917428"/>
          </a:xfrm>
          <a:prstGeom prst="rect">
            <a:avLst/>
          </a:prstGeom>
          <a:noFill/>
          <a:ln>
            <a:noFill/>
          </a:ln>
        </p:spPr>
      </p:pic>
      <p:sp>
        <p:nvSpPr>
          <p:cNvPr id="68" name="Google Shape;68;p13"/>
          <p:cNvSpPr txBox="1"/>
          <p:nvPr>
            <p:ph idx="1" type="body"/>
          </p:nvPr>
        </p:nvSpPr>
        <p:spPr>
          <a:xfrm>
            <a:off x="311700" y="1006525"/>
            <a:ext cx="4172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t>God is a God of peace, so we can be confident that he wants all conflict to come to an end. Spend some time getting creative and expressing God’s heart for peace on Earth. </a:t>
            </a:r>
            <a:br>
              <a:rPr b="1" lang="en-GB" sz="1200"/>
            </a:br>
            <a:br>
              <a:rPr b="1" lang="en-GB" sz="1200"/>
            </a:br>
            <a:r>
              <a:rPr i="1" lang="en-GB" sz="1200"/>
              <a:t>You will need some blank paper, pens and any other drawing or painting materials you have available.</a:t>
            </a:r>
            <a:endParaRPr sz="1200"/>
          </a:p>
          <a:p>
            <a:pPr indent="-304800" lvl="0" marL="457200" rtl="0" algn="l">
              <a:lnSpc>
                <a:spcPct val="100000"/>
              </a:lnSpc>
              <a:spcBef>
                <a:spcPts val="1600"/>
              </a:spcBef>
              <a:spcAft>
                <a:spcPts val="0"/>
              </a:spcAft>
              <a:buSzPts val="1200"/>
              <a:buChar char="●"/>
            </a:pPr>
            <a:r>
              <a:rPr lang="en-GB" sz="1200"/>
              <a:t>Spend some time reflecting on what big and small things would change if we all lived a life of peace, as God intended.</a:t>
            </a:r>
            <a:endParaRPr sz="1200"/>
          </a:p>
          <a:p>
            <a:pPr indent="0" lvl="0" marL="0" rtl="0" algn="l">
              <a:lnSpc>
                <a:spcPct val="100000"/>
              </a:lnSpc>
              <a:spcBef>
                <a:spcPts val="0"/>
              </a:spcBef>
              <a:spcAft>
                <a:spcPts val="0"/>
              </a:spcAft>
              <a:buNone/>
            </a:pPr>
            <a:r>
              <a:t/>
            </a:r>
            <a:endParaRPr sz="1200"/>
          </a:p>
          <a:p>
            <a:pPr indent="-304800" lvl="0" marL="457200" rtl="0" algn="l">
              <a:spcBef>
                <a:spcPts val="0"/>
              </a:spcBef>
              <a:spcAft>
                <a:spcPts val="0"/>
              </a:spcAft>
              <a:buSzPts val="1200"/>
              <a:buChar char="●"/>
            </a:pPr>
            <a:r>
              <a:rPr lang="en-GB" sz="1200"/>
              <a:t>On the paper provided, write your own prayer or poem for world peace, or draw a picture which represents peace. If possible, display it on the wall to inspire others.</a:t>
            </a:r>
            <a:endParaRPr sz="1200"/>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9" name="Google Shape;69;p13"/>
          <p:cNvSpPr txBox="1"/>
          <p:nvPr/>
        </p:nvSpPr>
        <p:spPr>
          <a:xfrm>
            <a:off x="4593525" y="4110875"/>
            <a:ext cx="4108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latin typeface="Calibri"/>
                <a:ea typeface="Calibri"/>
                <a:cs typeface="Calibri"/>
                <a:sym typeface="Calibri"/>
              </a:rPr>
              <a:t>Photo credit: </a:t>
            </a:r>
            <a:r>
              <a:rPr lang="en-GB" sz="1100">
                <a:solidFill>
                  <a:srgbClr val="111111"/>
                </a:solidFill>
                <a:highlight>
                  <a:srgbClr val="FFFFFF"/>
                </a:highlight>
                <a:latin typeface="Calibri"/>
                <a:ea typeface="Calibri"/>
                <a:cs typeface="Calibri"/>
                <a:sym typeface="Calibri"/>
              </a:rPr>
              <a:t>Humphrey Muleba/</a:t>
            </a:r>
            <a:r>
              <a:rPr lang="en-GB" sz="1100">
                <a:latin typeface="Calibri"/>
                <a:ea typeface="Calibri"/>
                <a:cs typeface="Calibri"/>
                <a:sym typeface="Calibri"/>
              </a:rPr>
              <a:t>Unsplash</a:t>
            </a:r>
            <a:endParaRPr sz="11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four: praying for children</a:t>
            </a:r>
            <a:endParaRPr/>
          </a:p>
        </p:txBody>
      </p:sp>
      <p:sp>
        <p:nvSpPr>
          <p:cNvPr id="75" name="Google Shape;75;p14"/>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t>Tearfund and our local partners have set up projects to ensure that children who have escaped conflict have safe places to play and heal, even in refugee camps. Here we share the story of Menara*, who escaped violence in Myanmar.</a:t>
            </a:r>
            <a:endParaRPr b="1" sz="1200"/>
          </a:p>
          <a:p>
            <a:pPr indent="0" lvl="0" marL="0" rtl="0" algn="l">
              <a:spcBef>
                <a:spcPts val="1600"/>
              </a:spcBef>
              <a:spcAft>
                <a:spcPts val="0"/>
              </a:spcAft>
              <a:buNone/>
            </a:pPr>
            <a:r>
              <a:rPr lang="en-GB" sz="1200"/>
              <a:t>When Menara arrived in Cox’s Bazar – the world’s largest refugee camp – she no longer spoke. Just a child, she had left everything she knew behind and made the harrowing journey from Myanmar to Bangladesh with her parents. </a:t>
            </a:r>
            <a:br>
              <a:rPr lang="en-GB" sz="1200"/>
            </a:br>
            <a:br>
              <a:rPr lang="en-GB" sz="1200"/>
            </a:br>
            <a:r>
              <a:rPr lang="en-GB" sz="1200"/>
              <a:t>Menara was invited to a child-friendly space in the camp, run by Tearfund’s local partner. At first, she would sit </a:t>
            </a:r>
            <a:r>
              <a:rPr lang="en-GB" sz="1200"/>
              <a:t>quietly </a:t>
            </a:r>
            <a:r>
              <a:rPr lang="en-GB" sz="1200"/>
              <a:t>in the corner. </a:t>
            </a:r>
            <a:r>
              <a:rPr lang="en-GB" sz="1200"/>
              <a:t>But</a:t>
            </a:r>
            <a:r>
              <a:rPr lang="en-GB" sz="1200"/>
              <a:t>,</a:t>
            </a:r>
            <a:r>
              <a:rPr lang="en-GB" sz="1200"/>
              <a:t> over time, she began to join in with activities. </a:t>
            </a:r>
            <a:endParaRPr sz="1200"/>
          </a:p>
          <a:p>
            <a:pPr indent="0" lvl="0" marL="0" rtl="0" algn="l">
              <a:spcBef>
                <a:spcPts val="1600"/>
              </a:spcBef>
              <a:spcAft>
                <a:spcPts val="0"/>
              </a:spcAft>
              <a:buNone/>
            </a:pPr>
            <a:r>
              <a:rPr lang="en-GB" sz="1200"/>
              <a:t>These spaces have given Menara a safe place to finally feel like she can be herself and to process her trauma. Menara found her voice and began to talk about her feelings. She also found a love for sewing, and now has dreams of becoming a tailor. </a:t>
            </a:r>
            <a:br>
              <a:rPr lang="en-GB" sz="1200"/>
            </a:br>
            <a:br>
              <a:rPr lang="en-GB" sz="1200"/>
            </a:br>
            <a:r>
              <a:rPr b="1" lang="en-GB" sz="1200"/>
              <a:t>Please lift up the thousands of children who have been caught up in conflict, like Menara. Pray that they will have safe spaces to play and learn. Ask God to heal them from their trauma, and give them hope for the future.</a:t>
            </a:r>
            <a:endParaRPr b="1" sz="1200"/>
          </a:p>
          <a:p>
            <a:pPr indent="0" lvl="0" marL="0" rtl="0" algn="l">
              <a:spcBef>
                <a:spcPts val="1600"/>
              </a:spcBef>
              <a:spcAft>
                <a:spcPts val="0"/>
              </a:spcAft>
              <a:buNone/>
            </a:pPr>
            <a:r>
              <a:rPr i="1" lang="en-GB" sz="950"/>
              <a:t>*Name changed to protect identity.</a:t>
            </a:r>
            <a:endParaRPr i="1" sz="950"/>
          </a:p>
          <a:p>
            <a:pPr indent="0" lvl="0" marL="0" rtl="0" algn="l">
              <a:lnSpc>
                <a:spcPct val="100000"/>
              </a:lnSpc>
              <a:spcBef>
                <a:spcPts val="1600"/>
              </a:spcBef>
              <a:spcAft>
                <a:spcPts val="0"/>
              </a:spcAft>
              <a:buNone/>
            </a:pPr>
            <a:r>
              <a:t/>
            </a:r>
            <a:endParaRPr b="1" sz="1200"/>
          </a:p>
          <a:p>
            <a:pPr indent="0" lvl="0" marL="0" rtl="0" algn="l">
              <a:spcBef>
                <a:spcPts val="0"/>
              </a:spcBef>
              <a:spcAft>
                <a:spcPts val="0"/>
              </a:spcAft>
              <a:buClr>
                <a:schemeClr val="dk1"/>
              </a:buClr>
              <a:buSzPts val="1100"/>
              <a:buFont typeface="Arial"/>
              <a:buNone/>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262626"/>
                </a:solidFill>
              </a:rPr>
              <a:t>Station five: </a:t>
            </a:r>
            <a:r>
              <a:rPr lang="en-GB">
                <a:solidFill>
                  <a:srgbClr val="262626"/>
                </a:solidFill>
              </a:rPr>
              <a:t>receiving God’s peace</a:t>
            </a:r>
            <a:endParaRPr>
              <a:solidFill>
                <a:srgbClr val="262626"/>
              </a:solidFill>
            </a:endParaRPr>
          </a:p>
        </p:txBody>
      </p:sp>
      <p:sp>
        <p:nvSpPr>
          <p:cNvPr id="81" name="Google Shape;81;p15"/>
          <p:cNvSpPr txBox="1"/>
          <p:nvPr>
            <p:ph idx="1" type="body"/>
          </p:nvPr>
        </p:nvSpPr>
        <p:spPr>
          <a:xfrm>
            <a:off x="311700" y="1006525"/>
            <a:ext cx="403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t>We have been thinking about conflict on a global scale, but peacebuilding starts with us – i</a:t>
            </a:r>
            <a:r>
              <a:rPr b="1" lang="en-GB" sz="1200"/>
              <a:t>f we don’t have peace in our own hearts, we can’t extend it to those around us. Spend some time receiving God’s gift of peace.</a:t>
            </a:r>
            <a:endParaRPr b="1" sz="1200"/>
          </a:p>
          <a:p>
            <a:pPr indent="-298450" lvl="0" marL="457200" rtl="0" algn="l">
              <a:spcBef>
                <a:spcPts val="1600"/>
              </a:spcBef>
              <a:spcAft>
                <a:spcPts val="0"/>
              </a:spcAft>
              <a:buSzPts val="1100"/>
              <a:buChar char="●"/>
            </a:pPr>
            <a:r>
              <a:rPr lang="en-GB" sz="1100"/>
              <a:t>Get into a comfortable position and close your eyes. If possible, listen to a worship song on the theme of peace, </a:t>
            </a:r>
            <a:r>
              <a:rPr lang="en-GB" sz="1100" u="sng">
                <a:solidFill>
                  <a:schemeClr val="hlink"/>
                </a:solidFill>
                <a:hlinkClick r:id="rId3"/>
              </a:rPr>
              <a:t>such as this one</a:t>
            </a:r>
            <a:r>
              <a:rPr lang="en-GB" sz="1100"/>
              <a:t> (try searching for ‘Peace be still’ on Youtube, Spotify, or whatever platform you use to listen to music).</a:t>
            </a:r>
            <a:endParaRPr sz="1100"/>
          </a:p>
          <a:p>
            <a:pPr indent="-298450" lvl="0" marL="457200" rtl="0" algn="l">
              <a:spcBef>
                <a:spcPts val="1600"/>
              </a:spcBef>
              <a:spcAft>
                <a:spcPts val="0"/>
              </a:spcAft>
              <a:buSzPts val="1100"/>
              <a:buChar char="●"/>
            </a:pPr>
            <a:r>
              <a:rPr lang="en-GB" sz="1100"/>
              <a:t>Ask God what he wants to say to you in this moment. Is there a specific area of your life where you need more of his peace? </a:t>
            </a:r>
            <a:endParaRPr sz="1100"/>
          </a:p>
          <a:p>
            <a:pPr indent="-298450" lvl="0" marL="457200" rtl="0" algn="l">
              <a:spcBef>
                <a:spcPts val="1600"/>
              </a:spcBef>
              <a:spcAft>
                <a:spcPts val="0"/>
              </a:spcAft>
              <a:buSzPts val="1100"/>
              <a:buChar char="●"/>
            </a:pPr>
            <a:r>
              <a:rPr lang="en-GB" sz="1100"/>
              <a:t>Be still in God’s presence. Give him your worries and anxieties and allow him to fill you with his peace. </a:t>
            </a:r>
            <a:endParaRPr sz="1100"/>
          </a:p>
          <a:p>
            <a:pPr indent="0" lvl="0" marL="457200" rtl="0" algn="l">
              <a:lnSpc>
                <a:spcPct val="100000"/>
              </a:lnSpc>
              <a:spcBef>
                <a:spcPts val="1600"/>
              </a:spcBef>
              <a:spcAft>
                <a:spcPts val="0"/>
              </a:spcAft>
              <a:buNone/>
            </a:pPr>
            <a:r>
              <a:t/>
            </a:r>
            <a:endParaRPr/>
          </a:p>
          <a:p>
            <a:pPr indent="0" lvl="0" marL="457200" rtl="0" algn="l">
              <a:lnSpc>
                <a:spcPct val="100000"/>
              </a:lnSpc>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82" name="Google Shape;82;p15"/>
          <p:cNvPicPr preferRelativeResize="0"/>
          <p:nvPr/>
        </p:nvPicPr>
        <p:blipFill rotWithShape="1">
          <a:blip r:embed="rId4">
            <a:alphaModFix/>
          </a:blip>
          <a:srcRect b="0" l="0" r="0" t="0"/>
          <a:stretch/>
        </p:blipFill>
        <p:spPr>
          <a:xfrm>
            <a:off x="4381850" y="1216888"/>
            <a:ext cx="4494602" cy="2995670"/>
          </a:xfrm>
          <a:prstGeom prst="rect">
            <a:avLst/>
          </a:prstGeom>
          <a:noFill/>
          <a:ln>
            <a:noFill/>
          </a:ln>
        </p:spPr>
      </p:pic>
      <p:sp>
        <p:nvSpPr>
          <p:cNvPr id="83" name="Google Shape;83;p15"/>
          <p:cNvSpPr txBox="1"/>
          <p:nvPr/>
        </p:nvSpPr>
        <p:spPr>
          <a:xfrm>
            <a:off x="4391175" y="4222275"/>
            <a:ext cx="44910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100">
                <a:solidFill>
                  <a:srgbClr val="262626"/>
                </a:solidFill>
                <a:highlight>
                  <a:srgbClr val="FFFFFF"/>
                </a:highlight>
                <a:latin typeface="Roboto"/>
                <a:ea typeface="Roboto"/>
                <a:cs typeface="Roboto"/>
                <a:sym typeface="Roboto"/>
              </a:rPr>
              <a:t>‘Peace I leave with you; my peace I give you. I do not give to you as the world gives. Do not let your hearts be troubled and do not be afraid.’ </a:t>
            </a:r>
            <a:r>
              <a:rPr b="1" lang="en-GB" sz="1300">
                <a:solidFill>
                  <a:srgbClr val="434343"/>
                </a:solidFill>
                <a:latin typeface="Calibri"/>
                <a:ea typeface="Calibri"/>
                <a:cs typeface="Calibri"/>
                <a:sym typeface="Calibri"/>
              </a:rPr>
              <a:t>(</a:t>
            </a:r>
            <a:r>
              <a:rPr b="1" lang="en-GB" sz="1300">
                <a:solidFill>
                  <a:srgbClr val="434343"/>
                </a:solidFill>
                <a:latin typeface="Calibri"/>
                <a:ea typeface="Calibri"/>
                <a:cs typeface="Calibri"/>
                <a:sym typeface="Calibri"/>
              </a:rPr>
              <a:t>Matthew</a:t>
            </a:r>
            <a:r>
              <a:rPr b="1" lang="en-GB" sz="1300">
                <a:solidFill>
                  <a:srgbClr val="434343"/>
                </a:solidFill>
                <a:latin typeface="Calibri"/>
                <a:ea typeface="Calibri"/>
                <a:cs typeface="Calibri"/>
                <a:sym typeface="Calibri"/>
              </a:rPr>
              <a:t> 5:9)</a:t>
            </a:r>
            <a:endParaRPr sz="1300"/>
          </a:p>
        </p:txBody>
      </p:sp>
      <p:sp>
        <p:nvSpPr>
          <p:cNvPr id="84" name="Google Shape;84;p15"/>
          <p:cNvSpPr txBox="1"/>
          <p:nvPr/>
        </p:nvSpPr>
        <p:spPr>
          <a:xfrm>
            <a:off x="4502450" y="1327850"/>
            <a:ext cx="1597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lt1"/>
                </a:solidFill>
              </a:rPr>
              <a:t>Photo credit: Unsplash</a:t>
            </a:r>
            <a:endParaRPr sz="8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six: praying for rebuilding</a:t>
            </a:r>
            <a:endParaRPr/>
          </a:p>
        </p:txBody>
      </p:sp>
      <p:sp>
        <p:nvSpPr>
          <p:cNvPr id="90" name="Google Shape;90;p16"/>
          <p:cNvSpPr txBox="1"/>
          <p:nvPr>
            <p:ph idx="1" type="body"/>
          </p:nvPr>
        </p:nvSpPr>
        <p:spPr>
          <a:xfrm>
            <a:off x="311700" y="9782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300"/>
              <a:t>Escaping conflict is just the beginning</a:t>
            </a:r>
            <a:r>
              <a:rPr b="1" lang="en-GB" sz="1300"/>
              <a:t> – </a:t>
            </a:r>
            <a:r>
              <a:rPr b="1" lang="en-GB" sz="1300"/>
              <a:t>once people have </a:t>
            </a:r>
            <a:r>
              <a:rPr b="1" lang="en-GB" sz="1300"/>
              <a:t>found safety, they then face the daunting task of rebuilding their lives. Spend some time praying for those who have lost everything.</a:t>
            </a:r>
            <a:endParaRPr b="1" sz="1300"/>
          </a:p>
          <a:p>
            <a:pPr indent="0" lvl="0" marL="0" rtl="0" algn="l">
              <a:spcBef>
                <a:spcPts val="1600"/>
              </a:spcBef>
              <a:spcAft>
                <a:spcPts val="0"/>
              </a:spcAft>
              <a:buNone/>
            </a:pPr>
            <a:r>
              <a:rPr i="1" lang="en-GB" sz="1300"/>
              <a:t>If possible, have a pile of lego pieces or building blocks at this station. For each prayer you pray, add a building block to ‘build’ a structure. </a:t>
            </a:r>
            <a:endParaRPr b="1" i="1" sz="1300"/>
          </a:p>
          <a:p>
            <a:pPr indent="0" lvl="0" marL="0" rtl="0" algn="l">
              <a:spcBef>
                <a:spcPts val="1600"/>
              </a:spcBef>
              <a:spcAft>
                <a:spcPts val="0"/>
              </a:spcAft>
              <a:buNone/>
            </a:pPr>
            <a:r>
              <a:rPr b="1" lang="en-GB" sz="1300">
                <a:solidFill>
                  <a:schemeClr val="accent1"/>
                </a:solidFill>
              </a:rPr>
              <a:t>Rebuilding income: </a:t>
            </a:r>
            <a:r>
              <a:rPr lang="en-GB" sz="1300"/>
              <a:t>Pray for people to find new ways of using their skills to earn an income to support their families.</a:t>
            </a:r>
            <a:endParaRPr sz="1300"/>
          </a:p>
          <a:p>
            <a:pPr indent="0" lvl="0" marL="0" rtl="0" algn="l">
              <a:spcBef>
                <a:spcPts val="1600"/>
              </a:spcBef>
              <a:spcAft>
                <a:spcPts val="0"/>
              </a:spcAft>
              <a:buNone/>
            </a:pPr>
            <a:r>
              <a:rPr b="1" lang="en-GB" sz="1300">
                <a:solidFill>
                  <a:schemeClr val="accent1"/>
                </a:solidFill>
              </a:rPr>
              <a:t>Rebuilding structures:</a:t>
            </a:r>
            <a:r>
              <a:rPr b="1" lang="en-GB" sz="1300"/>
              <a:t> </a:t>
            </a:r>
            <a:r>
              <a:rPr lang="en-GB" sz="1300"/>
              <a:t>Pray for roads, homes, schools, businesses and hospitals to be rebuilt. Pray that neighbourhoods  that have been </a:t>
            </a:r>
            <a:r>
              <a:rPr lang="en-GB" sz="1300"/>
              <a:t>destroyed </a:t>
            </a:r>
            <a:r>
              <a:rPr lang="en-GB" sz="1300"/>
              <a:t>by conflict will be able to function properly again. </a:t>
            </a:r>
            <a:endParaRPr sz="1300"/>
          </a:p>
          <a:p>
            <a:pPr indent="0" lvl="0" marL="0" rtl="0" algn="l">
              <a:spcBef>
                <a:spcPts val="1600"/>
              </a:spcBef>
              <a:spcAft>
                <a:spcPts val="0"/>
              </a:spcAft>
              <a:buNone/>
            </a:pPr>
            <a:r>
              <a:rPr b="1" lang="en-GB" sz="1300">
                <a:solidFill>
                  <a:schemeClr val="accent1"/>
                </a:solidFill>
              </a:rPr>
              <a:t>Rebuilding hope:</a:t>
            </a:r>
            <a:r>
              <a:rPr b="1" lang="en-GB" sz="1300"/>
              <a:t> </a:t>
            </a:r>
            <a:r>
              <a:rPr lang="en-GB" sz="1300"/>
              <a:t>Pray for people who have lost hope due to the things they have experienced and the extreme challenges </a:t>
            </a:r>
            <a:r>
              <a:rPr lang="en-GB" sz="1300"/>
              <a:t>they now face. Ask that they will have the strength and resources to move forward and have hope for the future.  </a:t>
            </a:r>
            <a:endParaRPr sz="1300"/>
          </a:p>
          <a:p>
            <a:pPr indent="0" lvl="0" marL="0" rtl="0" algn="l">
              <a:spcBef>
                <a:spcPts val="1600"/>
              </a:spcBef>
              <a:spcAft>
                <a:spcPts val="0"/>
              </a:spcAft>
              <a:buNone/>
            </a:pPr>
            <a:r>
              <a:t/>
            </a:r>
            <a:endParaRPr b="1">
              <a:solidFill>
                <a:srgbClr val="262626"/>
              </a:solidFill>
              <a:highlight>
                <a:srgbClr val="FFFFFF"/>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t/>
            </a:r>
            <a:endParaRPr b="1" sz="1200"/>
          </a:p>
          <a:p>
            <a:pPr indent="0" lvl="0" marL="0" rtl="0" algn="l">
              <a:spcBef>
                <a:spcPts val="1600"/>
              </a:spcBef>
              <a:spcAft>
                <a:spcPts val="1600"/>
              </a:spcAft>
              <a:buNone/>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