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60" r:id="rId3"/>
    <p:sldId id="297" r:id="rId4"/>
    <p:sldId id="263" r:id="rId5"/>
    <p:sldId id="298" r:id="rId6"/>
    <p:sldId id="265" r:id="rId7"/>
    <p:sldId id="299" r:id="rId8"/>
    <p:sldId id="266" r:id="rId9"/>
    <p:sldId id="300" r:id="rId10"/>
    <p:sldId id="267" r:id="rId11"/>
    <p:sldId id="313" r:id="rId12"/>
    <p:sldId id="288" r:id="rId13"/>
    <p:sldId id="269" r:id="rId14"/>
    <p:sldId id="274" r:id="rId15"/>
    <p:sldId id="271" r:id="rId16"/>
    <p:sldId id="272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14" r:id="rId26"/>
    <p:sldId id="315" r:id="rId27"/>
    <p:sldId id="310" r:id="rId28"/>
    <p:sldId id="316" r:id="rId29"/>
    <p:sldId id="311" r:id="rId30"/>
    <p:sldId id="312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AA67"/>
    <a:srgbClr val="343433"/>
    <a:srgbClr val="008CAA"/>
    <a:srgbClr val="FF0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55"/>
    <p:restoredTop sz="94674"/>
  </p:normalViewPr>
  <p:slideViewPr>
    <p:cSldViewPr snapToGrid="0" snapToObjects="1">
      <p:cViewPr varScale="1">
        <p:scale>
          <a:sx n="110" d="100"/>
          <a:sy n="110" d="100"/>
        </p:scale>
        <p:origin x="176" y="10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55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384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7C84D-1A83-5941-A335-DA11D5695CE0}" type="datetimeFigureOut">
              <a:rPr lang="en-US" smtClean="0"/>
              <a:t>5/3/22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C96A0-647B-5A42-A380-B6A8180A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4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6F77A-3B67-8845-AB94-61F63FA8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89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92E1A-A198-D241-B757-5D6B97A8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EFA0F9-6953-AB48-9D48-2E1426EDC794}"/>
              </a:ext>
            </a:extLst>
          </p:cNvPr>
          <p:cNvSpPr txBox="1"/>
          <p:nvPr/>
        </p:nvSpPr>
        <p:spPr>
          <a:xfrm>
            <a:off x="1108513" y="2095518"/>
            <a:ext cx="635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gân</a:t>
            </a:r>
            <a:r>
              <a:rPr lang="en-GB" b="1" dirty="0">
                <a:solidFill>
                  <a:srgbClr val="343433"/>
                </a:solidFill>
              </a:rPr>
              <a:t> roc a </a:t>
            </a:r>
            <a:r>
              <a:rPr lang="en-GB" b="1" dirty="0" err="1">
                <a:solidFill>
                  <a:srgbClr val="343433"/>
                </a:solidFill>
              </a:rPr>
              <a:t>rôl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gellid</a:t>
            </a:r>
            <a:r>
              <a:rPr lang="en-GB" b="1" dirty="0">
                <a:solidFill>
                  <a:srgbClr val="343433"/>
                </a:solidFill>
              </a:rPr>
              <a:t> bod </a:t>
            </a:r>
            <a:r>
              <a:rPr lang="en-GB" b="1" dirty="0" err="1">
                <a:solidFill>
                  <a:srgbClr val="343433"/>
                </a:solidFill>
              </a:rPr>
              <a:t>wedi’i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galw’n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i="1" dirty="0">
                <a:solidFill>
                  <a:srgbClr val="343433"/>
                </a:solidFill>
              </a:rPr>
              <a:t>Craig y </a:t>
            </a:r>
            <a:r>
              <a:rPr lang="en-GB" b="1" i="1" dirty="0" err="1">
                <a:solidFill>
                  <a:srgbClr val="343433"/>
                </a:solidFill>
              </a:rPr>
              <a:t>Carchardy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Cân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Saesneg</a:t>
            </a:r>
            <a:r>
              <a:rPr lang="en-GB" b="1" dirty="0">
                <a:solidFill>
                  <a:srgbClr val="343433"/>
                </a:solidFill>
              </a:rPr>
              <a:t>)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95066-CF8F-634A-ABD0-A7B2C5C224A8}"/>
              </a:ext>
            </a:extLst>
          </p:cNvPr>
          <p:cNvSpPr txBox="1"/>
          <p:nvPr/>
        </p:nvSpPr>
        <p:spPr>
          <a:xfrm>
            <a:off x="1108513" y="2923105"/>
            <a:ext cx="6125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gân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sy’n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sôn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i="1" dirty="0" err="1">
                <a:solidFill>
                  <a:srgbClr val="343433"/>
                </a:solidFill>
              </a:rPr>
              <a:t>Ofalwr</a:t>
            </a:r>
            <a:r>
              <a:rPr lang="en-GB" b="1" i="1" dirty="0">
                <a:solidFill>
                  <a:srgbClr val="343433"/>
                </a:solidFill>
              </a:rPr>
              <a:t> y </a:t>
            </a:r>
            <a:r>
              <a:rPr lang="en-GB" b="1" i="1" dirty="0" err="1">
                <a:solidFill>
                  <a:srgbClr val="343433"/>
                </a:solidFill>
              </a:rPr>
              <a:t>Tŵr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Rhybuddio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Cân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Gymraeg</a:t>
            </a:r>
            <a:r>
              <a:rPr lang="en-GB" b="1" dirty="0">
                <a:solidFill>
                  <a:srgbClr val="343433"/>
                </a:solidFill>
              </a:rPr>
              <a:t>)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7BECB-FBB3-3C4F-80D8-35A93AA5CB67}"/>
              </a:ext>
            </a:extLst>
          </p:cNvPr>
          <p:cNvSpPr txBox="1"/>
          <p:nvPr/>
        </p:nvSpPr>
        <p:spPr>
          <a:xfrm>
            <a:off x="1118807" y="3473693"/>
            <a:ext cx="62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 err="1">
                <a:solidFill>
                  <a:srgbClr val="343433"/>
                </a:solidFill>
              </a:rPr>
              <a:t>Ydych</a:t>
            </a:r>
            <a:r>
              <a:rPr lang="en-GB" b="1" dirty="0">
                <a:solidFill>
                  <a:srgbClr val="343433"/>
                </a:solidFill>
              </a:rPr>
              <a:t> chi </a:t>
            </a:r>
            <a:r>
              <a:rPr lang="en-GB" b="1" dirty="0" err="1">
                <a:solidFill>
                  <a:srgbClr val="343433"/>
                </a:solidFill>
              </a:rPr>
              <a:t>wedi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darllen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llyfr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i="1" dirty="0" err="1">
                <a:solidFill>
                  <a:srgbClr val="343433"/>
                </a:solidFill>
              </a:rPr>
              <a:t>Goelcerth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ar</a:t>
            </a:r>
            <a:r>
              <a:rPr lang="en-GB" b="1" i="1" dirty="0">
                <a:solidFill>
                  <a:srgbClr val="343433"/>
                </a:solidFill>
              </a:rPr>
              <a:t> y </a:t>
            </a:r>
            <a:r>
              <a:rPr lang="en-GB" b="1" i="1" dirty="0" err="1">
                <a:solidFill>
                  <a:srgbClr val="343433"/>
                </a:solidFill>
              </a:rPr>
              <a:t>Tir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Cyffredin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Nofel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Gymraeg</a:t>
            </a:r>
            <a:r>
              <a:rPr lang="en-GB" dirty="0"/>
              <a:t>)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08388-28B8-E845-AD13-00FB4D9ED5D4}"/>
              </a:ext>
            </a:extLst>
          </p:cNvPr>
          <p:cNvSpPr txBox="1"/>
          <p:nvPr/>
        </p:nvSpPr>
        <p:spPr>
          <a:xfrm>
            <a:off x="1108513" y="4301280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nofel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i="1" dirty="0" err="1">
                <a:solidFill>
                  <a:srgbClr val="343433"/>
                </a:solidFill>
              </a:rPr>
              <a:t>Ôl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Tywyll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Offeryn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Dorri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Ŷd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boblogaidd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iawn</a:t>
            </a:r>
            <a:r>
              <a:rPr lang="en-GB" b="1" dirty="0">
                <a:solidFill>
                  <a:srgbClr val="343433"/>
                </a:solidFill>
              </a:rPr>
              <a:t>. Beth </a:t>
            </a:r>
            <a:r>
              <a:rPr lang="en-GB" b="1" dirty="0" err="1">
                <a:solidFill>
                  <a:srgbClr val="343433"/>
                </a:solidFill>
              </a:rPr>
              <a:t>yw</a:t>
            </a:r>
            <a:r>
              <a:rPr lang="en-GB" b="1" dirty="0">
                <a:solidFill>
                  <a:srgbClr val="343433"/>
                </a:solidFill>
              </a:rPr>
              <a:t> hi? (</a:t>
            </a:r>
            <a:r>
              <a:rPr lang="en-GB" b="1" dirty="0" err="1">
                <a:solidFill>
                  <a:srgbClr val="343433"/>
                </a:solidFill>
              </a:rPr>
              <a:t>Nofel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Gymraeg</a:t>
            </a:r>
            <a:r>
              <a:rPr lang="en-GB" b="1" dirty="0">
                <a:solidFill>
                  <a:srgbClr val="343433"/>
                </a:solidFill>
              </a:rPr>
              <a:t>)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0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92E1A-A198-D241-B757-5D6B97A8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19A375-7D67-EC4D-893E-532D54034B2A}"/>
              </a:ext>
            </a:extLst>
          </p:cNvPr>
          <p:cNvSpPr txBox="1"/>
          <p:nvPr/>
        </p:nvSpPr>
        <p:spPr>
          <a:xfrm>
            <a:off x="1108513" y="2155213"/>
            <a:ext cx="566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gân</a:t>
            </a:r>
            <a:r>
              <a:rPr lang="en-GB" b="1" dirty="0">
                <a:solidFill>
                  <a:srgbClr val="343433"/>
                </a:solidFill>
              </a:rPr>
              <a:t> o 1971 </a:t>
            </a:r>
            <a:r>
              <a:rPr lang="en-GB" b="1" dirty="0" err="1">
                <a:solidFill>
                  <a:srgbClr val="343433"/>
                </a:solidFill>
              </a:rPr>
              <a:t>sy’n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sôn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i="1" dirty="0" err="1">
                <a:solidFill>
                  <a:srgbClr val="343433"/>
                </a:solidFill>
              </a:rPr>
              <a:t>Bastai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o’r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Unol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Daleithiau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Cân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Saesneg</a:t>
            </a:r>
            <a:r>
              <a:rPr lang="en-GB" dirty="0"/>
              <a:t>)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FE2379-5C02-E146-BE31-87F304CC6C80}"/>
              </a:ext>
            </a:extLst>
          </p:cNvPr>
          <p:cNvSpPr txBox="1"/>
          <p:nvPr/>
        </p:nvSpPr>
        <p:spPr>
          <a:xfrm>
            <a:off x="1108513" y="3006991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mha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ffilm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animeiddiedig</a:t>
            </a:r>
            <a:r>
              <a:rPr lang="en-GB" b="1" dirty="0">
                <a:solidFill>
                  <a:srgbClr val="343433"/>
                </a:solidFill>
              </a:rPr>
              <a:t> o 2019 </a:t>
            </a:r>
            <a:r>
              <a:rPr lang="en-GB" b="1" dirty="0" err="1">
                <a:solidFill>
                  <a:srgbClr val="343433"/>
                </a:solidFill>
              </a:rPr>
              <a:t>roedd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arwyr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Wedi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Rhewi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Eilwaith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Ffilm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Saesneg</a:t>
            </a:r>
            <a:r>
              <a:rPr lang="en-GB" b="1" dirty="0">
                <a:solidFill>
                  <a:srgbClr val="343433"/>
                </a:solidFill>
              </a:rPr>
              <a:t>)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16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ECE413-CCA4-6747-8F4E-9342351C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EFA0F9-6953-AB48-9D48-2E1426EDC794}"/>
              </a:ext>
            </a:extLst>
          </p:cNvPr>
          <p:cNvSpPr txBox="1"/>
          <p:nvPr/>
        </p:nvSpPr>
        <p:spPr>
          <a:xfrm>
            <a:off x="1098219" y="1801649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 err="1">
                <a:solidFill>
                  <a:srgbClr val="343433"/>
                </a:solidFill>
              </a:rPr>
              <a:t>Cystadleuaeth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mha</a:t>
            </a:r>
            <a:r>
              <a:rPr lang="en-GB" b="1" dirty="0">
                <a:solidFill>
                  <a:srgbClr val="343433"/>
                </a:solidFill>
              </a:rPr>
              <a:t> gamp </a:t>
            </a:r>
            <a:r>
              <a:rPr lang="en-GB" b="1" dirty="0" err="1">
                <a:solidFill>
                  <a:srgbClr val="343433"/>
                </a:solidFill>
              </a:rPr>
              <a:t>yw’r</a:t>
            </a:r>
            <a:r>
              <a:rPr lang="en-GB" b="1" dirty="0">
                <a:solidFill>
                  <a:srgbClr val="343433"/>
                </a:solidFill>
              </a:rPr>
              <a:t> Africa Cup of Nations?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95066-CF8F-634A-ABD0-A7B2C5C224A8}"/>
              </a:ext>
            </a:extLst>
          </p:cNvPr>
          <p:cNvSpPr txBox="1"/>
          <p:nvPr/>
        </p:nvSpPr>
        <p:spPr>
          <a:xfrm>
            <a:off x="1108513" y="2335120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>
                <a:solidFill>
                  <a:srgbClr val="343433"/>
                </a:solidFill>
              </a:rPr>
              <a:t>Pa un </a:t>
            </a:r>
            <a:r>
              <a:rPr lang="en-GB" b="1" dirty="0" err="1">
                <a:solidFill>
                  <a:srgbClr val="343433"/>
                </a:solidFill>
              </a:rPr>
              <a:t>o’r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rhain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u="sng" dirty="0" err="1">
                <a:solidFill>
                  <a:srgbClr val="343433"/>
                </a:solidFill>
              </a:rPr>
              <a:t>ddim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gamp </a:t>
            </a:r>
            <a:r>
              <a:rPr lang="en-GB" b="1" dirty="0" err="1">
                <a:solidFill>
                  <a:srgbClr val="343433"/>
                </a:solidFill>
              </a:rPr>
              <a:t>yng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Ngemau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Olympaidd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Llundain</a:t>
            </a:r>
            <a:r>
              <a:rPr lang="en-GB" b="1" dirty="0">
                <a:solidFill>
                  <a:srgbClr val="343433"/>
                </a:solidFill>
              </a:rPr>
              <a:t> 1908? A: </a:t>
            </a:r>
            <a:r>
              <a:rPr lang="en-GB" b="1" dirty="0" err="1">
                <a:solidFill>
                  <a:srgbClr val="343433"/>
                </a:solidFill>
              </a:rPr>
              <a:t>Tynnu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rhaff</a:t>
            </a:r>
            <a:r>
              <a:rPr lang="en-GB" b="1" dirty="0">
                <a:solidFill>
                  <a:srgbClr val="343433"/>
                </a:solidFill>
              </a:rPr>
              <a:t> B: </a:t>
            </a:r>
            <a:r>
              <a:rPr lang="en-GB" b="1" dirty="0" err="1">
                <a:solidFill>
                  <a:srgbClr val="343433"/>
                </a:solidFill>
              </a:rPr>
              <a:t>Gymnasteg</a:t>
            </a:r>
            <a:r>
              <a:rPr lang="en-GB" b="1" dirty="0">
                <a:solidFill>
                  <a:srgbClr val="343433"/>
                </a:solidFill>
              </a:rPr>
              <a:t> C: </a:t>
            </a:r>
            <a:r>
              <a:rPr lang="en-GB" b="1" dirty="0" err="1">
                <a:solidFill>
                  <a:srgbClr val="343433"/>
                </a:solidFill>
              </a:rPr>
              <a:t>Pêl-droed</a:t>
            </a:r>
            <a:r>
              <a:rPr lang="en-GB" b="1" dirty="0">
                <a:solidFill>
                  <a:srgbClr val="343433"/>
                </a:solidFill>
              </a:rPr>
              <a:t> D: </a:t>
            </a:r>
            <a:r>
              <a:rPr lang="en-GB" b="1" dirty="0" err="1">
                <a:solidFill>
                  <a:srgbClr val="343433"/>
                </a:solidFill>
              </a:rPr>
              <a:t>Nofio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cydamserol</a:t>
            </a:r>
            <a:r>
              <a:rPr lang="en-GB" b="1" dirty="0">
                <a:solidFill>
                  <a:srgbClr val="343433"/>
                </a:solidFill>
              </a:rPr>
              <a:t> (Synchronised swimming)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7BECB-FBB3-3C4F-80D8-35A93AA5CB67}"/>
              </a:ext>
            </a:extLst>
          </p:cNvPr>
          <p:cNvSpPr txBox="1"/>
          <p:nvPr/>
        </p:nvSpPr>
        <p:spPr>
          <a:xfrm>
            <a:off x="1118807" y="3429000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 err="1">
                <a:solidFill>
                  <a:srgbClr val="343433"/>
                </a:solidFill>
              </a:rPr>
              <a:t>Enillwyr</a:t>
            </a:r>
            <a:r>
              <a:rPr lang="en-GB" b="1" dirty="0">
                <a:solidFill>
                  <a:srgbClr val="343433"/>
                </a:solidFill>
              </a:rPr>
              <a:t> pa </a:t>
            </a:r>
            <a:r>
              <a:rPr lang="en-GB" b="1" dirty="0" err="1">
                <a:solidFill>
                  <a:srgbClr val="343433"/>
                </a:solidFill>
              </a:rPr>
              <a:t>dwrnament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sy’n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ennill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Tlws</a:t>
            </a:r>
            <a:r>
              <a:rPr lang="en-GB" b="1" dirty="0">
                <a:solidFill>
                  <a:srgbClr val="343433"/>
                </a:solidFill>
              </a:rPr>
              <a:t> Webb Ellis?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08388-28B8-E845-AD13-00FB4D9ED5D4}"/>
              </a:ext>
            </a:extLst>
          </p:cNvPr>
          <p:cNvSpPr txBox="1"/>
          <p:nvPr/>
        </p:nvSpPr>
        <p:spPr>
          <a:xfrm>
            <a:off x="1118807" y="3968882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myd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wreslo</a:t>
            </a:r>
            <a:r>
              <a:rPr lang="en-GB" b="1" dirty="0">
                <a:solidFill>
                  <a:srgbClr val="343433"/>
                </a:solidFill>
              </a:rPr>
              <a:t>, 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E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WWE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? A: Entertainment B: Enterprise C: Empire D: Europe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19A375-7D67-EC4D-893E-532D54034B2A}"/>
              </a:ext>
            </a:extLst>
          </p:cNvPr>
          <p:cNvSpPr txBox="1"/>
          <p:nvPr/>
        </p:nvSpPr>
        <p:spPr>
          <a:xfrm>
            <a:off x="1108513" y="4785763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fath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chwaraeon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dŵr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sy’n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defnyddio’r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termau</a:t>
            </a:r>
            <a:r>
              <a:rPr lang="en-GB" b="1" dirty="0">
                <a:solidFill>
                  <a:srgbClr val="343433"/>
                </a:solidFill>
              </a:rPr>
              <a:t> Pike Position a Tuck Position?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FE2379-5C02-E146-BE31-87F304CC6C80}"/>
              </a:ext>
            </a:extLst>
          </p:cNvPr>
          <p:cNvSpPr txBox="1"/>
          <p:nvPr/>
        </p:nvSpPr>
        <p:spPr>
          <a:xfrm>
            <a:off x="1108513" y="5602756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 err="1">
                <a:solidFill>
                  <a:srgbClr val="343433"/>
                </a:solidFill>
              </a:rPr>
              <a:t>Ble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fydd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Gemau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Olympaidd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nesaf</a:t>
            </a:r>
            <a:r>
              <a:rPr lang="en-GB" b="1" dirty="0">
                <a:solidFill>
                  <a:srgbClr val="343433"/>
                </a:solidFill>
              </a:rPr>
              <a:t> (2024)?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23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2B349-31A0-804B-9A45-D6D56A40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F3A86-5614-B54C-982F-722F4C3BE080}"/>
              </a:ext>
            </a:extLst>
          </p:cNvPr>
          <p:cNvSpPr txBox="1"/>
          <p:nvPr/>
        </p:nvSpPr>
        <p:spPr>
          <a:xfrm>
            <a:off x="1108513" y="1954049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>
                <a:solidFill>
                  <a:srgbClr val="343433"/>
                </a:solidFill>
              </a:rPr>
              <a:t>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llythyren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DNA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dirty="0"/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94150-2AC6-6A49-A8F3-C68AD9B69169}"/>
              </a:ext>
            </a:extLst>
          </p:cNvPr>
          <p:cNvSpPr txBox="1"/>
          <p:nvPr/>
        </p:nvSpPr>
        <p:spPr>
          <a:xfrm>
            <a:off x="1108513" y="2512128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>
                <a:solidFill>
                  <a:srgbClr val="343433"/>
                </a:solidFill>
              </a:rPr>
              <a:t>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llythyren</a:t>
            </a:r>
            <a:r>
              <a:rPr lang="en-GB" b="1" dirty="0">
                <a:solidFill>
                  <a:srgbClr val="343433"/>
                </a:solidFill>
              </a:rPr>
              <a:t> G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4G </a:t>
            </a:r>
            <a:r>
              <a:rPr lang="en-GB" b="1" dirty="0" err="1">
                <a:solidFill>
                  <a:srgbClr val="343433"/>
                </a:solidFill>
              </a:rPr>
              <a:t>neu</a:t>
            </a:r>
            <a:r>
              <a:rPr lang="en-GB" b="1" dirty="0">
                <a:solidFill>
                  <a:srgbClr val="343433"/>
                </a:solidFill>
              </a:rPr>
              <a:t> 5G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? A. Grade, B. Generation, C. Group D: Generating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6C4E4-3BBF-2C4D-B480-4231CAE88903}"/>
              </a:ext>
            </a:extLst>
          </p:cNvPr>
          <p:cNvSpPr txBox="1"/>
          <p:nvPr/>
        </p:nvSpPr>
        <p:spPr>
          <a:xfrm>
            <a:off x="1118807" y="3350282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>
                <a:solidFill>
                  <a:srgbClr val="343433"/>
                </a:solidFill>
              </a:rPr>
              <a:t>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llythyren</a:t>
            </a:r>
            <a:r>
              <a:rPr lang="en-GB" b="1" dirty="0">
                <a:solidFill>
                  <a:srgbClr val="343433"/>
                </a:solidFill>
              </a:rPr>
              <a:t> S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PS5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6382A-4BB2-B84F-89F9-3B91FFB30C18}"/>
              </a:ext>
            </a:extLst>
          </p:cNvPr>
          <p:cNvSpPr txBox="1"/>
          <p:nvPr/>
        </p:nvSpPr>
        <p:spPr>
          <a:xfrm>
            <a:off x="1118807" y="3911437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>
                <a:solidFill>
                  <a:srgbClr val="343433"/>
                </a:solidFill>
              </a:rPr>
              <a:t>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llythyren</a:t>
            </a:r>
            <a:r>
              <a:rPr lang="en-GB" b="1" dirty="0">
                <a:solidFill>
                  <a:srgbClr val="343433"/>
                </a:solidFill>
              </a:rPr>
              <a:t> N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TNT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C1D43-D027-DC49-9605-32A6B19743BB}"/>
              </a:ext>
            </a:extLst>
          </p:cNvPr>
          <p:cNvSpPr txBox="1"/>
          <p:nvPr/>
        </p:nvSpPr>
        <p:spPr>
          <a:xfrm>
            <a:off x="1118807" y="4472592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ddwy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lythyren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ddefnyddir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gyfeirio</a:t>
            </a:r>
            <a:r>
              <a:rPr lang="en-GB" b="1" dirty="0">
                <a:solidFill>
                  <a:srgbClr val="343433"/>
                </a:solidFill>
              </a:rPr>
              <a:t> at </a:t>
            </a:r>
            <a:r>
              <a:rPr lang="en-GB" b="1" dirty="0" err="1">
                <a:solidFill>
                  <a:srgbClr val="343433"/>
                </a:solidFill>
              </a:rPr>
              <a:t>aur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tabl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cyfnodol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elfennau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cemegol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34F59-8928-EA42-9FCF-D6F12594B8E5}"/>
              </a:ext>
            </a:extLst>
          </p:cNvPr>
          <p:cNvSpPr txBox="1"/>
          <p:nvPr/>
        </p:nvSpPr>
        <p:spPr>
          <a:xfrm>
            <a:off x="1118807" y="5307670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>
                <a:solidFill>
                  <a:srgbClr val="343433"/>
                </a:solidFill>
              </a:rPr>
              <a:t>Beth </a:t>
            </a:r>
            <a:r>
              <a:rPr lang="en-GB" b="1" dirty="0" err="1">
                <a:solidFill>
                  <a:srgbClr val="343433"/>
                </a:solidFill>
              </a:rPr>
              <a:t>mae</a:t>
            </a:r>
            <a:r>
              <a:rPr lang="en-GB" b="1" dirty="0">
                <a:solidFill>
                  <a:srgbClr val="343433"/>
                </a:solidFill>
              </a:rPr>
              <a:t> REM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drosto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wrth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sôn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dirty="0" err="1">
                <a:solidFill>
                  <a:srgbClr val="343433"/>
                </a:solidFill>
              </a:rPr>
              <a:t>gwsg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33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EA1B2-AA76-6541-97D8-02D0D9759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583F4-70CB-B646-9CDF-89011CD09328}"/>
              </a:ext>
            </a:extLst>
          </p:cNvPr>
          <p:cNvSpPr txBox="1"/>
          <p:nvPr/>
        </p:nvSpPr>
        <p:spPr>
          <a:xfrm>
            <a:off x="1108513" y="1940276"/>
            <a:ext cx="690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Oesoedd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Canol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roedd</a:t>
            </a:r>
            <a:r>
              <a:rPr lang="en-GB" b="1" dirty="0">
                <a:solidFill>
                  <a:srgbClr val="343433"/>
                </a:solidFill>
              </a:rPr>
              <a:t> bananas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cael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galw’n</a:t>
            </a:r>
            <a:r>
              <a:rPr lang="en-GB" b="1" dirty="0">
                <a:solidFill>
                  <a:srgbClr val="343433"/>
                </a:solidFill>
              </a:rPr>
              <a:t> ‘____________ </a:t>
            </a:r>
            <a:r>
              <a:rPr lang="en-GB" b="1" dirty="0" err="1">
                <a:solidFill>
                  <a:srgbClr val="343433"/>
                </a:solidFill>
              </a:rPr>
              <a:t>paradwys</a:t>
            </a:r>
            <a:r>
              <a:rPr lang="en-GB" b="1" dirty="0">
                <a:solidFill>
                  <a:srgbClr val="343433"/>
                </a:solidFill>
              </a:rPr>
              <a:t>’. Beth?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B7DD2-E4B7-A540-A49C-912380C2CAB9}"/>
              </a:ext>
            </a:extLst>
          </p:cNvPr>
          <p:cNvSpPr txBox="1"/>
          <p:nvPr/>
        </p:nvSpPr>
        <p:spPr>
          <a:xfrm>
            <a:off x="1108514" y="2826527"/>
            <a:ext cx="62877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 err="1">
                <a:solidFill>
                  <a:srgbClr val="343433"/>
                </a:solidFill>
              </a:rPr>
              <a:t>Pe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baech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rhoi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gellygen</a:t>
            </a:r>
            <a:r>
              <a:rPr lang="en-GB" b="1" dirty="0">
                <a:solidFill>
                  <a:srgbClr val="343433"/>
                </a:solidFill>
              </a:rPr>
              <a:t> (</a:t>
            </a:r>
            <a:r>
              <a:rPr lang="en-GB" b="1" dirty="0" err="1">
                <a:solidFill>
                  <a:srgbClr val="343433"/>
                </a:solidFill>
              </a:rPr>
              <a:t>persen</a:t>
            </a:r>
            <a:r>
              <a:rPr lang="en-GB" b="1" dirty="0">
                <a:solidFill>
                  <a:srgbClr val="343433"/>
                </a:solidFill>
              </a:rPr>
              <a:t>) ac </a:t>
            </a:r>
            <a:r>
              <a:rPr lang="en-GB" b="1" dirty="0" err="1">
                <a:solidFill>
                  <a:srgbClr val="343433"/>
                </a:solidFill>
              </a:rPr>
              <a:t>afal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mewn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bwcedaid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ddŵr</a:t>
            </a:r>
            <a:r>
              <a:rPr lang="en-GB" b="1" dirty="0">
                <a:solidFill>
                  <a:srgbClr val="343433"/>
                </a:solidFill>
              </a:rPr>
              <a:t>, pa un </a:t>
            </a:r>
            <a:r>
              <a:rPr lang="en-GB" b="1" dirty="0" err="1">
                <a:solidFill>
                  <a:srgbClr val="343433"/>
                </a:solidFill>
              </a:rPr>
              <a:t>fyddai'n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arnofio</a:t>
            </a:r>
            <a:r>
              <a:rPr lang="en-GB" b="1" dirty="0">
                <a:solidFill>
                  <a:srgbClr val="343433"/>
                </a:solidFill>
              </a:rPr>
              <a:t>? A: Y </a:t>
            </a:r>
            <a:r>
              <a:rPr lang="en-GB" b="1" dirty="0" err="1">
                <a:solidFill>
                  <a:srgbClr val="343433"/>
                </a:solidFill>
              </a:rPr>
              <a:t>ddau</a:t>
            </a:r>
            <a:r>
              <a:rPr lang="en-GB" b="1" dirty="0">
                <a:solidFill>
                  <a:srgbClr val="343433"/>
                </a:solidFill>
              </a:rPr>
              <a:t> B: Dim un </a:t>
            </a:r>
            <a:r>
              <a:rPr lang="en-GB" b="1" dirty="0" err="1">
                <a:solidFill>
                  <a:srgbClr val="343433"/>
                </a:solidFill>
              </a:rPr>
              <a:t>ohonyn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nhw</a:t>
            </a:r>
            <a:r>
              <a:rPr lang="en-GB" b="1" dirty="0">
                <a:solidFill>
                  <a:srgbClr val="343433"/>
                </a:solidFill>
              </a:rPr>
              <a:t> C: Dim </a:t>
            </a:r>
            <a:r>
              <a:rPr lang="en-GB" b="1" dirty="0" err="1">
                <a:solidFill>
                  <a:srgbClr val="343433"/>
                </a:solidFill>
              </a:rPr>
              <a:t>ond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afal</a:t>
            </a:r>
            <a:r>
              <a:rPr lang="en-GB" b="1" dirty="0">
                <a:solidFill>
                  <a:srgbClr val="343433"/>
                </a:solidFill>
              </a:rPr>
              <a:t> D: Dim </a:t>
            </a:r>
            <a:r>
              <a:rPr lang="en-GB" b="1" dirty="0" err="1">
                <a:solidFill>
                  <a:srgbClr val="343433"/>
                </a:solidFill>
              </a:rPr>
              <a:t>ond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ellygen</a:t>
            </a:r>
            <a:endParaRPr lang="en-GB" b="1" dirty="0">
              <a:solidFill>
                <a:srgbClr val="343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B28C9-6E8D-7242-BD4D-98B22146CA1D}"/>
              </a:ext>
            </a:extLst>
          </p:cNvPr>
          <p:cNvSpPr txBox="1"/>
          <p:nvPr/>
        </p:nvSpPr>
        <p:spPr>
          <a:xfrm>
            <a:off x="1118807" y="3949239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>
                <a:solidFill>
                  <a:srgbClr val="343433"/>
                </a:solidFill>
              </a:rPr>
              <a:t>Math o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yw</a:t>
            </a:r>
            <a:r>
              <a:rPr lang="en-GB" b="1" dirty="0">
                <a:solidFill>
                  <a:srgbClr val="343433"/>
                </a:solidFill>
              </a:rPr>
              <a:t> Fuji?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E4203-7752-A541-B13B-CF89ACE583F0}"/>
              </a:ext>
            </a:extLst>
          </p:cNvPr>
          <p:cNvSpPr txBox="1"/>
          <p:nvPr/>
        </p:nvSpPr>
        <p:spPr>
          <a:xfrm>
            <a:off x="1118807" y="4500323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</a:t>
            </a:r>
            <a:r>
              <a:rPr lang="en-US" dirty="0">
                <a:solidFill>
                  <a:srgbClr val="008CAA"/>
                </a:solidFill>
              </a:rPr>
              <a:t> </a:t>
            </a:r>
            <a:r>
              <a:rPr lang="en-GB" b="1" dirty="0">
                <a:solidFill>
                  <a:srgbClr val="343433"/>
                </a:solidFill>
              </a:rPr>
              <a:t>Beth </a:t>
            </a:r>
            <a:r>
              <a:rPr lang="en-GB" b="1" dirty="0" err="1">
                <a:solidFill>
                  <a:srgbClr val="343433"/>
                </a:solidFill>
              </a:rPr>
              <a:t>yw'r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gair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Portiwgaleg</a:t>
            </a:r>
            <a:r>
              <a:rPr lang="en-GB" b="1" dirty="0">
                <a:solidFill>
                  <a:srgbClr val="343433"/>
                </a:solidFill>
              </a:rPr>
              <a:t> am banana</a:t>
            </a:r>
            <a:r>
              <a:rPr lang="en-GB" dirty="0"/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9B0E6-0A18-854F-A836-FB800C59469E}"/>
              </a:ext>
            </a:extLst>
          </p:cNvPr>
          <p:cNvSpPr txBox="1"/>
          <p:nvPr/>
        </p:nvSpPr>
        <p:spPr>
          <a:xfrm>
            <a:off x="1118807" y="5069037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</a:t>
            </a:r>
            <a:r>
              <a:rPr lang="en-US" dirty="0">
                <a:solidFill>
                  <a:srgbClr val="008CAA"/>
                </a:solidFill>
              </a:rPr>
              <a:t> </a:t>
            </a:r>
            <a:r>
              <a:rPr lang="en-GB" b="1" dirty="0">
                <a:solidFill>
                  <a:srgbClr val="343433"/>
                </a:solidFill>
              </a:rPr>
              <a:t>O </a:t>
            </a:r>
            <a:r>
              <a:rPr lang="en-GB" b="1" dirty="0" err="1">
                <a:solidFill>
                  <a:srgbClr val="343433"/>
                </a:solidFill>
              </a:rPr>
              <a:t>ba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gadwyn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fynyddoedd</a:t>
            </a:r>
            <a:r>
              <a:rPr lang="en-GB" b="1" dirty="0">
                <a:solidFill>
                  <a:srgbClr val="343433"/>
                </a:solidFill>
              </a:rPr>
              <a:t> y daw </a:t>
            </a:r>
            <a:r>
              <a:rPr lang="en-GB" b="1" dirty="0" err="1">
                <a:solidFill>
                  <a:srgbClr val="343433"/>
                </a:solidFill>
              </a:rPr>
              <a:t>tatws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wreiddiol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EA7DF-8ECD-7C41-B947-FD8438A86124}"/>
              </a:ext>
            </a:extLst>
          </p:cNvPr>
          <p:cNvSpPr txBox="1"/>
          <p:nvPr/>
        </p:nvSpPr>
        <p:spPr>
          <a:xfrm>
            <a:off x="1118807" y="5598585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</a:t>
            </a:r>
            <a:r>
              <a:rPr lang="en-US" dirty="0">
                <a:solidFill>
                  <a:srgbClr val="008CAA"/>
                </a:solidFill>
              </a:rPr>
              <a:t> </a:t>
            </a:r>
            <a:r>
              <a:rPr lang="en-GB" b="1" dirty="0">
                <a:solidFill>
                  <a:srgbClr val="343433"/>
                </a:solidFill>
              </a:rPr>
              <a:t>Math o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yw</a:t>
            </a:r>
            <a:r>
              <a:rPr lang="en-GB" b="1" dirty="0">
                <a:solidFill>
                  <a:srgbClr val="343433"/>
                </a:solidFill>
              </a:rPr>
              <a:t> Bartlett?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06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49D5A8-1753-564E-A04B-601F02E28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F14E6-78F3-C941-9A19-580F2E418E59}"/>
              </a:ext>
            </a:extLst>
          </p:cNvPr>
          <p:cNvSpPr txBox="1"/>
          <p:nvPr/>
        </p:nvSpPr>
        <p:spPr>
          <a:xfrm>
            <a:off x="3744570" y="856906"/>
            <a:ext cx="3901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EB"/>
                </a:solidFill>
              </a:rPr>
              <a:t>This slide is for your own bonus round. There are some fun ideas on page 5 of your Quizmaster Pack to get you started. (Delete this note before using this slide.)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E2B62-D852-4F41-91B7-8E03CA68F7E0}"/>
              </a:ext>
            </a:extLst>
          </p:cNvPr>
          <p:cNvSpPr txBox="1"/>
          <p:nvPr/>
        </p:nvSpPr>
        <p:spPr>
          <a:xfrm>
            <a:off x="1108513" y="1801649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224122-39D2-954D-BD4E-435C5F9B207A}"/>
              </a:ext>
            </a:extLst>
          </p:cNvPr>
          <p:cNvSpPr txBox="1"/>
          <p:nvPr/>
        </p:nvSpPr>
        <p:spPr>
          <a:xfrm>
            <a:off x="1108512" y="2360143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D1C43-91D4-E744-9158-ED881369A954}"/>
              </a:ext>
            </a:extLst>
          </p:cNvPr>
          <p:cNvSpPr txBox="1"/>
          <p:nvPr/>
        </p:nvSpPr>
        <p:spPr>
          <a:xfrm>
            <a:off x="1108512" y="2918637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FD1C4-C216-5F44-811E-26D960F1F033}"/>
              </a:ext>
            </a:extLst>
          </p:cNvPr>
          <p:cNvSpPr txBox="1"/>
          <p:nvPr/>
        </p:nvSpPr>
        <p:spPr>
          <a:xfrm>
            <a:off x="1108510" y="3527426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CFF1C-DA06-3945-8C2A-E62CF644AFDC}"/>
              </a:ext>
            </a:extLst>
          </p:cNvPr>
          <p:cNvSpPr txBox="1"/>
          <p:nvPr/>
        </p:nvSpPr>
        <p:spPr>
          <a:xfrm>
            <a:off x="1108510" y="4136215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D03DA-D4D8-254B-980E-524DB9E20420}"/>
              </a:ext>
            </a:extLst>
          </p:cNvPr>
          <p:cNvSpPr txBox="1"/>
          <p:nvPr/>
        </p:nvSpPr>
        <p:spPr>
          <a:xfrm>
            <a:off x="1108510" y="4745004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</p:spTree>
    <p:extLst>
      <p:ext uri="{BB962C8B-B14F-4D97-AF65-F5344CB8AC3E}">
        <p14:creationId xmlns:p14="http://schemas.microsoft.com/office/powerpoint/2010/main" val="300895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FF62A-8F36-8C43-BC0A-DC81D19CF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43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26120-CB38-3148-9ACD-BBD64EFF6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5F394-4C37-E649-A013-086D7888FDFE}"/>
              </a:ext>
            </a:extLst>
          </p:cNvPr>
          <p:cNvSpPr txBox="1"/>
          <p:nvPr/>
        </p:nvSpPr>
        <p:spPr>
          <a:xfrm>
            <a:off x="1118807" y="2062453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i="1" dirty="0">
                <a:solidFill>
                  <a:srgbClr val="343433"/>
                </a:solidFill>
              </a:rPr>
              <a:t>Matilda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Roald Dahl: ‘These books gave Matilda a hopeful and comforting message, “You are not </a:t>
            </a:r>
            <a:r>
              <a:rPr lang="en-GB" b="1" dirty="0">
                <a:solidFill>
                  <a:srgbClr val="27AA67"/>
                </a:solidFill>
              </a:rPr>
              <a:t>alone</a:t>
            </a:r>
            <a:r>
              <a:rPr lang="en-GB" b="1" dirty="0">
                <a:solidFill>
                  <a:srgbClr val="343433"/>
                </a:solidFill>
              </a:rPr>
              <a:t>.”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24805-E5EC-B541-AC73-6EEE7979F64D}"/>
              </a:ext>
            </a:extLst>
          </p:cNvPr>
          <p:cNvSpPr txBox="1"/>
          <p:nvPr/>
        </p:nvSpPr>
        <p:spPr>
          <a:xfrm>
            <a:off x="1108513" y="3108510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 err="1">
                <a:solidFill>
                  <a:srgbClr val="343433"/>
                </a:solidFill>
              </a:rPr>
              <a:t>Llyfr</a:t>
            </a:r>
            <a:r>
              <a:rPr lang="en-GB" b="1" dirty="0">
                <a:solidFill>
                  <a:srgbClr val="343433"/>
                </a:solidFill>
              </a:rPr>
              <a:t> plant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Rosanne Reeves: ‘</a:t>
            </a:r>
            <a:r>
              <a:rPr lang="en-GB" b="1" dirty="0" err="1">
                <a:solidFill>
                  <a:srgbClr val="343433"/>
                </a:solidFill>
              </a:rPr>
              <a:t>Nid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tedi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cyffredin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mohono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bellach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ond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Superted</a:t>
            </a:r>
            <a:r>
              <a:rPr lang="en-GB" b="1" dirty="0">
                <a:solidFill>
                  <a:srgbClr val="343433"/>
                </a:solidFill>
              </a:rPr>
              <a:t>.’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A07E18-3583-C74D-AF45-8AB157A2B6E6}"/>
              </a:ext>
            </a:extLst>
          </p:cNvPr>
          <p:cNvSpPr txBox="1"/>
          <p:nvPr/>
        </p:nvSpPr>
        <p:spPr>
          <a:xfrm>
            <a:off x="1118807" y="4154568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i="1" dirty="0" err="1">
                <a:solidFill>
                  <a:srgbClr val="343433"/>
                </a:solidFill>
              </a:rPr>
              <a:t>Cysgod</a:t>
            </a:r>
            <a:r>
              <a:rPr lang="en-GB" b="1" i="1" dirty="0">
                <a:solidFill>
                  <a:srgbClr val="343433"/>
                </a:solidFill>
              </a:rPr>
              <a:t> y </a:t>
            </a:r>
            <a:r>
              <a:rPr lang="en-GB" b="1" i="1" dirty="0" err="1">
                <a:solidFill>
                  <a:srgbClr val="343433"/>
                </a:solidFill>
              </a:rPr>
              <a:t>Cryman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Islwyn </a:t>
            </a:r>
            <a:r>
              <a:rPr lang="en-GB" b="1" dirty="0" err="1">
                <a:solidFill>
                  <a:srgbClr val="343433"/>
                </a:solidFill>
              </a:rPr>
              <a:t>Ffowc</a:t>
            </a:r>
            <a:r>
              <a:rPr lang="en-GB" b="1" dirty="0">
                <a:solidFill>
                  <a:srgbClr val="343433"/>
                </a:solidFill>
              </a:rPr>
              <a:t> Elis: ‘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doreithiog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Nyffryn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Aerwen</a:t>
            </a:r>
            <a:r>
              <a:rPr lang="en-GB" b="1" dirty="0"/>
              <a:t> </a:t>
            </a:r>
            <a:r>
              <a:rPr lang="en-GB" b="1" dirty="0">
                <a:solidFill>
                  <a:srgbClr val="343433"/>
                </a:solidFill>
              </a:rPr>
              <a:t>y </a:t>
            </a:r>
            <a:r>
              <a:rPr lang="en-GB" b="1" dirty="0" err="1">
                <a:solidFill>
                  <a:srgbClr val="343433"/>
                </a:solidFill>
              </a:rPr>
              <a:t>flwyddyn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honno</a:t>
            </a:r>
            <a:r>
              <a:rPr lang="en-GB" b="1" dirty="0">
                <a:solidFill>
                  <a:srgbClr val="343433"/>
                </a:solidFill>
              </a:rPr>
              <a:t>.’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B7AE8D-2473-C84C-A061-C3E9D4C1E0EC}"/>
              </a:ext>
            </a:extLst>
          </p:cNvPr>
          <p:cNvSpPr txBox="1"/>
          <p:nvPr/>
        </p:nvSpPr>
        <p:spPr>
          <a:xfrm>
            <a:off x="1108513" y="5058496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i="1" dirty="0">
                <a:solidFill>
                  <a:srgbClr val="343433"/>
                </a:solidFill>
              </a:rPr>
              <a:t>A Tale of Two Cities</a:t>
            </a:r>
            <a:r>
              <a:rPr lang="en-GB" b="1" dirty="0">
                <a:solidFill>
                  <a:srgbClr val="343433"/>
                </a:solidFill>
              </a:rPr>
              <a:t> by Charles Dickens: ‘It was the best of times, it was the </a:t>
            </a:r>
            <a:r>
              <a:rPr lang="en-GB" b="1" dirty="0">
                <a:solidFill>
                  <a:srgbClr val="27AA67"/>
                </a:solidFill>
              </a:rPr>
              <a:t>worst of times</a:t>
            </a:r>
            <a:r>
              <a:rPr lang="en-GB" b="1" dirty="0">
                <a:solidFill>
                  <a:srgbClr val="343433"/>
                </a:solidFill>
              </a:rPr>
              <a:t>.’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3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0F055F-D937-B64F-8405-90E1AA195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A1495F-95B4-8B4B-A7F3-B06F6D077E5D}"/>
              </a:ext>
            </a:extLst>
          </p:cNvPr>
          <p:cNvSpPr txBox="1"/>
          <p:nvPr/>
        </p:nvSpPr>
        <p:spPr>
          <a:xfrm>
            <a:off x="1108513" y="1906518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i="1" dirty="0">
                <a:solidFill>
                  <a:srgbClr val="343433"/>
                </a:solidFill>
              </a:rPr>
              <a:t>Y </a:t>
            </a:r>
            <a:r>
              <a:rPr lang="en-GB" b="1" i="1" dirty="0" err="1">
                <a:solidFill>
                  <a:srgbClr val="343433"/>
                </a:solidFill>
              </a:rPr>
              <a:t>Mabinogi</a:t>
            </a:r>
            <a:r>
              <a:rPr lang="en-GB" b="1" dirty="0">
                <a:solidFill>
                  <a:srgbClr val="343433"/>
                </a:solidFill>
              </a:rPr>
              <a:t>: ‘Da o </a:t>
            </a:r>
            <a:r>
              <a:rPr lang="en-GB" b="1" dirty="0" err="1">
                <a:solidFill>
                  <a:srgbClr val="343433"/>
                </a:solidFill>
              </a:rPr>
              <a:t>ddwy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>
                <a:solidFill>
                  <a:srgbClr val="27AA67"/>
                </a:solidFill>
              </a:rPr>
              <a:t>Ynys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ddifethwyd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o'm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hachos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.’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85C36-C015-504E-857D-143EC1097D2E}"/>
              </a:ext>
            </a:extLst>
          </p:cNvPr>
          <p:cNvSpPr txBox="1"/>
          <p:nvPr/>
        </p:nvSpPr>
        <p:spPr>
          <a:xfrm>
            <a:off x="1118807" y="2679612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i="1" dirty="0">
                <a:solidFill>
                  <a:srgbClr val="343433"/>
                </a:solidFill>
              </a:rPr>
              <a:t>Daffodil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I.D. Hooson: ‘</a:t>
            </a:r>
            <a:r>
              <a:rPr lang="en-GB" b="1" dirty="0" err="1">
                <a:solidFill>
                  <a:srgbClr val="343433"/>
                </a:solidFill>
              </a:rPr>
              <a:t>Fe'th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welaist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Lawnt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plas</a:t>
            </a:r>
            <a:r>
              <a:rPr lang="en-GB" b="1" dirty="0">
                <a:solidFill>
                  <a:srgbClr val="343433"/>
                </a:solidFill>
              </a:rPr>
              <a:t>, </a:t>
            </a:r>
          </a:p>
          <a:p>
            <a:r>
              <a:rPr lang="en-GB" b="1" dirty="0">
                <a:solidFill>
                  <a:srgbClr val="343433"/>
                </a:solidFill>
              </a:rPr>
              <a:t>a </a:t>
            </a:r>
            <a:r>
              <a:rPr lang="en-GB" b="1" dirty="0" err="1">
                <a:solidFill>
                  <a:srgbClr val="343433"/>
                </a:solidFill>
              </a:rPr>
              <a:t>gwyntoedd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Mawrth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eu</a:t>
            </a:r>
            <a:r>
              <a:rPr lang="en-GB" b="1" dirty="0">
                <a:solidFill>
                  <a:srgbClr val="343433"/>
                </a:solidFill>
              </a:rPr>
              <a:t> min.’</a:t>
            </a:r>
          </a:p>
        </p:txBody>
      </p:sp>
    </p:spTree>
    <p:extLst>
      <p:ext uri="{BB962C8B-B14F-4D97-AF65-F5344CB8AC3E}">
        <p14:creationId xmlns:p14="http://schemas.microsoft.com/office/powerpoint/2010/main" val="25868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66CB5-402B-164C-AC94-778EFC45A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942B6-2FDA-E644-8093-5D1616AEBD4C}"/>
              </a:ext>
            </a:extLst>
          </p:cNvPr>
          <p:cNvSpPr txBox="1"/>
          <p:nvPr/>
        </p:nvSpPr>
        <p:spPr>
          <a:xfrm>
            <a:off x="1108514" y="1966292"/>
            <a:ext cx="6241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ddeuawd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cerddoniaeth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electronig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Ffrainc</a:t>
            </a:r>
            <a:r>
              <a:rPr lang="en-GB" b="1" dirty="0">
                <a:solidFill>
                  <a:srgbClr val="343433"/>
                </a:solidFill>
              </a:rPr>
              <a:t>, a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enwog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dirty="0" err="1">
                <a:solidFill>
                  <a:srgbClr val="343433"/>
                </a:solidFill>
              </a:rPr>
              <a:t>beidio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â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dangos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hwynebau</a:t>
            </a:r>
            <a:r>
              <a:rPr lang="en-GB" b="1" dirty="0">
                <a:solidFill>
                  <a:srgbClr val="343433"/>
                </a:solidFill>
              </a:rPr>
              <a:t>, </a:t>
            </a:r>
            <a:r>
              <a:rPr lang="en-GB" b="1" dirty="0" err="1">
                <a:solidFill>
                  <a:srgbClr val="343433"/>
                </a:solidFill>
              </a:rPr>
              <a:t>ddaeth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ben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2021? </a:t>
            </a:r>
            <a:r>
              <a:rPr lang="en-GB" b="1" dirty="0">
                <a:solidFill>
                  <a:srgbClr val="27AA67"/>
                </a:solidFill>
              </a:rPr>
              <a:t>Daft Punk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B055D-4246-C34B-ABA4-772448EAE0CE}"/>
              </a:ext>
            </a:extLst>
          </p:cNvPr>
          <p:cNvSpPr txBox="1"/>
          <p:nvPr/>
        </p:nvSpPr>
        <p:spPr>
          <a:xfrm>
            <a:off x="1108513" y="3100906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mis </a:t>
            </a:r>
            <a:r>
              <a:rPr lang="en-GB" b="1" dirty="0" err="1">
                <a:solidFill>
                  <a:srgbClr val="343433"/>
                </a:solidFill>
              </a:rPr>
              <a:t>Chwefror</a:t>
            </a:r>
            <a:r>
              <a:rPr lang="en-GB" b="1" dirty="0">
                <a:solidFill>
                  <a:srgbClr val="343433"/>
                </a:solidFill>
              </a:rPr>
              <a:t> 2021,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glaniodd</a:t>
            </a:r>
            <a:r>
              <a:rPr lang="en-GB" b="1" dirty="0">
                <a:solidFill>
                  <a:srgbClr val="343433"/>
                </a:solidFill>
              </a:rPr>
              <a:t> un o </a:t>
            </a:r>
            <a:r>
              <a:rPr lang="en-GB" b="1" dirty="0" err="1">
                <a:solidFill>
                  <a:srgbClr val="343433"/>
                </a:solidFill>
              </a:rPr>
              <a:t>robotiaid</a:t>
            </a:r>
            <a:r>
              <a:rPr lang="en-GB" b="1" dirty="0">
                <a:solidFill>
                  <a:srgbClr val="343433"/>
                </a:solidFill>
              </a:rPr>
              <a:t> NASA </a:t>
            </a:r>
            <a:r>
              <a:rPr lang="en-GB" b="1" dirty="0" err="1">
                <a:solidFill>
                  <a:srgbClr val="343433"/>
                </a:solidFill>
              </a:rPr>
              <a:t>o’r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enw</a:t>
            </a:r>
            <a:r>
              <a:rPr lang="en-GB" b="1" dirty="0">
                <a:solidFill>
                  <a:srgbClr val="343433"/>
                </a:solidFill>
              </a:rPr>
              <a:t> Perseverance? </a:t>
            </a:r>
            <a:r>
              <a:rPr lang="en-GB" b="1" dirty="0">
                <a:solidFill>
                  <a:srgbClr val="27AA67"/>
                </a:solidFill>
              </a:rPr>
              <a:t>A: Y </a:t>
            </a:r>
            <a:r>
              <a:rPr lang="en-GB" b="1" dirty="0" err="1">
                <a:solidFill>
                  <a:srgbClr val="27AA67"/>
                </a:solidFill>
              </a:rPr>
              <a:t>Blaned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Mawrth</a:t>
            </a:r>
            <a:r>
              <a:rPr lang="en-GB" dirty="0"/>
              <a:t>, </a:t>
            </a:r>
            <a:r>
              <a:rPr lang="en-GB" b="1" dirty="0">
                <a:solidFill>
                  <a:srgbClr val="343433"/>
                </a:solidFill>
              </a:rPr>
              <a:t>B: Un o </a:t>
            </a:r>
            <a:r>
              <a:rPr lang="en-GB" b="1" dirty="0" err="1">
                <a:solidFill>
                  <a:srgbClr val="343433"/>
                </a:solidFill>
              </a:rPr>
              <a:t>leuadau’r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blaned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Sadwrn</a:t>
            </a:r>
            <a:r>
              <a:rPr lang="en-GB" b="1" dirty="0">
                <a:solidFill>
                  <a:srgbClr val="343433"/>
                </a:solidFill>
              </a:rPr>
              <a:t>, C: Asteroid, D: </a:t>
            </a:r>
            <a:r>
              <a:rPr lang="en-GB" b="1" dirty="0" err="1">
                <a:solidFill>
                  <a:srgbClr val="343433"/>
                </a:solidFill>
              </a:rPr>
              <a:t>Comed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41C0C-18BF-9744-8D05-BB6DC9A1B0F8}"/>
              </a:ext>
            </a:extLst>
          </p:cNvPr>
          <p:cNvSpPr txBox="1"/>
          <p:nvPr/>
        </p:nvSpPr>
        <p:spPr>
          <a:xfrm>
            <a:off x="1118807" y="4235520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ganwr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ryddhaodd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albwm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werthodd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gyflymaf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2021?</a:t>
            </a:r>
          </a:p>
          <a:p>
            <a:pPr fontAlgn="base"/>
            <a:r>
              <a:rPr lang="en-GB" b="1" dirty="0">
                <a:solidFill>
                  <a:srgbClr val="27AA67"/>
                </a:solidFill>
              </a:rPr>
              <a:t>Adele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D3719-2FCB-3645-91F7-017C12B45FC2}"/>
              </a:ext>
            </a:extLst>
          </p:cNvPr>
          <p:cNvSpPr txBox="1"/>
          <p:nvPr/>
        </p:nvSpPr>
        <p:spPr>
          <a:xfrm>
            <a:off x="1118807" y="5067198"/>
            <a:ext cx="596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mis </a:t>
            </a:r>
            <a:r>
              <a:rPr lang="en-GB" b="1" dirty="0" err="1">
                <a:solidFill>
                  <a:srgbClr val="343433"/>
                </a:solidFill>
              </a:rPr>
              <a:t>Hydref</a:t>
            </a:r>
            <a:r>
              <a:rPr lang="en-GB" b="1" dirty="0">
                <a:solidFill>
                  <a:srgbClr val="343433"/>
                </a:solidFill>
              </a:rPr>
              <a:t> 2021, </a:t>
            </a:r>
            <a:r>
              <a:rPr lang="en-GB" b="1" dirty="0" err="1">
                <a:solidFill>
                  <a:srgbClr val="343433"/>
                </a:solidFill>
              </a:rPr>
              <a:t>cymeradwyodd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Sefydliad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Iechyd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Byd</a:t>
            </a:r>
            <a:r>
              <a:rPr lang="en-GB" b="1" dirty="0">
                <a:solidFill>
                  <a:srgbClr val="343433"/>
                </a:solidFill>
              </a:rPr>
              <a:t> (y World Health Organisation) y </a:t>
            </a:r>
            <a:r>
              <a:rPr lang="en-GB" b="1" dirty="0" err="1">
                <a:solidFill>
                  <a:srgbClr val="343433"/>
                </a:solidFill>
              </a:rPr>
              <a:t>brechlyn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gyfer</a:t>
            </a:r>
            <a:r>
              <a:rPr lang="en-GB" b="1" dirty="0">
                <a:solidFill>
                  <a:srgbClr val="343433"/>
                </a:solidFill>
              </a:rPr>
              <a:t> pa </a:t>
            </a:r>
            <a:r>
              <a:rPr lang="en-GB" b="1" dirty="0" err="1">
                <a:solidFill>
                  <a:srgbClr val="343433"/>
                </a:solidFill>
              </a:rPr>
              <a:t>glefyd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Malaria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17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C26120-CB38-3148-9ACD-BBD64EFF6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15F394-4C37-E649-A013-086D7888FDFE}"/>
              </a:ext>
            </a:extLst>
          </p:cNvPr>
          <p:cNvSpPr txBox="1"/>
          <p:nvPr/>
        </p:nvSpPr>
        <p:spPr>
          <a:xfrm>
            <a:off x="1118807" y="2062453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i="1" dirty="0">
                <a:solidFill>
                  <a:srgbClr val="343433"/>
                </a:solidFill>
              </a:rPr>
              <a:t>Matilda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Roald Dahl: ‘These books gave Matilda a hopeful and comforting message, “You are not _____.”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324805-E5EC-B541-AC73-6EEE7979F64D}"/>
              </a:ext>
            </a:extLst>
          </p:cNvPr>
          <p:cNvSpPr txBox="1"/>
          <p:nvPr/>
        </p:nvSpPr>
        <p:spPr>
          <a:xfrm>
            <a:off x="1108513" y="3108510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 err="1">
                <a:solidFill>
                  <a:srgbClr val="343433"/>
                </a:solidFill>
              </a:rPr>
              <a:t>Llyfr</a:t>
            </a:r>
            <a:r>
              <a:rPr lang="en-GB" b="1" dirty="0">
                <a:solidFill>
                  <a:srgbClr val="343433"/>
                </a:solidFill>
              </a:rPr>
              <a:t> plant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Rosanne Reeves: ‘</a:t>
            </a:r>
            <a:r>
              <a:rPr lang="en-GB" b="1" dirty="0" err="1">
                <a:solidFill>
                  <a:srgbClr val="343433"/>
                </a:solidFill>
              </a:rPr>
              <a:t>Nid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tedi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cyffredin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mohono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bellach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ond</a:t>
            </a:r>
            <a:r>
              <a:rPr lang="en-GB" b="1" dirty="0">
                <a:solidFill>
                  <a:srgbClr val="343433"/>
                </a:solidFill>
              </a:rPr>
              <a:t>__________.’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A07E18-3583-C74D-AF45-8AB157A2B6E6}"/>
              </a:ext>
            </a:extLst>
          </p:cNvPr>
          <p:cNvSpPr txBox="1"/>
          <p:nvPr/>
        </p:nvSpPr>
        <p:spPr>
          <a:xfrm>
            <a:off x="1118807" y="4154568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i="1" dirty="0" err="1">
                <a:solidFill>
                  <a:srgbClr val="343433"/>
                </a:solidFill>
              </a:rPr>
              <a:t>Cysgod</a:t>
            </a:r>
            <a:r>
              <a:rPr lang="en-GB" b="1" i="1" dirty="0">
                <a:solidFill>
                  <a:srgbClr val="343433"/>
                </a:solidFill>
              </a:rPr>
              <a:t> y </a:t>
            </a:r>
            <a:r>
              <a:rPr lang="en-GB" b="1" i="1" dirty="0" err="1">
                <a:solidFill>
                  <a:srgbClr val="343433"/>
                </a:solidFill>
              </a:rPr>
              <a:t>Cryman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Islwyn </a:t>
            </a:r>
            <a:r>
              <a:rPr lang="en-GB" b="1" dirty="0" err="1">
                <a:solidFill>
                  <a:srgbClr val="343433"/>
                </a:solidFill>
              </a:rPr>
              <a:t>Ffowc</a:t>
            </a:r>
            <a:r>
              <a:rPr lang="en-GB" b="1" dirty="0">
                <a:solidFill>
                  <a:srgbClr val="343433"/>
                </a:solidFill>
              </a:rPr>
              <a:t> Elis: ‘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doreithiog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dirty="0"/>
              <a:t>_________ _________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flwyddyn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honno</a:t>
            </a:r>
            <a:r>
              <a:rPr lang="en-GB" b="1" dirty="0">
                <a:solidFill>
                  <a:srgbClr val="343433"/>
                </a:solidFill>
              </a:rPr>
              <a:t>.’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B7AE8D-2473-C84C-A061-C3E9D4C1E0EC}"/>
              </a:ext>
            </a:extLst>
          </p:cNvPr>
          <p:cNvSpPr txBox="1"/>
          <p:nvPr/>
        </p:nvSpPr>
        <p:spPr>
          <a:xfrm>
            <a:off x="1108513" y="5058496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i="1" dirty="0">
                <a:solidFill>
                  <a:srgbClr val="343433"/>
                </a:solidFill>
              </a:rPr>
              <a:t>A Tale of Two Cities</a:t>
            </a:r>
            <a:r>
              <a:rPr lang="en-GB" b="1" dirty="0">
                <a:solidFill>
                  <a:srgbClr val="343433"/>
                </a:solidFill>
              </a:rPr>
              <a:t> by Charles Dickens: ‘It was the best of times, it was the _____ __ _____.’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91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675418-0812-EF48-A0E3-2E56020F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7EE2F5-F169-BE43-A9FE-B2A588C312A3}"/>
              </a:ext>
            </a:extLst>
          </p:cNvPr>
          <p:cNvSpPr txBox="1"/>
          <p:nvPr/>
        </p:nvSpPr>
        <p:spPr>
          <a:xfrm>
            <a:off x="1108512" y="2037252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20 </a:t>
            </a:r>
            <a:r>
              <a:rPr lang="en-GB" b="1" dirty="0" err="1">
                <a:solidFill>
                  <a:srgbClr val="343433"/>
                </a:solidFill>
              </a:rPr>
              <a:t>mlynedd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ôl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cyhoeddi’r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llyfr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chyfres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Oedolion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Ifanc</a:t>
            </a:r>
            <a:r>
              <a:rPr lang="en-GB" b="1" dirty="0">
                <a:solidFill>
                  <a:srgbClr val="343433"/>
                </a:solidFill>
              </a:rPr>
              <a:t>, </a:t>
            </a:r>
            <a:r>
              <a:rPr lang="en-GB" b="1" i="1" dirty="0">
                <a:solidFill>
                  <a:srgbClr val="343433"/>
                </a:solidFill>
              </a:rPr>
              <a:t>Noughts and Crosses</a:t>
            </a:r>
            <a:r>
              <a:rPr lang="en-GB" b="1" dirty="0">
                <a:solidFill>
                  <a:srgbClr val="343433"/>
                </a:solidFill>
              </a:rPr>
              <a:t>, pa </a:t>
            </a:r>
            <a:r>
              <a:rPr lang="en-GB" b="1" dirty="0" err="1">
                <a:solidFill>
                  <a:srgbClr val="343433"/>
                </a:solidFill>
              </a:rPr>
              <a:t>awdur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gyhoeddodd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i="1" dirty="0">
                <a:solidFill>
                  <a:srgbClr val="343433"/>
                </a:solidFill>
              </a:rPr>
              <a:t>End Game, </a:t>
            </a:r>
            <a:r>
              <a:rPr lang="en-GB" b="1" dirty="0">
                <a:solidFill>
                  <a:srgbClr val="343433"/>
                </a:solidFill>
              </a:rPr>
              <a:t>y </a:t>
            </a:r>
            <a:r>
              <a:rPr lang="en-GB" b="1" dirty="0" err="1">
                <a:solidFill>
                  <a:srgbClr val="343433"/>
                </a:solidFill>
              </a:rPr>
              <a:t>llyfr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olaf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gyfres</a:t>
            </a:r>
            <a:r>
              <a:rPr lang="en-GB" b="1" dirty="0">
                <a:solidFill>
                  <a:srgbClr val="343433"/>
                </a:solidFill>
              </a:rPr>
              <a:t>,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2021? </a:t>
            </a:r>
            <a:r>
              <a:rPr lang="en-GB" b="1" dirty="0">
                <a:solidFill>
                  <a:srgbClr val="27AA67"/>
                </a:solidFill>
              </a:rPr>
              <a:t>Malorie Blackman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E5078-43D1-F54B-8119-7B5CFFBA306D}"/>
              </a:ext>
            </a:extLst>
          </p:cNvPr>
          <p:cNvSpPr txBox="1"/>
          <p:nvPr/>
        </p:nvSpPr>
        <p:spPr>
          <a:xfrm>
            <a:off x="1118807" y="3151165"/>
            <a:ext cx="6474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fath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gerddoriaeth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werin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gafodd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lwyddiant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annisgwyl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siartiau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ôl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i="1" dirty="0">
                <a:solidFill>
                  <a:srgbClr val="343433"/>
                </a:solidFill>
              </a:rPr>
              <a:t>The </a:t>
            </a:r>
            <a:r>
              <a:rPr lang="en-GB" b="1" i="1" dirty="0" err="1">
                <a:solidFill>
                  <a:srgbClr val="343433"/>
                </a:solidFill>
              </a:rPr>
              <a:t>Wellerman</a:t>
            </a:r>
            <a:r>
              <a:rPr lang="en-GB" b="1" i="1" dirty="0">
                <a:solidFill>
                  <a:srgbClr val="343433"/>
                </a:solidFill>
              </a:rPr>
              <a:t> Song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fynd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feiral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TikTok</a:t>
            </a:r>
            <a:r>
              <a:rPr lang="en-GB" b="1" dirty="0">
                <a:solidFill>
                  <a:srgbClr val="343433"/>
                </a:solidFill>
              </a:rPr>
              <a:t>?</a:t>
            </a:r>
          </a:p>
          <a:p>
            <a:pPr fontAlgn="base"/>
            <a:r>
              <a:rPr lang="en-GB" b="1" dirty="0" err="1">
                <a:solidFill>
                  <a:srgbClr val="27AA67"/>
                </a:solidFill>
              </a:rPr>
              <a:t>Siantis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môr</a:t>
            </a:r>
            <a:r>
              <a:rPr lang="en-GB" b="1" dirty="0">
                <a:solidFill>
                  <a:srgbClr val="27AA67"/>
                </a:solidFill>
              </a:rPr>
              <a:t> (Sea shanties</a:t>
            </a:r>
            <a:r>
              <a:rPr lang="en-GB" b="1" dirty="0"/>
              <a:t>)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65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EEB512-D3F4-7B44-AC27-8F8366900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FBF8CE-0C5F-5240-9588-1AF45DAC3127}"/>
              </a:ext>
            </a:extLst>
          </p:cNvPr>
          <p:cNvSpPr txBox="1"/>
          <p:nvPr/>
        </p:nvSpPr>
        <p:spPr>
          <a:xfrm>
            <a:off x="1108513" y="2106449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/>
              <a:t>Kilimanjaro </a:t>
            </a:r>
            <a:r>
              <a:rPr lang="en-GB" b="1" dirty="0" err="1"/>
              <a:t>yw’r</a:t>
            </a:r>
            <a:r>
              <a:rPr lang="en-GB" b="1" dirty="0"/>
              <a:t> </a:t>
            </a:r>
            <a:r>
              <a:rPr lang="en-GB" b="1" dirty="0" err="1"/>
              <a:t>mynydd</a:t>
            </a:r>
            <a:r>
              <a:rPr lang="en-GB" b="1" dirty="0"/>
              <a:t> </a:t>
            </a:r>
            <a:r>
              <a:rPr lang="en-GB" b="1" dirty="0" err="1"/>
              <a:t>uchaf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Affrica</a:t>
            </a:r>
            <a:r>
              <a:rPr lang="en-GB" b="1" dirty="0"/>
              <a:t>. </a:t>
            </a:r>
            <a:r>
              <a:rPr lang="en-GB" b="1" dirty="0" err="1"/>
              <a:t>Ym</a:t>
            </a:r>
            <a:r>
              <a:rPr lang="en-GB" b="1" dirty="0"/>
              <a:t> </a:t>
            </a:r>
            <a:r>
              <a:rPr lang="en-GB" b="1" dirty="0" err="1"/>
              <a:t>mha</a:t>
            </a:r>
            <a:r>
              <a:rPr lang="en-GB" b="1" dirty="0"/>
              <a:t> </a:t>
            </a:r>
            <a:r>
              <a:rPr lang="en-GB" b="1" dirty="0" err="1"/>
              <a:t>wlad</a:t>
            </a:r>
            <a:r>
              <a:rPr lang="en-GB" b="1" dirty="0"/>
              <a:t> </a:t>
            </a:r>
            <a:r>
              <a:rPr lang="en-GB" b="1" dirty="0" err="1"/>
              <a:t>mae</a:t>
            </a:r>
            <a:r>
              <a:rPr lang="en-GB" b="1" dirty="0"/>
              <a:t> e?</a:t>
            </a:r>
          </a:p>
          <a:p>
            <a:pPr fontAlgn="base"/>
            <a:r>
              <a:rPr lang="en-GB" b="1" dirty="0">
                <a:solidFill>
                  <a:srgbClr val="27AA67"/>
                </a:solidFill>
              </a:rPr>
              <a:t>Tanzania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59F20-5FCF-9A4E-9BF7-73B18CC032CD}"/>
              </a:ext>
            </a:extLst>
          </p:cNvPr>
          <p:cNvSpPr txBox="1"/>
          <p:nvPr/>
        </p:nvSpPr>
        <p:spPr>
          <a:xfrm>
            <a:off x="1108513" y="2704738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/>
              <a:t>Pa </a:t>
            </a:r>
            <a:r>
              <a:rPr lang="en-GB" b="1" dirty="0" err="1"/>
              <a:t>ddinas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yr</a:t>
            </a:r>
            <a:r>
              <a:rPr lang="en-GB" b="1" dirty="0"/>
              <a:t> Alban </a:t>
            </a:r>
            <a:r>
              <a:rPr lang="en-GB" b="1" dirty="0" err="1"/>
              <a:t>sy’n</a:t>
            </a:r>
            <a:r>
              <a:rPr lang="en-GB" b="1" dirty="0"/>
              <a:t> </a:t>
            </a:r>
            <a:r>
              <a:rPr lang="en-GB" b="1" dirty="0" err="1"/>
              <a:t>cael</a:t>
            </a:r>
            <a:r>
              <a:rPr lang="en-GB" b="1" dirty="0"/>
              <a:t> </a:t>
            </a:r>
            <a:r>
              <a:rPr lang="en-GB" b="1" dirty="0" err="1"/>
              <a:t>ei</a:t>
            </a:r>
            <a:r>
              <a:rPr lang="en-GB" b="1" dirty="0"/>
              <a:t> </a:t>
            </a:r>
            <a:r>
              <a:rPr lang="en-GB" b="1" dirty="0" err="1"/>
              <a:t>galw’n</a:t>
            </a:r>
            <a:r>
              <a:rPr lang="en-GB" b="1" dirty="0"/>
              <a:t> ‘</a:t>
            </a:r>
            <a:r>
              <a:rPr lang="en-GB" b="1" dirty="0" err="1"/>
              <a:t>Ddinas</a:t>
            </a:r>
            <a:r>
              <a:rPr lang="en-GB" b="1" dirty="0"/>
              <a:t> </a:t>
            </a:r>
            <a:r>
              <a:rPr lang="en-GB" b="1" dirty="0" err="1"/>
              <a:t>Ithfaen</a:t>
            </a:r>
            <a:r>
              <a:rPr lang="en-GB" b="1" dirty="0"/>
              <a:t>’ (‘The Granite City’)? </a:t>
            </a:r>
            <a:r>
              <a:rPr lang="en-GB" b="1" dirty="0">
                <a:solidFill>
                  <a:srgbClr val="27AA67"/>
                </a:solidFill>
              </a:rPr>
              <a:t>Aberdeen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87E06C-A36D-124F-B6DB-C26177EEB967}"/>
              </a:ext>
            </a:extLst>
          </p:cNvPr>
          <p:cNvSpPr txBox="1"/>
          <p:nvPr/>
        </p:nvSpPr>
        <p:spPr>
          <a:xfrm>
            <a:off x="1118807" y="3580026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/>
              <a:t>Pa </a:t>
            </a:r>
            <a:r>
              <a:rPr lang="en-GB" b="1" dirty="0" err="1"/>
              <a:t>brifddinas</a:t>
            </a:r>
            <a:r>
              <a:rPr lang="en-GB" b="1" dirty="0"/>
              <a:t> </a:t>
            </a:r>
            <a:r>
              <a:rPr lang="en-GB" b="1" dirty="0" err="1"/>
              <a:t>Ewropeaidd</a:t>
            </a:r>
            <a:r>
              <a:rPr lang="en-GB" b="1" dirty="0"/>
              <a:t> </a:t>
            </a:r>
            <a:r>
              <a:rPr lang="en-GB" b="1" dirty="0" err="1"/>
              <a:t>sydd</a:t>
            </a:r>
            <a:r>
              <a:rPr lang="en-GB" b="1" dirty="0"/>
              <a:t> </a:t>
            </a:r>
            <a:r>
              <a:rPr lang="en-GB" b="1" dirty="0" err="1"/>
              <a:t>wedi’i</a:t>
            </a:r>
            <a:r>
              <a:rPr lang="en-GB" b="1" dirty="0"/>
              <a:t> </a:t>
            </a:r>
            <a:r>
              <a:rPr lang="en-GB" b="1" dirty="0" err="1"/>
              <a:t>lleoli</a:t>
            </a:r>
            <a:r>
              <a:rPr lang="en-GB" b="1" dirty="0"/>
              <a:t> </a:t>
            </a:r>
            <a:r>
              <a:rPr lang="en-GB" b="1" dirty="0" err="1"/>
              <a:t>ar</a:t>
            </a:r>
            <a:r>
              <a:rPr lang="en-GB" b="1" dirty="0"/>
              <a:t> 14 o </a:t>
            </a:r>
            <a:r>
              <a:rPr lang="en-GB" b="1" dirty="0" err="1"/>
              <a:t>ynysoedd</a:t>
            </a:r>
            <a:r>
              <a:rPr lang="en-GB" b="1" dirty="0"/>
              <a:t>? </a:t>
            </a:r>
            <a:r>
              <a:rPr lang="en-GB" b="1" dirty="0">
                <a:solidFill>
                  <a:srgbClr val="27AA67"/>
                </a:solidFill>
              </a:rPr>
              <a:t>Stockholm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7F0B4-7C47-8E40-A51A-49A1C617F767}"/>
              </a:ext>
            </a:extLst>
          </p:cNvPr>
          <p:cNvSpPr txBox="1"/>
          <p:nvPr/>
        </p:nvSpPr>
        <p:spPr>
          <a:xfrm>
            <a:off x="1108513" y="4259064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/>
              <a:t>Mae </a:t>
            </a:r>
            <a:r>
              <a:rPr lang="en-GB" b="1" dirty="0" err="1"/>
              <a:t>Rhaeadr</a:t>
            </a:r>
            <a:r>
              <a:rPr lang="en-GB" b="1" dirty="0"/>
              <a:t> Victoria </a:t>
            </a:r>
            <a:r>
              <a:rPr lang="en-GB" b="1" dirty="0" err="1"/>
              <a:t>ar</a:t>
            </a:r>
            <a:r>
              <a:rPr lang="en-GB" b="1" dirty="0"/>
              <a:t> y </a:t>
            </a:r>
            <a:r>
              <a:rPr lang="en-GB" b="1" dirty="0" err="1"/>
              <a:t>ffin</a:t>
            </a:r>
            <a:r>
              <a:rPr lang="en-GB" b="1" dirty="0"/>
              <a:t> </a:t>
            </a:r>
            <a:r>
              <a:rPr lang="en-GB" b="1" dirty="0" err="1"/>
              <a:t>rhwng</a:t>
            </a:r>
            <a:r>
              <a:rPr lang="en-GB" b="1" dirty="0"/>
              <a:t> Zambia a </a:t>
            </a:r>
            <a:r>
              <a:rPr lang="en-GB" b="1" dirty="0" err="1"/>
              <a:t>pha</a:t>
            </a:r>
            <a:r>
              <a:rPr lang="en-GB" b="1" dirty="0"/>
              <a:t> </a:t>
            </a:r>
            <a:r>
              <a:rPr lang="en-GB" b="1" dirty="0" err="1"/>
              <a:t>wlad</a:t>
            </a:r>
            <a:r>
              <a:rPr lang="en-GB" b="1" dirty="0"/>
              <a:t> </a:t>
            </a:r>
            <a:r>
              <a:rPr lang="en-GB" b="1" dirty="0" err="1"/>
              <a:t>arall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Affrica</a:t>
            </a:r>
            <a:r>
              <a:rPr lang="en-GB" b="1" dirty="0"/>
              <a:t>? </a:t>
            </a:r>
            <a:r>
              <a:rPr lang="en-GB" b="1" dirty="0">
                <a:solidFill>
                  <a:srgbClr val="27AA67"/>
                </a:solidFill>
              </a:rPr>
              <a:t>A: Zimbabwe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5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B7928-683D-B94D-8E05-37D8BF745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49C007-CA59-ED4E-BD8F-E4CA0D05EB53}"/>
              </a:ext>
            </a:extLst>
          </p:cNvPr>
          <p:cNvSpPr txBox="1"/>
          <p:nvPr/>
        </p:nvSpPr>
        <p:spPr>
          <a:xfrm>
            <a:off x="1108513" y="2309140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 err="1"/>
              <a:t>Yng</a:t>
            </a:r>
            <a:r>
              <a:rPr lang="en-GB" b="1" dirty="0"/>
              <a:t> </a:t>
            </a:r>
            <a:r>
              <a:rPr lang="en-GB" b="1" dirty="0" err="1"/>
              <a:t>Ngogledd</a:t>
            </a:r>
            <a:r>
              <a:rPr lang="en-GB" b="1" dirty="0"/>
              <a:t> </a:t>
            </a:r>
            <a:r>
              <a:rPr lang="en-GB" b="1" dirty="0" err="1"/>
              <a:t>Iwerddon</a:t>
            </a:r>
            <a:r>
              <a:rPr lang="en-GB" b="1" dirty="0"/>
              <a:t> y </a:t>
            </a:r>
            <a:r>
              <a:rPr lang="en-GB" b="1" dirty="0" err="1"/>
              <a:t>mae’r</a:t>
            </a:r>
            <a:r>
              <a:rPr lang="en-GB" b="1" dirty="0"/>
              <a:t> </a:t>
            </a:r>
            <a:r>
              <a:rPr lang="en-GB" b="1" dirty="0" err="1"/>
              <a:t>llyn</a:t>
            </a:r>
            <a:r>
              <a:rPr lang="en-GB" b="1" dirty="0"/>
              <a:t> </a:t>
            </a:r>
            <a:r>
              <a:rPr lang="en-GB" b="1" dirty="0" err="1"/>
              <a:t>mwyaf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Ynysoedd</a:t>
            </a:r>
            <a:r>
              <a:rPr lang="en-GB" b="1" dirty="0"/>
              <a:t> </a:t>
            </a:r>
            <a:r>
              <a:rPr lang="en-GB" b="1" dirty="0" err="1"/>
              <a:t>Prydain</a:t>
            </a:r>
            <a:r>
              <a:rPr lang="en-GB" b="1" dirty="0"/>
              <a:t>. Beth </a:t>
            </a:r>
            <a:r>
              <a:rPr lang="en-GB" b="1" dirty="0" err="1"/>
              <a:t>yw</a:t>
            </a:r>
            <a:r>
              <a:rPr lang="en-GB" b="1" dirty="0"/>
              <a:t> </a:t>
            </a:r>
            <a:r>
              <a:rPr lang="en-GB" b="1" dirty="0" err="1"/>
              <a:t>ei</a:t>
            </a:r>
            <a:r>
              <a:rPr lang="en-GB" b="1" dirty="0"/>
              <a:t> </a:t>
            </a:r>
            <a:r>
              <a:rPr lang="en-GB" b="1" dirty="0" err="1"/>
              <a:t>enw</a:t>
            </a:r>
            <a:r>
              <a:rPr lang="en-GB" b="1" dirty="0"/>
              <a:t>?  </a:t>
            </a:r>
            <a:r>
              <a:rPr lang="en-GB" b="1" dirty="0">
                <a:solidFill>
                  <a:srgbClr val="27AA67"/>
                </a:solidFill>
              </a:rPr>
              <a:t>B: Lough Neagh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B5896B-C6F4-4548-B585-E9DEF14E5675}"/>
              </a:ext>
            </a:extLst>
          </p:cNvPr>
          <p:cNvSpPr txBox="1"/>
          <p:nvPr/>
        </p:nvSpPr>
        <p:spPr>
          <a:xfrm>
            <a:off x="1118807" y="3380678"/>
            <a:ext cx="6474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/>
              <a:t>Pa </a:t>
            </a:r>
            <a:r>
              <a:rPr lang="en-GB" b="1" dirty="0" err="1"/>
              <a:t>bentref</a:t>
            </a:r>
            <a:r>
              <a:rPr lang="en-GB" b="1" dirty="0"/>
              <a:t> </a:t>
            </a:r>
            <a:r>
              <a:rPr lang="en-GB" b="1" dirty="0" err="1"/>
              <a:t>mewn</a:t>
            </a:r>
            <a:r>
              <a:rPr lang="en-GB" b="1" dirty="0"/>
              <a:t> </a:t>
            </a:r>
            <a:r>
              <a:rPr lang="en-GB" b="1" dirty="0" err="1"/>
              <a:t>arddull</a:t>
            </a:r>
            <a:r>
              <a:rPr lang="en-GB" b="1" dirty="0"/>
              <a:t> </a:t>
            </a:r>
            <a:r>
              <a:rPr lang="en-GB" b="1" dirty="0" err="1"/>
              <a:t>Eidalaidd</a:t>
            </a:r>
            <a:r>
              <a:rPr lang="en-GB" b="1" dirty="0"/>
              <a:t> a </a:t>
            </a:r>
            <a:r>
              <a:rPr lang="en-GB" b="1" dirty="0" err="1"/>
              <a:t>adeiladwyd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y </a:t>
            </a:r>
            <a:r>
              <a:rPr lang="en-GB" b="1" dirty="0" err="1"/>
              <a:t>gogledd</a:t>
            </a:r>
            <a:r>
              <a:rPr lang="en-GB" b="1" dirty="0"/>
              <a:t> </a:t>
            </a:r>
            <a:r>
              <a:rPr lang="en-GB" b="1" dirty="0" err="1"/>
              <a:t>gan</a:t>
            </a:r>
            <a:r>
              <a:rPr lang="en-GB" b="1" dirty="0"/>
              <a:t> Clough Williams-Ellis ac a </a:t>
            </a:r>
            <a:r>
              <a:rPr lang="en-GB" b="1" dirty="0" err="1"/>
              <a:t>ymddangosodd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y </a:t>
            </a:r>
            <a:r>
              <a:rPr lang="en-GB" b="1" dirty="0" err="1"/>
              <a:t>rhaglen</a:t>
            </a:r>
            <a:r>
              <a:rPr lang="en-GB" b="1" dirty="0"/>
              <a:t> </a:t>
            </a:r>
            <a:r>
              <a:rPr lang="en-GB" b="1" dirty="0" err="1"/>
              <a:t>deledu</a:t>
            </a:r>
            <a:r>
              <a:rPr lang="en-GB" b="1" dirty="0"/>
              <a:t>, </a:t>
            </a:r>
            <a:r>
              <a:rPr lang="en-GB" b="1" i="1" dirty="0"/>
              <a:t>The Prisoner,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yr</a:t>
            </a:r>
            <a:r>
              <a:rPr lang="en-GB" b="1" dirty="0"/>
              <a:t> 1960au? </a:t>
            </a:r>
            <a:r>
              <a:rPr lang="en-GB" b="1" dirty="0">
                <a:solidFill>
                  <a:srgbClr val="27AA67"/>
                </a:solidFill>
              </a:rPr>
              <a:t>C: </a:t>
            </a:r>
            <a:r>
              <a:rPr lang="en-GB" b="1" dirty="0" err="1">
                <a:solidFill>
                  <a:srgbClr val="27AA67"/>
                </a:solidFill>
              </a:rPr>
              <a:t>Portmeirion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54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CC9491-EAA7-BC4B-A331-F7DEE1CC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F40F01-4B7C-C541-A6AC-2FBFFA20DFB0}"/>
              </a:ext>
            </a:extLst>
          </p:cNvPr>
          <p:cNvSpPr txBox="1"/>
          <p:nvPr/>
        </p:nvSpPr>
        <p:spPr>
          <a:xfrm>
            <a:off x="1108513" y="2101280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2016 </a:t>
            </a:r>
            <a:r>
              <a:rPr lang="en-GB" b="1" dirty="0" err="1">
                <a:solidFill>
                  <a:srgbClr val="343433"/>
                </a:solidFill>
              </a:rPr>
              <a:t>pwy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fenyw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ennill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Gwobr</a:t>
            </a:r>
            <a:r>
              <a:rPr lang="en-GB" b="1" dirty="0">
                <a:solidFill>
                  <a:srgbClr val="343433"/>
                </a:solidFill>
              </a:rPr>
              <a:t> Grammy am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albwm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gorau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ddwywaith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Taylor Swift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9B9CB-79CE-2D4A-8A9B-DA66B88BD2DC}"/>
              </a:ext>
            </a:extLst>
          </p:cNvPr>
          <p:cNvSpPr txBox="1"/>
          <p:nvPr/>
        </p:nvSpPr>
        <p:spPr>
          <a:xfrm>
            <a:off x="1108513" y="2911330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nyrs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gwraig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fusnes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arloesol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gefndir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Prydeinig-Jamaicaidd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sefydlodd</a:t>
            </a:r>
            <a:r>
              <a:rPr lang="en-GB" b="1" dirty="0">
                <a:solidFill>
                  <a:srgbClr val="343433"/>
                </a:solidFill>
              </a:rPr>
              <a:t> y 'British Hotel' y </a:t>
            </a:r>
            <a:r>
              <a:rPr lang="en-GB" b="1" dirty="0" err="1">
                <a:solidFill>
                  <a:srgbClr val="343433"/>
                </a:solidFill>
              </a:rPr>
              <a:t>tu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ôl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linellau'r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frwydr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ystod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rhyfel</a:t>
            </a:r>
            <a:r>
              <a:rPr lang="en-GB" b="1" dirty="0">
                <a:solidFill>
                  <a:srgbClr val="343433"/>
                </a:solidFill>
              </a:rPr>
              <a:t> y Crimea? </a:t>
            </a:r>
            <a:r>
              <a:rPr lang="en-GB" b="1" dirty="0">
                <a:solidFill>
                  <a:srgbClr val="27AA67"/>
                </a:solidFill>
              </a:rPr>
              <a:t>Mary Seacole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34E48-3DDB-CF4F-8381-A37F9CBFCCD8}"/>
              </a:ext>
            </a:extLst>
          </p:cNvPr>
          <p:cNvSpPr txBox="1"/>
          <p:nvPr/>
        </p:nvSpPr>
        <p:spPr>
          <a:xfrm>
            <a:off x="1118807" y="3992295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bêl-droediwr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Frasil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cyntaf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sgorio</a:t>
            </a:r>
            <a:r>
              <a:rPr lang="en-GB" b="1" dirty="0">
                <a:solidFill>
                  <a:srgbClr val="343433"/>
                </a:solidFill>
              </a:rPr>
              <a:t> mil o </a:t>
            </a:r>
            <a:r>
              <a:rPr lang="en-GB" b="1" dirty="0" err="1">
                <a:solidFill>
                  <a:srgbClr val="343433"/>
                </a:solidFill>
              </a:rPr>
              <a:t>goliau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proffesiynol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Pelé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EDA92-0043-E241-8857-65361A6EB242}"/>
              </a:ext>
            </a:extLst>
          </p:cNvPr>
          <p:cNvSpPr txBox="1"/>
          <p:nvPr/>
        </p:nvSpPr>
        <p:spPr>
          <a:xfrm>
            <a:off x="1108513" y="4829253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>
                <a:solidFill>
                  <a:srgbClr val="343433"/>
                </a:solidFill>
              </a:rPr>
              <a:t>Y Marquis </a:t>
            </a:r>
            <a:r>
              <a:rPr lang="en-GB" b="1" dirty="0" err="1">
                <a:solidFill>
                  <a:srgbClr val="343433"/>
                </a:solidFill>
              </a:rPr>
              <a:t>d’Arlandes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Pilâtre</a:t>
            </a:r>
            <a:r>
              <a:rPr lang="en-GB" b="1" dirty="0">
                <a:solidFill>
                  <a:srgbClr val="343433"/>
                </a:solidFill>
              </a:rPr>
              <a:t> de Rozier o </a:t>
            </a:r>
            <a:r>
              <a:rPr lang="en-GB" b="1" dirty="0" err="1">
                <a:solidFill>
                  <a:srgbClr val="343433"/>
                </a:solidFill>
              </a:rPr>
              <a:t>Baris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bobl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hedfan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ddefnyddio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D: </a:t>
            </a:r>
            <a:r>
              <a:rPr lang="en-GB" b="1" dirty="0" err="1">
                <a:solidFill>
                  <a:srgbClr val="27AA67"/>
                </a:solidFill>
              </a:rPr>
              <a:t>Balŵn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aer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poeth</a:t>
            </a:r>
            <a:endParaRPr lang="en-GB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0B71-2332-4D45-8144-525489094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CDAA4-116F-A742-A64E-EB2A80128E17}"/>
              </a:ext>
            </a:extLst>
          </p:cNvPr>
          <p:cNvSpPr txBox="1"/>
          <p:nvPr/>
        </p:nvSpPr>
        <p:spPr>
          <a:xfrm>
            <a:off x="1108513" y="2514715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Pa un </a:t>
            </a:r>
            <a:r>
              <a:rPr lang="en-GB" b="1" dirty="0" err="1">
                <a:solidFill>
                  <a:srgbClr val="343433"/>
                </a:solidFill>
              </a:rPr>
              <a:t>o'r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dyfeisiadau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ddaeth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gyntaf</a:t>
            </a:r>
            <a:r>
              <a:rPr lang="en-GB" b="1" dirty="0">
                <a:solidFill>
                  <a:srgbClr val="343433"/>
                </a:solidFill>
              </a:rPr>
              <a:t>: y </a:t>
            </a:r>
            <a:r>
              <a:rPr lang="en-GB" b="1" dirty="0" err="1">
                <a:solidFill>
                  <a:srgbClr val="343433"/>
                </a:solidFill>
              </a:rPr>
              <a:t>beic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modur</a:t>
            </a:r>
            <a:r>
              <a:rPr lang="en-GB" b="1" dirty="0">
                <a:solidFill>
                  <a:srgbClr val="343433"/>
                </a:solidFill>
              </a:rPr>
              <a:t>, y </a:t>
            </a:r>
            <a:r>
              <a:rPr lang="en-GB" b="1" dirty="0" err="1">
                <a:solidFill>
                  <a:srgbClr val="343433"/>
                </a:solidFill>
              </a:rPr>
              <a:t>ffôn</a:t>
            </a:r>
            <a:r>
              <a:rPr lang="en-GB" b="1" dirty="0">
                <a:solidFill>
                  <a:srgbClr val="343433"/>
                </a:solidFill>
              </a:rPr>
              <a:t>, y </a:t>
            </a:r>
            <a:r>
              <a:rPr lang="en-GB" b="1" dirty="0" err="1">
                <a:solidFill>
                  <a:srgbClr val="343433"/>
                </a:solidFill>
              </a:rPr>
              <a:t>rasel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ddiogel</a:t>
            </a:r>
            <a:r>
              <a:rPr lang="en-GB" b="1" dirty="0">
                <a:solidFill>
                  <a:srgbClr val="343433"/>
                </a:solidFill>
              </a:rPr>
              <a:t> (safety razor) </a:t>
            </a:r>
            <a:r>
              <a:rPr lang="en-GB" b="1" dirty="0" err="1">
                <a:solidFill>
                  <a:srgbClr val="343433"/>
                </a:solidFill>
              </a:rPr>
              <a:t>neu'r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lifft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Y </a:t>
            </a:r>
            <a:r>
              <a:rPr lang="en-GB" b="1" dirty="0" err="1">
                <a:solidFill>
                  <a:srgbClr val="27AA67"/>
                </a:solidFill>
              </a:rPr>
              <a:t>lifft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4A903E-6BA1-8A4D-9B6D-CF5C09BDABBC}"/>
              </a:ext>
            </a:extLst>
          </p:cNvPr>
          <p:cNvSpPr txBox="1"/>
          <p:nvPr/>
        </p:nvSpPr>
        <p:spPr>
          <a:xfrm>
            <a:off x="1118807" y="3291774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seryddwr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Eidalaidd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y person </a:t>
            </a:r>
            <a:r>
              <a:rPr lang="en-GB" b="1" dirty="0" err="1">
                <a:solidFill>
                  <a:srgbClr val="343433"/>
                </a:solidFill>
              </a:rPr>
              <a:t>cyntaf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weld </a:t>
            </a:r>
            <a:r>
              <a:rPr lang="en-GB" b="1" dirty="0" err="1">
                <a:solidFill>
                  <a:srgbClr val="343433"/>
                </a:solidFill>
              </a:rPr>
              <a:t>wyneb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lleuad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Galileo Galilei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92E1A-A198-D241-B757-5D6B97A8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EFA0F9-6953-AB48-9D48-2E1426EDC794}"/>
              </a:ext>
            </a:extLst>
          </p:cNvPr>
          <p:cNvSpPr txBox="1"/>
          <p:nvPr/>
        </p:nvSpPr>
        <p:spPr>
          <a:xfrm>
            <a:off x="1108513" y="2095518"/>
            <a:ext cx="63571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gân</a:t>
            </a:r>
            <a:r>
              <a:rPr lang="en-GB" b="1" dirty="0">
                <a:solidFill>
                  <a:srgbClr val="343433"/>
                </a:solidFill>
              </a:rPr>
              <a:t> roc a </a:t>
            </a:r>
            <a:r>
              <a:rPr lang="en-GB" b="1" dirty="0" err="1">
                <a:solidFill>
                  <a:srgbClr val="343433"/>
                </a:solidFill>
              </a:rPr>
              <a:t>rôl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gellid</a:t>
            </a:r>
            <a:r>
              <a:rPr lang="en-GB" b="1" dirty="0">
                <a:solidFill>
                  <a:srgbClr val="343433"/>
                </a:solidFill>
              </a:rPr>
              <a:t> bod </a:t>
            </a:r>
            <a:r>
              <a:rPr lang="en-GB" b="1" dirty="0" err="1">
                <a:solidFill>
                  <a:srgbClr val="343433"/>
                </a:solidFill>
              </a:rPr>
              <a:t>wedi’i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galw’n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i="1" dirty="0">
                <a:solidFill>
                  <a:srgbClr val="343433"/>
                </a:solidFill>
              </a:rPr>
              <a:t>Craig y </a:t>
            </a:r>
            <a:r>
              <a:rPr lang="en-GB" b="1" i="1" dirty="0" err="1">
                <a:solidFill>
                  <a:srgbClr val="343433"/>
                </a:solidFill>
              </a:rPr>
              <a:t>Carchardy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Cân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Saesneg</a:t>
            </a:r>
            <a:r>
              <a:rPr lang="en-GB" b="1" dirty="0">
                <a:solidFill>
                  <a:srgbClr val="343433"/>
                </a:solidFill>
              </a:rPr>
              <a:t>) </a:t>
            </a:r>
            <a:r>
              <a:rPr lang="en-GB" b="1" dirty="0">
                <a:solidFill>
                  <a:srgbClr val="27AA67"/>
                </a:solidFill>
              </a:rPr>
              <a:t>Jailhouse Rock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95066-CF8F-634A-ABD0-A7B2C5C224A8}"/>
              </a:ext>
            </a:extLst>
          </p:cNvPr>
          <p:cNvSpPr txBox="1"/>
          <p:nvPr/>
        </p:nvSpPr>
        <p:spPr>
          <a:xfrm>
            <a:off x="1108513" y="2923105"/>
            <a:ext cx="612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gân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sy’n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sôn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i="1" dirty="0" err="1">
                <a:solidFill>
                  <a:srgbClr val="343433"/>
                </a:solidFill>
              </a:rPr>
              <a:t>Ofalwr</a:t>
            </a:r>
            <a:r>
              <a:rPr lang="en-GB" b="1" i="1" dirty="0">
                <a:solidFill>
                  <a:srgbClr val="343433"/>
                </a:solidFill>
              </a:rPr>
              <a:t> y </a:t>
            </a:r>
            <a:r>
              <a:rPr lang="en-GB" b="1" i="1" dirty="0" err="1">
                <a:solidFill>
                  <a:srgbClr val="343433"/>
                </a:solidFill>
              </a:rPr>
              <a:t>Tŵr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Rhybuddio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Cân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Gymraeg</a:t>
            </a:r>
            <a:r>
              <a:rPr lang="en-GB" b="1" dirty="0">
                <a:solidFill>
                  <a:srgbClr val="343433"/>
                </a:solidFill>
              </a:rPr>
              <a:t>)</a:t>
            </a:r>
          </a:p>
          <a:p>
            <a:pPr fontAlgn="base"/>
            <a:r>
              <a:rPr lang="en-GB" b="1" dirty="0" err="1">
                <a:solidFill>
                  <a:srgbClr val="27AA67"/>
                </a:solidFill>
              </a:rPr>
              <a:t>Ceidwad</a:t>
            </a:r>
            <a:r>
              <a:rPr lang="en-GB" b="1" dirty="0">
                <a:solidFill>
                  <a:srgbClr val="27AA67"/>
                </a:solidFill>
              </a:rPr>
              <a:t> y </a:t>
            </a:r>
            <a:r>
              <a:rPr lang="en-GB" b="1" dirty="0" err="1">
                <a:solidFill>
                  <a:srgbClr val="27AA67"/>
                </a:solidFill>
              </a:rPr>
              <a:t>Goleudy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7BECB-FBB3-3C4F-80D8-35A93AA5CB67}"/>
              </a:ext>
            </a:extLst>
          </p:cNvPr>
          <p:cNvSpPr txBox="1"/>
          <p:nvPr/>
        </p:nvSpPr>
        <p:spPr>
          <a:xfrm>
            <a:off x="1118807" y="3750692"/>
            <a:ext cx="6254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 err="1">
                <a:solidFill>
                  <a:srgbClr val="343433"/>
                </a:solidFill>
              </a:rPr>
              <a:t>Ydych</a:t>
            </a:r>
            <a:r>
              <a:rPr lang="en-GB" b="1" dirty="0">
                <a:solidFill>
                  <a:srgbClr val="343433"/>
                </a:solidFill>
              </a:rPr>
              <a:t> chi </a:t>
            </a:r>
            <a:r>
              <a:rPr lang="en-GB" b="1" dirty="0" err="1">
                <a:solidFill>
                  <a:srgbClr val="343433"/>
                </a:solidFill>
              </a:rPr>
              <a:t>wedi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darllen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llyfr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i="1" dirty="0" err="1">
                <a:solidFill>
                  <a:srgbClr val="343433"/>
                </a:solidFill>
              </a:rPr>
              <a:t>Goelcerth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ar</a:t>
            </a:r>
            <a:r>
              <a:rPr lang="en-GB" b="1" i="1" dirty="0">
                <a:solidFill>
                  <a:srgbClr val="343433"/>
                </a:solidFill>
              </a:rPr>
              <a:t> y </a:t>
            </a:r>
            <a:r>
              <a:rPr lang="en-GB" b="1" i="1" dirty="0" err="1">
                <a:solidFill>
                  <a:srgbClr val="343433"/>
                </a:solidFill>
              </a:rPr>
              <a:t>Tir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Cyffredin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Nofel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Gymraeg</a:t>
            </a:r>
            <a:r>
              <a:rPr lang="en-GB" dirty="0"/>
              <a:t>) </a:t>
            </a:r>
            <a:r>
              <a:rPr lang="en-GB" b="1" dirty="0" err="1">
                <a:solidFill>
                  <a:srgbClr val="27AA67"/>
                </a:solidFill>
              </a:rPr>
              <a:t>Tân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ar</a:t>
            </a:r>
            <a:r>
              <a:rPr lang="en-GB" b="1" dirty="0">
                <a:solidFill>
                  <a:srgbClr val="27AA67"/>
                </a:solidFill>
              </a:rPr>
              <a:t> y Comin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08388-28B8-E845-AD13-00FB4D9ED5D4}"/>
              </a:ext>
            </a:extLst>
          </p:cNvPr>
          <p:cNvSpPr txBox="1"/>
          <p:nvPr/>
        </p:nvSpPr>
        <p:spPr>
          <a:xfrm>
            <a:off x="1108513" y="4578279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nofel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i="1" dirty="0" err="1">
                <a:solidFill>
                  <a:srgbClr val="343433"/>
                </a:solidFill>
              </a:rPr>
              <a:t>Ôl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Tywyll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Offeryn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Dorri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Ŷd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boblogaidd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iawn</a:t>
            </a:r>
            <a:r>
              <a:rPr lang="en-GB" b="1" dirty="0">
                <a:solidFill>
                  <a:srgbClr val="343433"/>
                </a:solidFill>
              </a:rPr>
              <a:t>. Beth </a:t>
            </a:r>
            <a:r>
              <a:rPr lang="en-GB" b="1" dirty="0" err="1">
                <a:solidFill>
                  <a:srgbClr val="343433"/>
                </a:solidFill>
              </a:rPr>
              <a:t>yw</a:t>
            </a:r>
            <a:r>
              <a:rPr lang="en-GB" b="1" dirty="0">
                <a:solidFill>
                  <a:srgbClr val="343433"/>
                </a:solidFill>
              </a:rPr>
              <a:t> hi? (</a:t>
            </a:r>
            <a:r>
              <a:rPr lang="en-GB" b="1" dirty="0" err="1">
                <a:solidFill>
                  <a:srgbClr val="343433"/>
                </a:solidFill>
              </a:rPr>
              <a:t>Nofel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Gymraeg</a:t>
            </a:r>
            <a:r>
              <a:rPr lang="en-GB" b="1" dirty="0">
                <a:solidFill>
                  <a:srgbClr val="343433"/>
                </a:solidFill>
              </a:rPr>
              <a:t>) </a:t>
            </a:r>
            <a:r>
              <a:rPr lang="en-GB" b="1" dirty="0" err="1">
                <a:solidFill>
                  <a:srgbClr val="27AA67"/>
                </a:solidFill>
              </a:rPr>
              <a:t>Cysgod</a:t>
            </a:r>
            <a:r>
              <a:rPr lang="en-GB" b="1" dirty="0">
                <a:solidFill>
                  <a:srgbClr val="27AA67"/>
                </a:solidFill>
              </a:rPr>
              <a:t> y </a:t>
            </a:r>
            <a:r>
              <a:rPr lang="en-GB" b="1" dirty="0" err="1">
                <a:solidFill>
                  <a:srgbClr val="27AA67"/>
                </a:solidFill>
              </a:rPr>
              <a:t>Cryman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59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92E1A-A198-D241-B757-5D6B97A80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19A375-7D67-EC4D-893E-532D54034B2A}"/>
              </a:ext>
            </a:extLst>
          </p:cNvPr>
          <p:cNvSpPr txBox="1"/>
          <p:nvPr/>
        </p:nvSpPr>
        <p:spPr>
          <a:xfrm>
            <a:off x="1108513" y="2155213"/>
            <a:ext cx="5662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gân</a:t>
            </a:r>
            <a:r>
              <a:rPr lang="en-GB" b="1" dirty="0">
                <a:solidFill>
                  <a:srgbClr val="343433"/>
                </a:solidFill>
              </a:rPr>
              <a:t> o 1971 </a:t>
            </a:r>
            <a:r>
              <a:rPr lang="en-GB" b="1" dirty="0" err="1">
                <a:solidFill>
                  <a:srgbClr val="343433"/>
                </a:solidFill>
              </a:rPr>
              <a:t>sy’n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sôn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i="1" dirty="0" err="1">
                <a:solidFill>
                  <a:srgbClr val="343433"/>
                </a:solidFill>
              </a:rPr>
              <a:t>Bastai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o’r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Unol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Daleithiau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Cân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Saesneg</a:t>
            </a:r>
            <a:r>
              <a:rPr lang="en-GB" dirty="0"/>
              <a:t>) </a:t>
            </a:r>
            <a:r>
              <a:rPr lang="en-GB" b="1" dirty="0">
                <a:solidFill>
                  <a:srgbClr val="27AA67"/>
                </a:solidFill>
              </a:rPr>
              <a:t>American Pie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FE2379-5C02-E146-BE31-87F304CC6C80}"/>
              </a:ext>
            </a:extLst>
          </p:cNvPr>
          <p:cNvSpPr txBox="1"/>
          <p:nvPr/>
        </p:nvSpPr>
        <p:spPr>
          <a:xfrm>
            <a:off x="1108513" y="3006991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mha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ffilm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animeiddiedig</a:t>
            </a:r>
            <a:r>
              <a:rPr lang="en-GB" b="1" dirty="0">
                <a:solidFill>
                  <a:srgbClr val="343433"/>
                </a:solidFill>
              </a:rPr>
              <a:t> o 2019 </a:t>
            </a:r>
            <a:r>
              <a:rPr lang="en-GB" b="1" dirty="0" err="1">
                <a:solidFill>
                  <a:srgbClr val="343433"/>
                </a:solidFill>
              </a:rPr>
              <a:t>roedd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arwyr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Wedi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Rhewi</a:t>
            </a:r>
            <a:r>
              <a:rPr lang="en-GB" b="1" i="1" dirty="0">
                <a:solidFill>
                  <a:srgbClr val="343433"/>
                </a:solidFill>
              </a:rPr>
              <a:t> </a:t>
            </a:r>
            <a:r>
              <a:rPr lang="en-GB" b="1" i="1" dirty="0" err="1">
                <a:solidFill>
                  <a:srgbClr val="343433"/>
                </a:solidFill>
              </a:rPr>
              <a:t>Eilwaith</a:t>
            </a:r>
            <a:r>
              <a:rPr lang="en-GB" b="1" dirty="0">
                <a:solidFill>
                  <a:srgbClr val="343433"/>
                </a:solidFill>
              </a:rPr>
              <a:t>? (</a:t>
            </a:r>
            <a:r>
              <a:rPr lang="en-GB" b="1" dirty="0" err="1">
                <a:solidFill>
                  <a:srgbClr val="343433"/>
                </a:solidFill>
              </a:rPr>
              <a:t>Ffilm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Saesneg</a:t>
            </a:r>
            <a:r>
              <a:rPr lang="en-GB" b="1" dirty="0">
                <a:solidFill>
                  <a:srgbClr val="343433"/>
                </a:solidFill>
              </a:rPr>
              <a:t>) </a:t>
            </a:r>
            <a:r>
              <a:rPr lang="en-GB" b="1" dirty="0">
                <a:solidFill>
                  <a:srgbClr val="27AA67"/>
                </a:solidFill>
              </a:rPr>
              <a:t>Frozen II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3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ECE413-CCA4-6747-8F4E-9342351C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EFA0F9-6953-AB48-9D48-2E1426EDC794}"/>
              </a:ext>
            </a:extLst>
          </p:cNvPr>
          <p:cNvSpPr txBox="1"/>
          <p:nvPr/>
        </p:nvSpPr>
        <p:spPr>
          <a:xfrm>
            <a:off x="1098219" y="1998419"/>
            <a:ext cx="6020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 err="1">
                <a:solidFill>
                  <a:srgbClr val="343433"/>
                </a:solidFill>
              </a:rPr>
              <a:t>Cystadleuaeth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mha</a:t>
            </a:r>
            <a:r>
              <a:rPr lang="en-GB" b="1" dirty="0">
                <a:solidFill>
                  <a:srgbClr val="343433"/>
                </a:solidFill>
              </a:rPr>
              <a:t> gamp </a:t>
            </a:r>
            <a:r>
              <a:rPr lang="en-GB" b="1" dirty="0" err="1">
                <a:solidFill>
                  <a:srgbClr val="343433"/>
                </a:solidFill>
              </a:rPr>
              <a:t>yw’r</a:t>
            </a:r>
            <a:r>
              <a:rPr lang="en-GB" b="1" dirty="0">
                <a:solidFill>
                  <a:srgbClr val="343433"/>
                </a:solidFill>
              </a:rPr>
              <a:t> Africa Cup of Nations?</a:t>
            </a:r>
            <a:br>
              <a:rPr lang="en-GB" b="1" dirty="0">
                <a:solidFill>
                  <a:srgbClr val="343433"/>
                </a:solidFill>
              </a:rPr>
            </a:br>
            <a:r>
              <a:rPr lang="en-GB" b="1" dirty="0" err="1">
                <a:solidFill>
                  <a:srgbClr val="27AA67"/>
                </a:solidFill>
              </a:rPr>
              <a:t>Pêl-droed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E95066-CF8F-634A-ABD0-A7B2C5C224A8}"/>
              </a:ext>
            </a:extLst>
          </p:cNvPr>
          <p:cNvSpPr txBox="1"/>
          <p:nvPr/>
        </p:nvSpPr>
        <p:spPr>
          <a:xfrm>
            <a:off x="1108513" y="2764540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>
                <a:solidFill>
                  <a:srgbClr val="343433"/>
                </a:solidFill>
              </a:rPr>
              <a:t>Pa un </a:t>
            </a:r>
            <a:r>
              <a:rPr lang="en-GB" b="1" dirty="0" err="1">
                <a:solidFill>
                  <a:srgbClr val="343433"/>
                </a:solidFill>
              </a:rPr>
              <a:t>o’r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rhain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u="sng" dirty="0" err="1">
                <a:solidFill>
                  <a:srgbClr val="343433"/>
                </a:solidFill>
              </a:rPr>
              <a:t>ddim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gamp </a:t>
            </a:r>
            <a:r>
              <a:rPr lang="en-GB" b="1" dirty="0" err="1">
                <a:solidFill>
                  <a:srgbClr val="343433"/>
                </a:solidFill>
              </a:rPr>
              <a:t>yng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Ngemau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Olympaidd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Llundain</a:t>
            </a:r>
            <a:r>
              <a:rPr lang="en-GB" b="1" dirty="0">
                <a:solidFill>
                  <a:srgbClr val="343433"/>
                </a:solidFill>
              </a:rPr>
              <a:t> 1908? </a:t>
            </a:r>
            <a:r>
              <a:rPr lang="en-GB" b="1" dirty="0">
                <a:solidFill>
                  <a:srgbClr val="27AA67"/>
                </a:solidFill>
              </a:rPr>
              <a:t>D: </a:t>
            </a:r>
            <a:r>
              <a:rPr lang="en-GB" b="1" dirty="0" err="1">
                <a:solidFill>
                  <a:srgbClr val="27AA67"/>
                </a:solidFill>
              </a:rPr>
              <a:t>Nofio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cydamserol</a:t>
            </a:r>
            <a:r>
              <a:rPr lang="en-GB" b="1" dirty="0">
                <a:solidFill>
                  <a:srgbClr val="27AA67"/>
                </a:solidFill>
              </a:rPr>
              <a:t> (Synchronised swimming)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7BECB-FBB3-3C4F-80D8-35A93AA5CB67}"/>
              </a:ext>
            </a:extLst>
          </p:cNvPr>
          <p:cNvSpPr txBox="1"/>
          <p:nvPr/>
        </p:nvSpPr>
        <p:spPr>
          <a:xfrm>
            <a:off x="1118807" y="3625770"/>
            <a:ext cx="661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 err="1">
                <a:solidFill>
                  <a:srgbClr val="343433"/>
                </a:solidFill>
              </a:rPr>
              <a:t>Enillwyr</a:t>
            </a:r>
            <a:r>
              <a:rPr lang="en-GB" b="1" dirty="0">
                <a:solidFill>
                  <a:srgbClr val="343433"/>
                </a:solidFill>
              </a:rPr>
              <a:t> pa </a:t>
            </a:r>
            <a:r>
              <a:rPr lang="en-GB" b="1" dirty="0" err="1">
                <a:solidFill>
                  <a:srgbClr val="343433"/>
                </a:solidFill>
              </a:rPr>
              <a:t>dwrnament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sy’n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ennill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Tlws</a:t>
            </a:r>
            <a:r>
              <a:rPr lang="en-GB" b="1" dirty="0">
                <a:solidFill>
                  <a:srgbClr val="343433"/>
                </a:solidFill>
              </a:rPr>
              <a:t> Webb Ellis?</a:t>
            </a:r>
          </a:p>
          <a:p>
            <a:pPr fontAlgn="base"/>
            <a:r>
              <a:rPr lang="en-GB" b="1" dirty="0" err="1">
                <a:solidFill>
                  <a:srgbClr val="27AA67"/>
                </a:solidFill>
              </a:rPr>
              <a:t>Cwpan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Rygbi’r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Byd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608388-28B8-E845-AD13-00FB4D9ED5D4}"/>
              </a:ext>
            </a:extLst>
          </p:cNvPr>
          <p:cNvSpPr txBox="1"/>
          <p:nvPr/>
        </p:nvSpPr>
        <p:spPr>
          <a:xfrm>
            <a:off x="1118807" y="4336202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myd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wreslo</a:t>
            </a:r>
            <a:r>
              <a:rPr lang="en-GB" b="1" dirty="0">
                <a:solidFill>
                  <a:srgbClr val="343433"/>
                </a:solidFill>
              </a:rPr>
              <a:t>, 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E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WWE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?</a:t>
            </a:r>
          </a:p>
          <a:p>
            <a:r>
              <a:rPr lang="en-GB" b="1" dirty="0">
                <a:solidFill>
                  <a:srgbClr val="27AA67"/>
                </a:solidFill>
              </a:rPr>
              <a:t>A: Entertainment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82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ECE413-CCA4-6747-8F4E-9342351C9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19A375-7D67-EC4D-893E-532D54034B2A}"/>
              </a:ext>
            </a:extLst>
          </p:cNvPr>
          <p:cNvSpPr txBox="1"/>
          <p:nvPr/>
        </p:nvSpPr>
        <p:spPr>
          <a:xfrm>
            <a:off x="1108513" y="2077287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fath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chwaraeon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dŵr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sy’n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defnyddio’r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termau</a:t>
            </a:r>
            <a:r>
              <a:rPr lang="en-GB" b="1" dirty="0">
                <a:solidFill>
                  <a:srgbClr val="343433"/>
                </a:solidFill>
              </a:rPr>
              <a:t> Pike Position a Tuck Position? </a:t>
            </a:r>
            <a:r>
              <a:rPr lang="en-GB" b="1" dirty="0" err="1">
                <a:solidFill>
                  <a:srgbClr val="27AA67"/>
                </a:solidFill>
              </a:rPr>
              <a:t>Plymio</a:t>
            </a:r>
            <a:r>
              <a:rPr lang="en-GB" b="1" dirty="0">
                <a:solidFill>
                  <a:srgbClr val="27AA67"/>
                </a:solidFill>
              </a:rPr>
              <a:t> (Diving)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FE2379-5C02-E146-BE31-87F304CC6C80}"/>
              </a:ext>
            </a:extLst>
          </p:cNvPr>
          <p:cNvSpPr txBox="1"/>
          <p:nvPr/>
        </p:nvSpPr>
        <p:spPr>
          <a:xfrm>
            <a:off x="1108513" y="2894280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 err="1">
                <a:solidFill>
                  <a:srgbClr val="343433"/>
                </a:solidFill>
              </a:rPr>
              <a:t>Ble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fydd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Gemau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Olympaidd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nesaf</a:t>
            </a:r>
            <a:r>
              <a:rPr lang="en-GB" b="1" dirty="0">
                <a:solidFill>
                  <a:srgbClr val="343433"/>
                </a:solidFill>
              </a:rPr>
              <a:t> (2024)? </a:t>
            </a:r>
            <a:r>
              <a:rPr lang="en-GB" b="1" dirty="0">
                <a:solidFill>
                  <a:srgbClr val="27AA67"/>
                </a:solidFill>
              </a:rPr>
              <a:t>Paris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51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A2B349-31A0-804B-9A45-D6D56A40D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F3A86-5614-B54C-982F-722F4C3BE080}"/>
              </a:ext>
            </a:extLst>
          </p:cNvPr>
          <p:cNvSpPr txBox="1"/>
          <p:nvPr/>
        </p:nvSpPr>
        <p:spPr>
          <a:xfrm>
            <a:off x="1108513" y="1954049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>
                <a:solidFill>
                  <a:srgbClr val="343433"/>
                </a:solidFill>
              </a:rPr>
              <a:t>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llythyren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DNA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dirty="0"/>
              <a:t>? </a:t>
            </a:r>
            <a:r>
              <a:rPr lang="en-GB" b="1" dirty="0">
                <a:solidFill>
                  <a:srgbClr val="27AA67"/>
                </a:solidFill>
              </a:rPr>
              <a:t>Acid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694150-2AC6-6A49-A8F3-C68AD9B69169}"/>
              </a:ext>
            </a:extLst>
          </p:cNvPr>
          <p:cNvSpPr txBox="1"/>
          <p:nvPr/>
        </p:nvSpPr>
        <p:spPr>
          <a:xfrm>
            <a:off x="1108513" y="2512128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>
                <a:solidFill>
                  <a:srgbClr val="343433"/>
                </a:solidFill>
              </a:rPr>
              <a:t>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llythyren</a:t>
            </a:r>
            <a:r>
              <a:rPr lang="en-GB" b="1" dirty="0">
                <a:solidFill>
                  <a:srgbClr val="343433"/>
                </a:solidFill>
              </a:rPr>
              <a:t> G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4G </a:t>
            </a:r>
            <a:r>
              <a:rPr lang="en-GB" b="1" dirty="0" err="1">
                <a:solidFill>
                  <a:srgbClr val="343433"/>
                </a:solidFill>
              </a:rPr>
              <a:t>neu</a:t>
            </a:r>
            <a:r>
              <a:rPr lang="en-GB" b="1" dirty="0">
                <a:solidFill>
                  <a:srgbClr val="343433"/>
                </a:solidFill>
              </a:rPr>
              <a:t> 5G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?</a:t>
            </a:r>
          </a:p>
          <a:p>
            <a:pPr fontAlgn="base"/>
            <a:r>
              <a:rPr lang="en-GB" b="1" dirty="0">
                <a:solidFill>
                  <a:srgbClr val="27AA67"/>
                </a:solidFill>
              </a:rPr>
              <a:t>B: Generation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A6C4E4-3BBF-2C4D-B480-4231CAE88903}"/>
              </a:ext>
            </a:extLst>
          </p:cNvPr>
          <p:cNvSpPr txBox="1"/>
          <p:nvPr/>
        </p:nvSpPr>
        <p:spPr>
          <a:xfrm>
            <a:off x="1118807" y="3350282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>
                <a:solidFill>
                  <a:srgbClr val="343433"/>
                </a:solidFill>
              </a:rPr>
              <a:t>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llythyren</a:t>
            </a:r>
            <a:r>
              <a:rPr lang="en-GB" b="1" dirty="0">
                <a:solidFill>
                  <a:srgbClr val="343433"/>
                </a:solidFill>
              </a:rPr>
              <a:t> S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PS5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Station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56382A-4BB2-B84F-89F9-3B91FFB30C18}"/>
              </a:ext>
            </a:extLst>
          </p:cNvPr>
          <p:cNvSpPr txBox="1"/>
          <p:nvPr/>
        </p:nvSpPr>
        <p:spPr>
          <a:xfrm>
            <a:off x="1118807" y="3911437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>
                <a:solidFill>
                  <a:srgbClr val="343433"/>
                </a:solidFill>
              </a:rPr>
              <a:t>Am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mae’r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llythyren</a:t>
            </a:r>
            <a:r>
              <a:rPr lang="en-GB" b="1" dirty="0">
                <a:solidFill>
                  <a:srgbClr val="343433"/>
                </a:solidFill>
              </a:rPr>
              <a:t> N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TNT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Nitro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0C1D43-D027-DC49-9605-32A6B19743BB}"/>
              </a:ext>
            </a:extLst>
          </p:cNvPr>
          <p:cNvSpPr txBox="1"/>
          <p:nvPr/>
        </p:nvSpPr>
        <p:spPr>
          <a:xfrm>
            <a:off x="1118807" y="4472592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ddwy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lythyren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ddefnyddir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gyfeirio</a:t>
            </a:r>
            <a:r>
              <a:rPr lang="en-GB" b="1" dirty="0">
                <a:solidFill>
                  <a:srgbClr val="343433"/>
                </a:solidFill>
              </a:rPr>
              <a:t> at </a:t>
            </a:r>
            <a:r>
              <a:rPr lang="en-GB" b="1" dirty="0" err="1">
                <a:solidFill>
                  <a:srgbClr val="343433"/>
                </a:solidFill>
              </a:rPr>
              <a:t>aur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tabl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cyfnodol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elfennau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cemegol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Au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334F59-8928-EA42-9FCF-D6F12594B8E5}"/>
              </a:ext>
            </a:extLst>
          </p:cNvPr>
          <p:cNvSpPr txBox="1"/>
          <p:nvPr/>
        </p:nvSpPr>
        <p:spPr>
          <a:xfrm>
            <a:off x="1118807" y="5307670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>
                <a:solidFill>
                  <a:srgbClr val="343433"/>
                </a:solidFill>
              </a:rPr>
              <a:t>Beth </a:t>
            </a:r>
            <a:r>
              <a:rPr lang="en-GB" b="1" dirty="0" err="1">
                <a:solidFill>
                  <a:srgbClr val="343433"/>
                </a:solidFill>
              </a:rPr>
              <a:t>mae</a:t>
            </a:r>
            <a:r>
              <a:rPr lang="en-GB" b="1" dirty="0">
                <a:solidFill>
                  <a:srgbClr val="343433"/>
                </a:solidFill>
              </a:rPr>
              <a:t> REM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sefyll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drosto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wrth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sôn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dirty="0" err="1">
                <a:solidFill>
                  <a:srgbClr val="343433"/>
                </a:solidFill>
              </a:rPr>
              <a:t>gwsg</a:t>
            </a:r>
            <a:r>
              <a:rPr lang="en-GB" b="1" dirty="0">
                <a:solidFill>
                  <a:srgbClr val="343433"/>
                </a:solidFill>
              </a:rPr>
              <a:t>?</a:t>
            </a:r>
          </a:p>
          <a:p>
            <a:pPr fontAlgn="base"/>
            <a:r>
              <a:rPr lang="en-GB" b="1" dirty="0">
                <a:solidFill>
                  <a:srgbClr val="27AA67"/>
                </a:solidFill>
              </a:rPr>
              <a:t>Rapid eye movement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00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D0F055F-D937-B64F-8405-90E1AA195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A1495F-95B4-8B4B-A7F3-B06F6D077E5D}"/>
              </a:ext>
            </a:extLst>
          </p:cNvPr>
          <p:cNvSpPr txBox="1"/>
          <p:nvPr/>
        </p:nvSpPr>
        <p:spPr>
          <a:xfrm>
            <a:off x="1108513" y="1906518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i="1" dirty="0">
                <a:solidFill>
                  <a:srgbClr val="343433"/>
                </a:solidFill>
              </a:rPr>
              <a:t>Y </a:t>
            </a:r>
            <a:r>
              <a:rPr lang="en-GB" b="1" i="1" dirty="0" err="1">
                <a:solidFill>
                  <a:srgbClr val="343433"/>
                </a:solidFill>
              </a:rPr>
              <a:t>Mabinogi</a:t>
            </a:r>
            <a:r>
              <a:rPr lang="en-GB" b="1" dirty="0">
                <a:solidFill>
                  <a:srgbClr val="343433"/>
                </a:solidFill>
              </a:rPr>
              <a:t>: ‘Da o </a:t>
            </a:r>
            <a:r>
              <a:rPr lang="en-GB" b="1" dirty="0" err="1">
                <a:solidFill>
                  <a:srgbClr val="343433"/>
                </a:solidFill>
              </a:rPr>
              <a:t>ddwy</a:t>
            </a:r>
            <a:r>
              <a:rPr lang="en-GB" b="1" dirty="0">
                <a:solidFill>
                  <a:srgbClr val="343433"/>
                </a:solidFill>
              </a:rPr>
              <a:t> ____ a </a:t>
            </a:r>
            <a:r>
              <a:rPr lang="en-GB" b="1" dirty="0" err="1">
                <a:solidFill>
                  <a:srgbClr val="343433"/>
                </a:solidFill>
              </a:rPr>
              <a:t>ddifethwyd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o'm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hachos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.’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B85C36-C015-504E-857D-143EC1097D2E}"/>
              </a:ext>
            </a:extLst>
          </p:cNvPr>
          <p:cNvSpPr txBox="1"/>
          <p:nvPr/>
        </p:nvSpPr>
        <p:spPr>
          <a:xfrm>
            <a:off x="1118807" y="2679612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i="1" dirty="0">
                <a:solidFill>
                  <a:srgbClr val="343433"/>
                </a:solidFill>
              </a:rPr>
              <a:t>Daffodil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I.D. Hooson: ‘</a:t>
            </a:r>
            <a:r>
              <a:rPr lang="en-GB" b="1" dirty="0" err="1">
                <a:solidFill>
                  <a:srgbClr val="343433"/>
                </a:solidFill>
              </a:rPr>
              <a:t>Fe'th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welaist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_____ y </a:t>
            </a:r>
            <a:r>
              <a:rPr lang="en-GB" b="1" dirty="0" err="1">
                <a:solidFill>
                  <a:srgbClr val="343433"/>
                </a:solidFill>
              </a:rPr>
              <a:t>plas</a:t>
            </a:r>
            <a:r>
              <a:rPr lang="en-GB" b="1" dirty="0">
                <a:solidFill>
                  <a:srgbClr val="343433"/>
                </a:solidFill>
              </a:rPr>
              <a:t>, </a:t>
            </a:r>
          </a:p>
          <a:p>
            <a:r>
              <a:rPr lang="en-GB" b="1" dirty="0">
                <a:solidFill>
                  <a:srgbClr val="343433"/>
                </a:solidFill>
              </a:rPr>
              <a:t>a </a:t>
            </a:r>
            <a:r>
              <a:rPr lang="en-GB" b="1" dirty="0" err="1">
                <a:solidFill>
                  <a:srgbClr val="343433"/>
                </a:solidFill>
              </a:rPr>
              <a:t>gwyntoedd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Mawrth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eu</a:t>
            </a:r>
            <a:r>
              <a:rPr lang="en-GB" b="1" dirty="0">
                <a:solidFill>
                  <a:srgbClr val="343433"/>
                </a:solidFill>
              </a:rPr>
              <a:t> min.’</a:t>
            </a:r>
          </a:p>
        </p:txBody>
      </p:sp>
    </p:spTree>
    <p:extLst>
      <p:ext uri="{BB962C8B-B14F-4D97-AF65-F5344CB8AC3E}">
        <p14:creationId xmlns:p14="http://schemas.microsoft.com/office/powerpoint/2010/main" val="403388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6EA1B2-AA76-6541-97D8-02D0D9759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B6583F4-70CB-B646-9CDF-89011CD09328}"/>
              </a:ext>
            </a:extLst>
          </p:cNvPr>
          <p:cNvSpPr txBox="1"/>
          <p:nvPr/>
        </p:nvSpPr>
        <p:spPr>
          <a:xfrm>
            <a:off x="1108513" y="1940276"/>
            <a:ext cx="690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Oesoedd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Canol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roedd</a:t>
            </a:r>
            <a:r>
              <a:rPr lang="en-GB" b="1" dirty="0">
                <a:solidFill>
                  <a:srgbClr val="343433"/>
                </a:solidFill>
              </a:rPr>
              <a:t> bananas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cael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galw’n</a:t>
            </a:r>
            <a:r>
              <a:rPr lang="en-GB" b="1" dirty="0">
                <a:solidFill>
                  <a:srgbClr val="343433"/>
                </a:solidFill>
              </a:rPr>
              <a:t> ‘</a:t>
            </a:r>
            <a:r>
              <a:rPr lang="en-GB" b="1" dirty="0" err="1">
                <a:solidFill>
                  <a:srgbClr val="27AA67"/>
                </a:solidFill>
              </a:rPr>
              <a:t>Afalau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paradwys</a:t>
            </a:r>
            <a:r>
              <a:rPr lang="en-GB" b="1" dirty="0">
                <a:solidFill>
                  <a:srgbClr val="343433"/>
                </a:solidFill>
              </a:rPr>
              <a:t>’. Beth?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5B7DD2-E4B7-A540-A49C-912380C2CAB9}"/>
              </a:ext>
            </a:extLst>
          </p:cNvPr>
          <p:cNvSpPr txBox="1"/>
          <p:nvPr/>
        </p:nvSpPr>
        <p:spPr>
          <a:xfrm>
            <a:off x="1108514" y="2826527"/>
            <a:ext cx="6287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 err="1">
                <a:solidFill>
                  <a:srgbClr val="343433"/>
                </a:solidFill>
              </a:rPr>
              <a:t>Pe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baech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rhoi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gellygen</a:t>
            </a:r>
            <a:r>
              <a:rPr lang="en-GB" b="1" dirty="0">
                <a:solidFill>
                  <a:srgbClr val="343433"/>
                </a:solidFill>
              </a:rPr>
              <a:t> (</a:t>
            </a:r>
            <a:r>
              <a:rPr lang="en-GB" b="1" dirty="0" err="1">
                <a:solidFill>
                  <a:srgbClr val="343433"/>
                </a:solidFill>
              </a:rPr>
              <a:t>persen</a:t>
            </a:r>
            <a:r>
              <a:rPr lang="en-GB" b="1" dirty="0">
                <a:solidFill>
                  <a:srgbClr val="343433"/>
                </a:solidFill>
              </a:rPr>
              <a:t>) ac </a:t>
            </a:r>
            <a:r>
              <a:rPr lang="en-GB" b="1" dirty="0" err="1">
                <a:solidFill>
                  <a:srgbClr val="343433"/>
                </a:solidFill>
              </a:rPr>
              <a:t>afal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mewn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bwcedaid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ddŵr</a:t>
            </a:r>
            <a:r>
              <a:rPr lang="en-GB" b="1" dirty="0">
                <a:solidFill>
                  <a:srgbClr val="343433"/>
                </a:solidFill>
              </a:rPr>
              <a:t>, pa un </a:t>
            </a:r>
            <a:r>
              <a:rPr lang="en-GB" b="1" dirty="0" err="1">
                <a:solidFill>
                  <a:srgbClr val="343433"/>
                </a:solidFill>
              </a:rPr>
              <a:t>fyddai'n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arnofio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>
                <a:solidFill>
                  <a:srgbClr val="27AA67"/>
                </a:solidFill>
              </a:rPr>
              <a:t>C: Dim </a:t>
            </a:r>
            <a:r>
              <a:rPr lang="en-GB" b="1" dirty="0" err="1">
                <a:solidFill>
                  <a:srgbClr val="27AA67"/>
                </a:solidFill>
              </a:rPr>
              <a:t>ond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yr</a:t>
            </a:r>
            <a:r>
              <a:rPr lang="en-GB" b="1" dirty="0">
                <a:solidFill>
                  <a:srgbClr val="27AA67"/>
                </a:solidFill>
              </a:rPr>
              <a:t> </a:t>
            </a:r>
            <a:r>
              <a:rPr lang="en-GB" b="1" dirty="0" err="1">
                <a:solidFill>
                  <a:srgbClr val="27AA67"/>
                </a:solidFill>
              </a:rPr>
              <a:t>afal</a:t>
            </a:r>
            <a:endParaRPr lang="en-GB" b="1" dirty="0">
              <a:solidFill>
                <a:srgbClr val="27AA67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B28C9-6E8D-7242-BD4D-98B22146CA1D}"/>
              </a:ext>
            </a:extLst>
          </p:cNvPr>
          <p:cNvSpPr txBox="1"/>
          <p:nvPr/>
        </p:nvSpPr>
        <p:spPr>
          <a:xfrm>
            <a:off x="1118807" y="3728971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>
                <a:solidFill>
                  <a:srgbClr val="343433"/>
                </a:solidFill>
              </a:rPr>
              <a:t>Math o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yw</a:t>
            </a:r>
            <a:r>
              <a:rPr lang="en-GB" b="1" dirty="0">
                <a:solidFill>
                  <a:srgbClr val="343433"/>
                </a:solidFill>
              </a:rPr>
              <a:t> Fuji? </a:t>
            </a:r>
            <a:r>
              <a:rPr lang="en-GB" b="1" dirty="0" err="1">
                <a:solidFill>
                  <a:srgbClr val="27AA67"/>
                </a:solidFill>
              </a:rPr>
              <a:t>Afal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BE4203-7752-A541-B13B-CF89ACE583F0}"/>
              </a:ext>
            </a:extLst>
          </p:cNvPr>
          <p:cNvSpPr txBox="1"/>
          <p:nvPr/>
        </p:nvSpPr>
        <p:spPr>
          <a:xfrm>
            <a:off x="1118807" y="4298868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</a:t>
            </a:r>
            <a:r>
              <a:rPr lang="en-US" dirty="0">
                <a:solidFill>
                  <a:srgbClr val="008CAA"/>
                </a:solidFill>
              </a:rPr>
              <a:t> </a:t>
            </a:r>
            <a:r>
              <a:rPr lang="en-GB" b="1" dirty="0">
                <a:solidFill>
                  <a:srgbClr val="343433"/>
                </a:solidFill>
              </a:rPr>
              <a:t>Beth </a:t>
            </a:r>
            <a:r>
              <a:rPr lang="en-GB" b="1" dirty="0" err="1">
                <a:solidFill>
                  <a:srgbClr val="343433"/>
                </a:solidFill>
              </a:rPr>
              <a:t>yw'r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gair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Portiwgaleg</a:t>
            </a:r>
            <a:r>
              <a:rPr lang="en-GB" b="1" dirty="0">
                <a:solidFill>
                  <a:srgbClr val="343433"/>
                </a:solidFill>
              </a:rPr>
              <a:t> am banana</a:t>
            </a:r>
            <a:r>
              <a:rPr lang="en-GB" b="1" dirty="0"/>
              <a:t>?</a:t>
            </a:r>
            <a:r>
              <a:rPr lang="en-GB" dirty="0"/>
              <a:t> </a:t>
            </a:r>
            <a:r>
              <a:rPr lang="en-GB" b="1" dirty="0">
                <a:solidFill>
                  <a:srgbClr val="27AA67"/>
                </a:solidFill>
              </a:rPr>
              <a:t>Banana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99B0E6-0A18-854F-A836-FB800C59469E}"/>
              </a:ext>
            </a:extLst>
          </p:cNvPr>
          <p:cNvSpPr txBox="1"/>
          <p:nvPr/>
        </p:nvSpPr>
        <p:spPr>
          <a:xfrm>
            <a:off x="1118807" y="4914839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</a:t>
            </a:r>
            <a:r>
              <a:rPr lang="en-US" dirty="0">
                <a:solidFill>
                  <a:srgbClr val="008CAA"/>
                </a:solidFill>
              </a:rPr>
              <a:t> </a:t>
            </a:r>
            <a:r>
              <a:rPr lang="en-GB" b="1" dirty="0">
                <a:solidFill>
                  <a:srgbClr val="343433"/>
                </a:solidFill>
              </a:rPr>
              <a:t>O </a:t>
            </a:r>
            <a:r>
              <a:rPr lang="en-GB" b="1" dirty="0" err="1">
                <a:solidFill>
                  <a:srgbClr val="343433"/>
                </a:solidFill>
              </a:rPr>
              <a:t>ba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gadwyn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fynyddoedd</a:t>
            </a:r>
            <a:r>
              <a:rPr lang="en-GB" b="1" dirty="0">
                <a:solidFill>
                  <a:srgbClr val="343433"/>
                </a:solidFill>
              </a:rPr>
              <a:t> y daw </a:t>
            </a:r>
            <a:r>
              <a:rPr lang="en-GB" b="1" dirty="0" err="1">
                <a:solidFill>
                  <a:srgbClr val="343433"/>
                </a:solidFill>
              </a:rPr>
              <a:t>tatws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wreiddiol</a:t>
            </a:r>
            <a:r>
              <a:rPr lang="en-GB" b="1" dirty="0">
                <a:solidFill>
                  <a:srgbClr val="343433"/>
                </a:solidFill>
              </a:rPr>
              <a:t>? </a:t>
            </a:r>
            <a:r>
              <a:rPr lang="en-GB" b="1" dirty="0" err="1">
                <a:solidFill>
                  <a:srgbClr val="27AA67"/>
                </a:solidFill>
              </a:rPr>
              <a:t>Yr</a:t>
            </a:r>
            <a:r>
              <a:rPr lang="en-GB" b="1" dirty="0">
                <a:solidFill>
                  <a:srgbClr val="27AA67"/>
                </a:solidFill>
              </a:rPr>
              <a:t> Andes</a:t>
            </a:r>
            <a:endParaRPr lang="en-US" b="1" dirty="0">
              <a:solidFill>
                <a:srgbClr val="27AA67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EA7DF-8ECD-7C41-B947-FD8438A86124}"/>
              </a:ext>
            </a:extLst>
          </p:cNvPr>
          <p:cNvSpPr txBox="1"/>
          <p:nvPr/>
        </p:nvSpPr>
        <p:spPr>
          <a:xfrm>
            <a:off x="1118807" y="5525632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</a:t>
            </a:r>
            <a:r>
              <a:rPr lang="en-US" dirty="0">
                <a:solidFill>
                  <a:srgbClr val="008CAA"/>
                </a:solidFill>
              </a:rPr>
              <a:t> </a:t>
            </a:r>
            <a:r>
              <a:rPr lang="en-GB" b="1" dirty="0">
                <a:solidFill>
                  <a:srgbClr val="343433"/>
                </a:solidFill>
              </a:rPr>
              <a:t>Math o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yw</a:t>
            </a:r>
            <a:r>
              <a:rPr lang="en-GB" b="1" dirty="0">
                <a:solidFill>
                  <a:srgbClr val="343433"/>
                </a:solidFill>
              </a:rPr>
              <a:t> Bartlett? </a:t>
            </a:r>
            <a:r>
              <a:rPr lang="en-GB" b="1" dirty="0" err="1">
                <a:solidFill>
                  <a:srgbClr val="27AA67"/>
                </a:solidFill>
              </a:rPr>
              <a:t>Gellygen</a:t>
            </a:r>
            <a:endParaRPr lang="en-US" b="1" dirty="0">
              <a:solidFill>
                <a:srgbClr val="27AA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4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E9FF63-EB11-8F4E-8CE9-3FEC6C4C3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2F14E6-78F3-C941-9A19-580F2E418E59}"/>
              </a:ext>
            </a:extLst>
          </p:cNvPr>
          <p:cNvSpPr txBox="1"/>
          <p:nvPr/>
        </p:nvSpPr>
        <p:spPr>
          <a:xfrm>
            <a:off x="3782277" y="949239"/>
            <a:ext cx="3901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F00EB"/>
                </a:solidFill>
              </a:rPr>
              <a:t>This slide is for the answers to your bonus round. </a:t>
            </a:r>
          </a:p>
          <a:p>
            <a:r>
              <a:rPr lang="en-US" sz="1200" i="1" dirty="0">
                <a:solidFill>
                  <a:srgbClr val="FF00EB"/>
                </a:solidFill>
              </a:rPr>
              <a:t>(Delete this note before using this slide.)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FE2B62-D852-4F41-91B7-8E03CA68F7E0}"/>
              </a:ext>
            </a:extLst>
          </p:cNvPr>
          <p:cNvSpPr txBox="1"/>
          <p:nvPr/>
        </p:nvSpPr>
        <p:spPr>
          <a:xfrm>
            <a:off x="1108513" y="1801649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224122-39D2-954D-BD4E-435C5F9B207A}"/>
              </a:ext>
            </a:extLst>
          </p:cNvPr>
          <p:cNvSpPr txBox="1"/>
          <p:nvPr/>
        </p:nvSpPr>
        <p:spPr>
          <a:xfrm>
            <a:off x="1108512" y="2360143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3D1C43-91D4-E744-9158-ED881369A954}"/>
              </a:ext>
            </a:extLst>
          </p:cNvPr>
          <p:cNvSpPr txBox="1"/>
          <p:nvPr/>
        </p:nvSpPr>
        <p:spPr>
          <a:xfrm>
            <a:off x="1108512" y="2918637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CFD1C4-C216-5F44-811E-26D960F1F033}"/>
              </a:ext>
            </a:extLst>
          </p:cNvPr>
          <p:cNvSpPr txBox="1"/>
          <p:nvPr/>
        </p:nvSpPr>
        <p:spPr>
          <a:xfrm>
            <a:off x="1108510" y="3527426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1CFF1C-DA06-3945-8C2A-E62CF644AFDC}"/>
              </a:ext>
            </a:extLst>
          </p:cNvPr>
          <p:cNvSpPr txBox="1"/>
          <p:nvPr/>
        </p:nvSpPr>
        <p:spPr>
          <a:xfrm>
            <a:off x="1108510" y="4136215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1D03DA-D4D8-254B-980E-524DB9E20420}"/>
              </a:ext>
            </a:extLst>
          </p:cNvPr>
          <p:cNvSpPr txBox="1"/>
          <p:nvPr/>
        </p:nvSpPr>
        <p:spPr>
          <a:xfrm>
            <a:off x="1108510" y="4745004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US" b="1" dirty="0">
                <a:solidFill>
                  <a:srgbClr val="343433"/>
                </a:solidFill>
              </a:rPr>
              <a:t>Add question here…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0F2EDB-3B1D-1242-B490-6632E7821698}"/>
              </a:ext>
            </a:extLst>
          </p:cNvPr>
          <p:cNvSpPr txBox="1"/>
          <p:nvPr/>
        </p:nvSpPr>
        <p:spPr>
          <a:xfrm>
            <a:off x="3782277" y="1798798"/>
            <a:ext cx="23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27AA67"/>
                </a:solidFill>
              </a:rPr>
              <a:t>Answer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4E2792-4B0B-1A49-9B90-0F9E2AF4AC78}"/>
              </a:ext>
            </a:extLst>
          </p:cNvPr>
          <p:cNvSpPr txBox="1"/>
          <p:nvPr/>
        </p:nvSpPr>
        <p:spPr>
          <a:xfrm>
            <a:off x="3782277" y="2357257"/>
            <a:ext cx="23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27AA67"/>
                </a:solidFill>
              </a:rPr>
              <a:t>Answer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2DA1F-1C1D-3943-8731-354763D578E3}"/>
              </a:ext>
            </a:extLst>
          </p:cNvPr>
          <p:cNvSpPr txBox="1"/>
          <p:nvPr/>
        </p:nvSpPr>
        <p:spPr>
          <a:xfrm>
            <a:off x="3782277" y="2923456"/>
            <a:ext cx="23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27AA67"/>
                </a:solidFill>
              </a:rPr>
              <a:t>Answer here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FC8BF3-8CE0-C640-A585-985114956928}"/>
              </a:ext>
            </a:extLst>
          </p:cNvPr>
          <p:cNvSpPr txBox="1"/>
          <p:nvPr/>
        </p:nvSpPr>
        <p:spPr>
          <a:xfrm>
            <a:off x="3782277" y="3552772"/>
            <a:ext cx="23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27AA67"/>
                </a:solidFill>
              </a:rPr>
              <a:t>Answer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84159B-AB79-D746-905F-DBC2F0B09860}"/>
              </a:ext>
            </a:extLst>
          </p:cNvPr>
          <p:cNvSpPr txBox="1"/>
          <p:nvPr/>
        </p:nvSpPr>
        <p:spPr>
          <a:xfrm>
            <a:off x="3782277" y="4136215"/>
            <a:ext cx="23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27AA67"/>
                </a:solidFill>
              </a:rPr>
              <a:t>Answer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1F9051-2445-9A43-AA5A-FE9127117FF0}"/>
              </a:ext>
            </a:extLst>
          </p:cNvPr>
          <p:cNvSpPr txBox="1"/>
          <p:nvPr/>
        </p:nvSpPr>
        <p:spPr>
          <a:xfrm>
            <a:off x="3782277" y="4745004"/>
            <a:ext cx="238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27AA67"/>
                </a:solidFill>
              </a:rPr>
              <a:t>Answer here</a:t>
            </a:r>
          </a:p>
        </p:txBody>
      </p:sp>
    </p:spTree>
    <p:extLst>
      <p:ext uri="{BB962C8B-B14F-4D97-AF65-F5344CB8AC3E}">
        <p14:creationId xmlns:p14="http://schemas.microsoft.com/office/powerpoint/2010/main" val="7970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466CB5-402B-164C-AC94-778EFC45A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F942B6-2FDA-E644-8093-5D1616AEBD4C}"/>
              </a:ext>
            </a:extLst>
          </p:cNvPr>
          <p:cNvSpPr txBox="1"/>
          <p:nvPr/>
        </p:nvSpPr>
        <p:spPr>
          <a:xfrm>
            <a:off x="1108514" y="2039985"/>
            <a:ext cx="6241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ddeuawd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cerddoniaeth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electronig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Ffrainc</a:t>
            </a:r>
            <a:r>
              <a:rPr lang="en-GB" b="1" dirty="0">
                <a:solidFill>
                  <a:srgbClr val="343433"/>
                </a:solidFill>
              </a:rPr>
              <a:t>, a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enwog</a:t>
            </a:r>
            <a:r>
              <a:rPr lang="en-GB" b="1" dirty="0">
                <a:solidFill>
                  <a:srgbClr val="343433"/>
                </a:solidFill>
              </a:rPr>
              <a:t> am </a:t>
            </a:r>
            <a:r>
              <a:rPr lang="en-GB" b="1" dirty="0" err="1">
                <a:solidFill>
                  <a:srgbClr val="343433"/>
                </a:solidFill>
              </a:rPr>
              <a:t>beidio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â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dangos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hwynebau</a:t>
            </a:r>
            <a:r>
              <a:rPr lang="en-GB" b="1" dirty="0">
                <a:solidFill>
                  <a:srgbClr val="343433"/>
                </a:solidFill>
              </a:rPr>
              <a:t>, </a:t>
            </a:r>
            <a:r>
              <a:rPr lang="en-GB" b="1" dirty="0" err="1">
                <a:solidFill>
                  <a:srgbClr val="343433"/>
                </a:solidFill>
              </a:rPr>
              <a:t>ddaeth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ben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2021?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FB055D-4246-C34B-ABA4-772448EAE0CE}"/>
              </a:ext>
            </a:extLst>
          </p:cNvPr>
          <p:cNvSpPr txBox="1"/>
          <p:nvPr/>
        </p:nvSpPr>
        <p:spPr>
          <a:xfrm>
            <a:off x="1108513" y="3174662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mis </a:t>
            </a:r>
            <a:r>
              <a:rPr lang="en-GB" b="1" dirty="0" err="1">
                <a:solidFill>
                  <a:srgbClr val="343433"/>
                </a:solidFill>
              </a:rPr>
              <a:t>Chwefror</a:t>
            </a:r>
            <a:r>
              <a:rPr lang="en-GB" b="1" dirty="0">
                <a:solidFill>
                  <a:srgbClr val="343433"/>
                </a:solidFill>
              </a:rPr>
              <a:t> 2021,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glaniodd</a:t>
            </a:r>
            <a:r>
              <a:rPr lang="en-GB" b="1" dirty="0">
                <a:solidFill>
                  <a:srgbClr val="343433"/>
                </a:solidFill>
              </a:rPr>
              <a:t> un o </a:t>
            </a:r>
            <a:r>
              <a:rPr lang="en-GB" b="1" dirty="0" err="1">
                <a:solidFill>
                  <a:srgbClr val="343433"/>
                </a:solidFill>
              </a:rPr>
              <a:t>robotiaid</a:t>
            </a:r>
            <a:r>
              <a:rPr lang="en-GB" b="1" dirty="0">
                <a:solidFill>
                  <a:srgbClr val="343433"/>
                </a:solidFill>
              </a:rPr>
              <a:t> NASA </a:t>
            </a:r>
            <a:r>
              <a:rPr lang="en-GB" b="1" dirty="0" err="1">
                <a:solidFill>
                  <a:srgbClr val="343433"/>
                </a:solidFill>
              </a:rPr>
              <a:t>o’r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enw</a:t>
            </a:r>
            <a:r>
              <a:rPr lang="en-GB" b="1" dirty="0">
                <a:solidFill>
                  <a:srgbClr val="343433"/>
                </a:solidFill>
              </a:rPr>
              <a:t> Perseverance? A: Y </a:t>
            </a:r>
            <a:r>
              <a:rPr lang="en-GB" b="1" dirty="0" err="1">
                <a:solidFill>
                  <a:srgbClr val="343433"/>
                </a:solidFill>
              </a:rPr>
              <a:t>Blaned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Mawrth</a:t>
            </a:r>
            <a:r>
              <a:rPr lang="en-GB" b="1" dirty="0">
                <a:solidFill>
                  <a:srgbClr val="343433"/>
                </a:solidFill>
              </a:rPr>
              <a:t>, B: Un o </a:t>
            </a:r>
            <a:r>
              <a:rPr lang="en-GB" b="1" dirty="0" err="1">
                <a:solidFill>
                  <a:srgbClr val="343433"/>
                </a:solidFill>
              </a:rPr>
              <a:t>leuadau’r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blaned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Sadwrn</a:t>
            </a:r>
            <a:r>
              <a:rPr lang="en-GB" b="1" dirty="0">
                <a:solidFill>
                  <a:srgbClr val="343433"/>
                </a:solidFill>
              </a:rPr>
              <a:t>, C: Asteroid, D: </a:t>
            </a:r>
            <a:r>
              <a:rPr lang="en-GB" b="1" dirty="0" err="1">
                <a:solidFill>
                  <a:srgbClr val="343433"/>
                </a:solidFill>
              </a:rPr>
              <a:t>Comed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41C0C-18BF-9744-8D05-BB6DC9A1B0F8}"/>
              </a:ext>
            </a:extLst>
          </p:cNvPr>
          <p:cNvSpPr txBox="1"/>
          <p:nvPr/>
        </p:nvSpPr>
        <p:spPr>
          <a:xfrm>
            <a:off x="1118807" y="4309339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ganwr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ryddhaodd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albwm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werthodd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gyflymaf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2021?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D3719-2FCB-3645-91F7-017C12B45FC2}"/>
              </a:ext>
            </a:extLst>
          </p:cNvPr>
          <p:cNvSpPr txBox="1"/>
          <p:nvPr/>
        </p:nvSpPr>
        <p:spPr>
          <a:xfrm>
            <a:off x="1118807" y="4910967"/>
            <a:ext cx="596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 err="1">
                <a:solidFill>
                  <a:srgbClr val="343433"/>
                </a:solidFill>
              </a:rPr>
              <a:t>Ym</a:t>
            </a:r>
            <a:r>
              <a:rPr lang="en-GB" b="1" dirty="0">
                <a:solidFill>
                  <a:srgbClr val="343433"/>
                </a:solidFill>
              </a:rPr>
              <a:t> mis </a:t>
            </a:r>
            <a:r>
              <a:rPr lang="en-GB" b="1" dirty="0" err="1">
                <a:solidFill>
                  <a:srgbClr val="343433"/>
                </a:solidFill>
              </a:rPr>
              <a:t>Hydref</a:t>
            </a:r>
            <a:r>
              <a:rPr lang="en-GB" b="1" dirty="0">
                <a:solidFill>
                  <a:srgbClr val="343433"/>
                </a:solidFill>
              </a:rPr>
              <a:t> 2021, </a:t>
            </a:r>
            <a:r>
              <a:rPr lang="en-GB" b="1" dirty="0" err="1">
                <a:solidFill>
                  <a:srgbClr val="343433"/>
                </a:solidFill>
              </a:rPr>
              <a:t>cymeradwyodd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Sefydliad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Iechyd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Byd</a:t>
            </a:r>
            <a:r>
              <a:rPr lang="en-GB" b="1" dirty="0">
                <a:solidFill>
                  <a:srgbClr val="343433"/>
                </a:solidFill>
              </a:rPr>
              <a:t> (y World Health Organisation) y </a:t>
            </a:r>
            <a:r>
              <a:rPr lang="en-GB" b="1" dirty="0" err="1">
                <a:solidFill>
                  <a:srgbClr val="343433"/>
                </a:solidFill>
              </a:rPr>
              <a:t>brechlyn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gyfer</a:t>
            </a:r>
            <a:r>
              <a:rPr lang="en-GB" b="1" dirty="0">
                <a:solidFill>
                  <a:srgbClr val="343433"/>
                </a:solidFill>
              </a:rPr>
              <a:t> pa </a:t>
            </a:r>
            <a:r>
              <a:rPr lang="en-GB" b="1" dirty="0" err="1">
                <a:solidFill>
                  <a:srgbClr val="343433"/>
                </a:solidFill>
              </a:rPr>
              <a:t>glefyd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4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675418-0812-EF48-A0E3-2E56020F6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7EE2F5-F169-BE43-A9FE-B2A588C312A3}"/>
              </a:ext>
            </a:extLst>
          </p:cNvPr>
          <p:cNvSpPr txBox="1"/>
          <p:nvPr/>
        </p:nvSpPr>
        <p:spPr>
          <a:xfrm>
            <a:off x="1108512" y="2037252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20 </a:t>
            </a:r>
            <a:r>
              <a:rPr lang="en-GB" b="1" dirty="0" err="1">
                <a:solidFill>
                  <a:srgbClr val="343433"/>
                </a:solidFill>
              </a:rPr>
              <a:t>mlynedd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ôl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cyhoeddi’r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llyfr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chyfres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Oedolion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Ifanc</a:t>
            </a:r>
            <a:r>
              <a:rPr lang="en-GB" b="1" dirty="0">
                <a:solidFill>
                  <a:srgbClr val="343433"/>
                </a:solidFill>
              </a:rPr>
              <a:t>, </a:t>
            </a:r>
            <a:r>
              <a:rPr lang="en-GB" b="1" i="1" dirty="0">
                <a:solidFill>
                  <a:srgbClr val="343433"/>
                </a:solidFill>
              </a:rPr>
              <a:t>Noughts and Crosses</a:t>
            </a:r>
            <a:r>
              <a:rPr lang="en-GB" b="1" dirty="0">
                <a:solidFill>
                  <a:srgbClr val="343433"/>
                </a:solidFill>
              </a:rPr>
              <a:t>, pa </a:t>
            </a:r>
            <a:r>
              <a:rPr lang="en-GB" b="1" dirty="0" err="1">
                <a:solidFill>
                  <a:srgbClr val="343433"/>
                </a:solidFill>
              </a:rPr>
              <a:t>awdur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gyhoeddodd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i="1" dirty="0">
                <a:solidFill>
                  <a:srgbClr val="343433"/>
                </a:solidFill>
              </a:rPr>
              <a:t>End Game, </a:t>
            </a:r>
            <a:r>
              <a:rPr lang="en-GB" b="1" dirty="0">
                <a:solidFill>
                  <a:srgbClr val="343433"/>
                </a:solidFill>
              </a:rPr>
              <a:t>y </a:t>
            </a:r>
            <a:r>
              <a:rPr lang="en-GB" b="1" dirty="0" err="1">
                <a:solidFill>
                  <a:srgbClr val="343433"/>
                </a:solidFill>
              </a:rPr>
              <a:t>llyfr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olaf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gyfres</a:t>
            </a:r>
            <a:r>
              <a:rPr lang="en-GB" b="1" dirty="0">
                <a:solidFill>
                  <a:srgbClr val="343433"/>
                </a:solidFill>
              </a:rPr>
              <a:t>,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2021?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1E5078-43D1-F54B-8119-7B5CFFBA306D}"/>
              </a:ext>
            </a:extLst>
          </p:cNvPr>
          <p:cNvSpPr txBox="1"/>
          <p:nvPr/>
        </p:nvSpPr>
        <p:spPr>
          <a:xfrm>
            <a:off x="1118807" y="3151165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fath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gerddoriaeth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werin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gafodd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lwyddiant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annisgwyl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siartiau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ôl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i="1" dirty="0">
                <a:solidFill>
                  <a:srgbClr val="343433"/>
                </a:solidFill>
              </a:rPr>
              <a:t>The </a:t>
            </a:r>
            <a:r>
              <a:rPr lang="en-GB" b="1" i="1" dirty="0" err="1">
                <a:solidFill>
                  <a:srgbClr val="343433"/>
                </a:solidFill>
              </a:rPr>
              <a:t>Wellerman</a:t>
            </a:r>
            <a:r>
              <a:rPr lang="en-GB" b="1" i="1" dirty="0">
                <a:solidFill>
                  <a:srgbClr val="343433"/>
                </a:solidFill>
              </a:rPr>
              <a:t> Song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fynd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feiral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TikTok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EEB512-D3F4-7B44-AC27-8F8366900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FBF8CE-0C5F-5240-9588-1AF45DAC3127}"/>
              </a:ext>
            </a:extLst>
          </p:cNvPr>
          <p:cNvSpPr txBox="1"/>
          <p:nvPr/>
        </p:nvSpPr>
        <p:spPr>
          <a:xfrm>
            <a:off x="1108513" y="2106449"/>
            <a:ext cx="6484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/>
              <a:t>Kilimanjaro </a:t>
            </a:r>
            <a:r>
              <a:rPr lang="en-GB" b="1" dirty="0" err="1"/>
              <a:t>yw’r</a:t>
            </a:r>
            <a:r>
              <a:rPr lang="en-GB" b="1" dirty="0"/>
              <a:t> </a:t>
            </a:r>
            <a:r>
              <a:rPr lang="en-GB" b="1" dirty="0" err="1"/>
              <a:t>mynydd</a:t>
            </a:r>
            <a:r>
              <a:rPr lang="en-GB" b="1" dirty="0"/>
              <a:t> </a:t>
            </a:r>
            <a:r>
              <a:rPr lang="en-GB" b="1" dirty="0" err="1"/>
              <a:t>uchaf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Affrica</a:t>
            </a:r>
            <a:r>
              <a:rPr lang="en-GB" b="1" dirty="0"/>
              <a:t>. </a:t>
            </a:r>
            <a:r>
              <a:rPr lang="en-GB" b="1" dirty="0" err="1"/>
              <a:t>Ym</a:t>
            </a:r>
            <a:r>
              <a:rPr lang="en-GB" b="1" dirty="0"/>
              <a:t> </a:t>
            </a:r>
            <a:r>
              <a:rPr lang="en-GB" b="1" dirty="0" err="1"/>
              <a:t>mha</a:t>
            </a:r>
            <a:r>
              <a:rPr lang="en-GB" b="1" dirty="0"/>
              <a:t> </a:t>
            </a:r>
            <a:r>
              <a:rPr lang="en-GB" b="1" dirty="0" err="1"/>
              <a:t>wlad</a:t>
            </a:r>
            <a:r>
              <a:rPr lang="en-GB" b="1" dirty="0"/>
              <a:t> </a:t>
            </a:r>
            <a:r>
              <a:rPr lang="en-GB" b="1" dirty="0" err="1"/>
              <a:t>mae</a:t>
            </a:r>
            <a:r>
              <a:rPr lang="en-GB" b="1" dirty="0"/>
              <a:t> e?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159F20-5FCF-9A4E-9BF7-73B18CC032CD}"/>
              </a:ext>
            </a:extLst>
          </p:cNvPr>
          <p:cNvSpPr txBox="1"/>
          <p:nvPr/>
        </p:nvSpPr>
        <p:spPr>
          <a:xfrm>
            <a:off x="1108513" y="2704738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/>
              <a:t>Pa </a:t>
            </a:r>
            <a:r>
              <a:rPr lang="en-GB" b="1" dirty="0" err="1"/>
              <a:t>ddinas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yr</a:t>
            </a:r>
            <a:r>
              <a:rPr lang="en-GB" b="1" dirty="0"/>
              <a:t> Alban </a:t>
            </a:r>
            <a:r>
              <a:rPr lang="en-GB" b="1" dirty="0" err="1"/>
              <a:t>sy’n</a:t>
            </a:r>
            <a:r>
              <a:rPr lang="en-GB" b="1" dirty="0"/>
              <a:t> </a:t>
            </a:r>
            <a:r>
              <a:rPr lang="en-GB" b="1" dirty="0" err="1"/>
              <a:t>cael</a:t>
            </a:r>
            <a:r>
              <a:rPr lang="en-GB" b="1" dirty="0"/>
              <a:t> </a:t>
            </a:r>
            <a:r>
              <a:rPr lang="en-GB" b="1" dirty="0" err="1"/>
              <a:t>ei</a:t>
            </a:r>
            <a:r>
              <a:rPr lang="en-GB" b="1" dirty="0"/>
              <a:t> </a:t>
            </a:r>
            <a:r>
              <a:rPr lang="en-GB" b="1" dirty="0" err="1"/>
              <a:t>galw’n</a:t>
            </a:r>
            <a:r>
              <a:rPr lang="en-GB" b="1" dirty="0"/>
              <a:t> ‘</a:t>
            </a:r>
            <a:r>
              <a:rPr lang="en-GB" b="1" dirty="0" err="1"/>
              <a:t>Ddinas</a:t>
            </a:r>
            <a:r>
              <a:rPr lang="en-GB" b="1" dirty="0"/>
              <a:t> </a:t>
            </a:r>
            <a:r>
              <a:rPr lang="en-GB" b="1" dirty="0" err="1"/>
              <a:t>Ithfaen</a:t>
            </a:r>
            <a:r>
              <a:rPr lang="en-GB" b="1" dirty="0"/>
              <a:t>’ (‘The Granite City’)?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87E06C-A36D-124F-B6DB-C26177EEB967}"/>
              </a:ext>
            </a:extLst>
          </p:cNvPr>
          <p:cNvSpPr txBox="1"/>
          <p:nvPr/>
        </p:nvSpPr>
        <p:spPr>
          <a:xfrm>
            <a:off x="1118807" y="3580026"/>
            <a:ext cx="6474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/>
              <a:t>Pa </a:t>
            </a:r>
            <a:r>
              <a:rPr lang="en-GB" b="1" dirty="0" err="1"/>
              <a:t>brifddinas</a:t>
            </a:r>
            <a:r>
              <a:rPr lang="en-GB" b="1" dirty="0"/>
              <a:t> </a:t>
            </a:r>
            <a:r>
              <a:rPr lang="en-GB" b="1" dirty="0" err="1"/>
              <a:t>Ewropeaidd</a:t>
            </a:r>
            <a:r>
              <a:rPr lang="en-GB" b="1" dirty="0"/>
              <a:t> </a:t>
            </a:r>
            <a:r>
              <a:rPr lang="en-GB" b="1" dirty="0" err="1"/>
              <a:t>sydd</a:t>
            </a:r>
            <a:r>
              <a:rPr lang="en-GB" b="1" dirty="0"/>
              <a:t> </a:t>
            </a:r>
            <a:r>
              <a:rPr lang="en-GB" b="1" dirty="0" err="1"/>
              <a:t>wedi’i</a:t>
            </a:r>
            <a:r>
              <a:rPr lang="en-GB" b="1" dirty="0"/>
              <a:t> </a:t>
            </a:r>
            <a:r>
              <a:rPr lang="en-GB" b="1" dirty="0" err="1"/>
              <a:t>lleoli</a:t>
            </a:r>
            <a:r>
              <a:rPr lang="en-GB" b="1" dirty="0"/>
              <a:t> </a:t>
            </a:r>
            <a:r>
              <a:rPr lang="en-GB" b="1" dirty="0" err="1"/>
              <a:t>ar</a:t>
            </a:r>
            <a:r>
              <a:rPr lang="en-GB" b="1" dirty="0"/>
              <a:t> 14 o </a:t>
            </a:r>
            <a:r>
              <a:rPr lang="en-GB" b="1" dirty="0" err="1"/>
              <a:t>ynysoedd</a:t>
            </a:r>
            <a:r>
              <a:rPr lang="en-GB" b="1" dirty="0"/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B7F0B4-7C47-8E40-A51A-49A1C617F767}"/>
              </a:ext>
            </a:extLst>
          </p:cNvPr>
          <p:cNvSpPr txBox="1"/>
          <p:nvPr/>
        </p:nvSpPr>
        <p:spPr>
          <a:xfrm>
            <a:off x="1108513" y="4259064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/>
              <a:t>Mae </a:t>
            </a:r>
            <a:r>
              <a:rPr lang="en-GB" b="1" dirty="0" err="1"/>
              <a:t>Rhaeadr</a:t>
            </a:r>
            <a:r>
              <a:rPr lang="en-GB" b="1" dirty="0"/>
              <a:t> Victoria </a:t>
            </a:r>
            <a:r>
              <a:rPr lang="en-GB" b="1" dirty="0" err="1"/>
              <a:t>ar</a:t>
            </a:r>
            <a:r>
              <a:rPr lang="en-GB" b="1" dirty="0"/>
              <a:t> y </a:t>
            </a:r>
            <a:r>
              <a:rPr lang="en-GB" b="1" dirty="0" err="1"/>
              <a:t>ffin</a:t>
            </a:r>
            <a:r>
              <a:rPr lang="en-GB" b="1" dirty="0"/>
              <a:t> </a:t>
            </a:r>
            <a:r>
              <a:rPr lang="en-GB" b="1" dirty="0" err="1"/>
              <a:t>rhwng</a:t>
            </a:r>
            <a:r>
              <a:rPr lang="en-GB" b="1" dirty="0"/>
              <a:t> Zambia a </a:t>
            </a:r>
            <a:r>
              <a:rPr lang="en-GB" b="1" dirty="0" err="1"/>
              <a:t>pha</a:t>
            </a:r>
            <a:r>
              <a:rPr lang="en-GB" b="1" dirty="0"/>
              <a:t> </a:t>
            </a:r>
            <a:r>
              <a:rPr lang="en-GB" b="1" dirty="0" err="1"/>
              <a:t>wlad</a:t>
            </a:r>
            <a:r>
              <a:rPr lang="en-GB" b="1" dirty="0"/>
              <a:t> </a:t>
            </a:r>
            <a:r>
              <a:rPr lang="en-GB" b="1" dirty="0" err="1"/>
              <a:t>arall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Affrica</a:t>
            </a:r>
            <a:r>
              <a:rPr lang="en-GB" b="1" dirty="0"/>
              <a:t>? A: Zimbabwe B: Tanzania C: Bolivia D: De </a:t>
            </a:r>
            <a:r>
              <a:rPr lang="en-GB" b="1" dirty="0" err="1"/>
              <a:t>Affrica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9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0B7928-683D-B94D-8E05-37D8BF745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49C007-CA59-ED4E-BD8F-E4CA0D05EB53}"/>
              </a:ext>
            </a:extLst>
          </p:cNvPr>
          <p:cNvSpPr txBox="1"/>
          <p:nvPr/>
        </p:nvSpPr>
        <p:spPr>
          <a:xfrm>
            <a:off x="1108513" y="2309140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 err="1"/>
              <a:t>Yng</a:t>
            </a:r>
            <a:r>
              <a:rPr lang="en-GB" b="1" dirty="0"/>
              <a:t> </a:t>
            </a:r>
            <a:r>
              <a:rPr lang="en-GB" b="1" dirty="0" err="1"/>
              <a:t>Ngogledd</a:t>
            </a:r>
            <a:r>
              <a:rPr lang="en-GB" b="1" dirty="0"/>
              <a:t> </a:t>
            </a:r>
            <a:r>
              <a:rPr lang="en-GB" b="1" dirty="0" err="1"/>
              <a:t>Iwerddon</a:t>
            </a:r>
            <a:r>
              <a:rPr lang="en-GB" b="1" dirty="0"/>
              <a:t> y </a:t>
            </a:r>
            <a:r>
              <a:rPr lang="en-GB" b="1" dirty="0" err="1"/>
              <a:t>mae’r</a:t>
            </a:r>
            <a:r>
              <a:rPr lang="en-GB" b="1" dirty="0"/>
              <a:t> </a:t>
            </a:r>
            <a:r>
              <a:rPr lang="en-GB" b="1" dirty="0" err="1"/>
              <a:t>llyn</a:t>
            </a:r>
            <a:r>
              <a:rPr lang="en-GB" b="1" dirty="0"/>
              <a:t> </a:t>
            </a:r>
            <a:r>
              <a:rPr lang="en-GB" b="1" dirty="0" err="1"/>
              <a:t>mwyaf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Ynysoedd</a:t>
            </a:r>
            <a:r>
              <a:rPr lang="en-GB" b="1" dirty="0"/>
              <a:t> </a:t>
            </a:r>
            <a:r>
              <a:rPr lang="en-GB" b="1" dirty="0" err="1"/>
              <a:t>Prydain</a:t>
            </a:r>
            <a:r>
              <a:rPr lang="en-GB" b="1" dirty="0"/>
              <a:t>. Beth </a:t>
            </a:r>
            <a:r>
              <a:rPr lang="en-GB" b="1" dirty="0" err="1"/>
              <a:t>yw</a:t>
            </a:r>
            <a:r>
              <a:rPr lang="en-GB" b="1" dirty="0"/>
              <a:t> </a:t>
            </a:r>
            <a:r>
              <a:rPr lang="en-GB" b="1" dirty="0" err="1"/>
              <a:t>ei</a:t>
            </a:r>
            <a:r>
              <a:rPr lang="en-GB" b="1" dirty="0"/>
              <a:t> </a:t>
            </a:r>
            <a:r>
              <a:rPr lang="en-GB" b="1" dirty="0" err="1"/>
              <a:t>enw</a:t>
            </a:r>
            <a:r>
              <a:rPr lang="en-GB" b="1" dirty="0"/>
              <a:t>?  A: Loch Lomond B: Lough Neagh C: Lough Erne D: Kielder Water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B5896B-C6F4-4548-B585-E9DEF14E5675}"/>
              </a:ext>
            </a:extLst>
          </p:cNvPr>
          <p:cNvSpPr txBox="1"/>
          <p:nvPr/>
        </p:nvSpPr>
        <p:spPr>
          <a:xfrm>
            <a:off x="1118807" y="3380678"/>
            <a:ext cx="6474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/>
              <a:t>Pa </a:t>
            </a:r>
            <a:r>
              <a:rPr lang="en-GB" b="1" dirty="0" err="1"/>
              <a:t>bentref</a:t>
            </a:r>
            <a:r>
              <a:rPr lang="en-GB" b="1" dirty="0"/>
              <a:t> </a:t>
            </a:r>
            <a:r>
              <a:rPr lang="en-GB" b="1" dirty="0" err="1"/>
              <a:t>mewn</a:t>
            </a:r>
            <a:r>
              <a:rPr lang="en-GB" b="1" dirty="0"/>
              <a:t> </a:t>
            </a:r>
            <a:r>
              <a:rPr lang="en-GB" b="1" dirty="0" err="1"/>
              <a:t>arddull</a:t>
            </a:r>
            <a:r>
              <a:rPr lang="en-GB" b="1" dirty="0"/>
              <a:t> </a:t>
            </a:r>
            <a:r>
              <a:rPr lang="en-GB" b="1" dirty="0" err="1"/>
              <a:t>Eidalaidd</a:t>
            </a:r>
            <a:r>
              <a:rPr lang="en-GB" b="1" dirty="0"/>
              <a:t> a </a:t>
            </a:r>
            <a:r>
              <a:rPr lang="en-GB" b="1" dirty="0" err="1"/>
              <a:t>adeiladwyd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y </a:t>
            </a:r>
            <a:r>
              <a:rPr lang="en-GB" b="1" dirty="0" err="1"/>
              <a:t>gogledd</a:t>
            </a:r>
            <a:r>
              <a:rPr lang="en-GB" b="1" dirty="0"/>
              <a:t> </a:t>
            </a:r>
            <a:r>
              <a:rPr lang="en-GB" b="1" dirty="0" err="1"/>
              <a:t>gan</a:t>
            </a:r>
            <a:r>
              <a:rPr lang="en-GB" b="1" dirty="0"/>
              <a:t> Clough Williams-Ellis ac a </a:t>
            </a:r>
            <a:r>
              <a:rPr lang="en-GB" b="1" dirty="0" err="1"/>
              <a:t>ymddangosodd</a:t>
            </a:r>
            <a:r>
              <a:rPr lang="en-GB" b="1" dirty="0"/>
              <a:t> </a:t>
            </a:r>
            <a:r>
              <a:rPr lang="en-GB" b="1" dirty="0" err="1"/>
              <a:t>yn</a:t>
            </a:r>
            <a:r>
              <a:rPr lang="en-GB" b="1" dirty="0"/>
              <a:t> y </a:t>
            </a:r>
            <a:r>
              <a:rPr lang="en-GB" b="1" dirty="0" err="1"/>
              <a:t>rhaglen</a:t>
            </a:r>
            <a:r>
              <a:rPr lang="en-GB" b="1" dirty="0"/>
              <a:t> </a:t>
            </a:r>
            <a:r>
              <a:rPr lang="en-GB" b="1" dirty="0" err="1"/>
              <a:t>deledu</a:t>
            </a:r>
            <a:r>
              <a:rPr lang="en-GB" b="1" dirty="0"/>
              <a:t>, </a:t>
            </a:r>
            <a:r>
              <a:rPr lang="en-GB" b="1" i="1" dirty="0"/>
              <a:t>The Prisoner, </a:t>
            </a:r>
            <a:r>
              <a:rPr lang="en-GB" b="1" dirty="0" err="1"/>
              <a:t>yn</a:t>
            </a:r>
            <a:r>
              <a:rPr lang="en-GB" b="1" dirty="0"/>
              <a:t> </a:t>
            </a:r>
            <a:r>
              <a:rPr lang="en-GB" b="1" dirty="0" err="1"/>
              <a:t>yr</a:t>
            </a:r>
            <a:r>
              <a:rPr lang="en-GB" b="1" dirty="0"/>
              <a:t> 1960au? A: Porthmadog B: Pen-</a:t>
            </a:r>
            <a:r>
              <a:rPr lang="en-GB" b="1" dirty="0" err="1"/>
              <a:t>clawdd</a:t>
            </a:r>
            <a:r>
              <a:rPr lang="en-GB" b="1" dirty="0"/>
              <a:t> C: </a:t>
            </a:r>
            <a:r>
              <a:rPr lang="en-GB" b="1" dirty="0" err="1"/>
              <a:t>Portmeirion</a:t>
            </a:r>
            <a:r>
              <a:rPr lang="en-GB" b="1" dirty="0"/>
              <a:t> D: Pont-</a:t>
            </a:r>
            <a:r>
              <a:rPr lang="en-GB" b="1" dirty="0" err="1"/>
              <a:t>faen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0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FCC9491-EAA7-BC4B-A331-F7DEE1CC6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F40F01-4B7C-C541-A6AC-2FBFFA20DFB0}"/>
              </a:ext>
            </a:extLst>
          </p:cNvPr>
          <p:cNvSpPr txBox="1"/>
          <p:nvPr/>
        </p:nvSpPr>
        <p:spPr>
          <a:xfrm>
            <a:off x="1108513" y="2101280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1.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2016 </a:t>
            </a:r>
            <a:r>
              <a:rPr lang="en-GB" b="1" dirty="0" err="1">
                <a:solidFill>
                  <a:srgbClr val="343433"/>
                </a:solidFill>
              </a:rPr>
              <a:t>pwy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fenyw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ennill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Gwobr</a:t>
            </a:r>
            <a:r>
              <a:rPr lang="en-GB" b="1" dirty="0">
                <a:solidFill>
                  <a:srgbClr val="343433"/>
                </a:solidFill>
              </a:rPr>
              <a:t> Grammy am </a:t>
            </a:r>
            <a:r>
              <a:rPr lang="en-GB" b="1" dirty="0" err="1">
                <a:solidFill>
                  <a:srgbClr val="343433"/>
                </a:solidFill>
              </a:rPr>
              <a:t>yr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albwm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gorau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ddwywaith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89B9CB-79CE-2D4A-8A9B-DA66B88BD2DC}"/>
              </a:ext>
            </a:extLst>
          </p:cNvPr>
          <p:cNvSpPr txBox="1"/>
          <p:nvPr/>
        </p:nvSpPr>
        <p:spPr>
          <a:xfrm>
            <a:off x="1108513" y="2911330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2.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nyrs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gwraig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fusnes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arloesol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gefndir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Prydeinig-Jamaicaidd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sefydlodd</a:t>
            </a:r>
            <a:r>
              <a:rPr lang="en-GB" b="1" dirty="0">
                <a:solidFill>
                  <a:srgbClr val="343433"/>
                </a:solidFill>
              </a:rPr>
              <a:t> y 'British Hotel' y </a:t>
            </a:r>
            <a:r>
              <a:rPr lang="en-GB" b="1" dirty="0" err="1">
                <a:solidFill>
                  <a:srgbClr val="343433"/>
                </a:solidFill>
              </a:rPr>
              <a:t>tu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ôl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linellau'r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frwydr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ystod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rhyfel</a:t>
            </a:r>
            <a:r>
              <a:rPr lang="en-GB" b="1" dirty="0">
                <a:solidFill>
                  <a:srgbClr val="343433"/>
                </a:solidFill>
              </a:rPr>
              <a:t> y Crimea?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934E48-3DDB-CF4F-8381-A37F9CBFCCD8}"/>
              </a:ext>
            </a:extLst>
          </p:cNvPr>
          <p:cNvSpPr txBox="1"/>
          <p:nvPr/>
        </p:nvSpPr>
        <p:spPr>
          <a:xfrm>
            <a:off x="1118807" y="3992295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3.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bêl-droediwr</a:t>
            </a:r>
            <a:r>
              <a:rPr lang="en-GB" b="1" dirty="0">
                <a:solidFill>
                  <a:srgbClr val="343433"/>
                </a:solidFill>
              </a:rPr>
              <a:t> o </a:t>
            </a:r>
            <a:r>
              <a:rPr lang="en-GB" b="1" dirty="0" err="1">
                <a:solidFill>
                  <a:srgbClr val="343433"/>
                </a:solidFill>
              </a:rPr>
              <a:t>Frasil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cyntaf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sgorio</a:t>
            </a:r>
            <a:r>
              <a:rPr lang="en-GB" b="1" dirty="0">
                <a:solidFill>
                  <a:srgbClr val="343433"/>
                </a:solidFill>
              </a:rPr>
              <a:t> mil o </a:t>
            </a:r>
            <a:r>
              <a:rPr lang="en-GB" b="1" dirty="0" err="1">
                <a:solidFill>
                  <a:srgbClr val="343433"/>
                </a:solidFill>
              </a:rPr>
              <a:t>goliau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proffesiynol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0EDA92-0043-E241-8857-65361A6EB242}"/>
              </a:ext>
            </a:extLst>
          </p:cNvPr>
          <p:cNvSpPr txBox="1"/>
          <p:nvPr/>
        </p:nvSpPr>
        <p:spPr>
          <a:xfrm>
            <a:off x="1108513" y="4829253"/>
            <a:ext cx="6484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4. </a:t>
            </a:r>
            <a:r>
              <a:rPr lang="en-GB" b="1" dirty="0">
                <a:solidFill>
                  <a:srgbClr val="343433"/>
                </a:solidFill>
              </a:rPr>
              <a:t>Y Marquis </a:t>
            </a:r>
            <a:r>
              <a:rPr lang="en-GB" b="1" dirty="0" err="1">
                <a:solidFill>
                  <a:srgbClr val="343433"/>
                </a:solidFill>
              </a:rPr>
              <a:t>d’Arlandes</a:t>
            </a:r>
            <a:r>
              <a:rPr lang="en-GB" b="1" dirty="0">
                <a:solidFill>
                  <a:srgbClr val="343433"/>
                </a:solidFill>
              </a:rPr>
              <a:t> a </a:t>
            </a:r>
            <a:r>
              <a:rPr lang="en-GB" b="1" dirty="0" err="1">
                <a:solidFill>
                  <a:srgbClr val="343433"/>
                </a:solidFill>
              </a:rPr>
              <a:t>Pilâtre</a:t>
            </a:r>
            <a:r>
              <a:rPr lang="en-GB" b="1" dirty="0">
                <a:solidFill>
                  <a:srgbClr val="343433"/>
                </a:solidFill>
              </a:rPr>
              <a:t> de Rozier o </a:t>
            </a:r>
            <a:r>
              <a:rPr lang="en-GB" b="1" dirty="0" err="1">
                <a:solidFill>
                  <a:srgbClr val="343433"/>
                </a:solidFill>
              </a:rPr>
              <a:t>Baris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bobl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hedfan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gan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ddefnyddio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beth</a:t>
            </a:r>
            <a:r>
              <a:rPr lang="en-GB" b="1" dirty="0">
                <a:solidFill>
                  <a:srgbClr val="343433"/>
                </a:solidFill>
              </a:rPr>
              <a:t>? A: </a:t>
            </a:r>
            <a:r>
              <a:rPr lang="en-GB" b="1" dirty="0" err="1">
                <a:solidFill>
                  <a:srgbClr val="343433"/>
                </a:solidFill>
              </a:rPr>
              <a:t>Gleider</a:t>
            </a:r>
            <a:r>
              <a:rPr lang="en-GB" b="1" dirty="0">
                <a:solidFill>
                  <a:srgbClr val="343433"/>
                </a:solidFill>
              </a:rPr>
              <a:t> B: </a:t>
            </a:r>
            <a:r>
              <a:rPr lang="en-GB" b="1" dirty="0" err="1">
                <a:solidFill>
                  <a:srgbClr val="343433"/>
                </a:solidFill>
              </a:rPr>
              <a:t>Parasiwt</a:t>
            </a:r>
            <a:r>
              <a:rPr lang="en-GB" b="1" dirty="0">
                <a:solidFill>
                  <a:srgbClr val="343433"/>
                </a:solidFill>
              </a:rPr>
              <a:t> C: </a:t>
            </a:r>
            <a:r>
              <a:rPr lang="en-GB" b="1" dirty="0" err="1">
                <a:solidFill>
                  <a:srgbClr val="343433"/>
                </a:solidFill>
              </a:rPr>
              <a:t>Llong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awyr</a:t>
            </a:r>
            <a:r>
              <a:rPr lang="en-GB" b="1" dirty="0">
                <a:solidFill>
                  <a:srgbClr val="343433"/>
                </a:solidFill>
              </a:rPr>
              <a:t> D: </a:t>
            </a:r>
            <a:r>
              <a:rPr lang="en-GB" b="1" dirty="0" err="1">
                <a:solidFill>
                  <a:srgbClr val="343433"/>
                </a:solidFill>
              </a:rPr>
              <a:t>Balŵn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aer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poeth</a:t>
            </a:r>
            <a:endParaRPr lang="en-GB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16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E70B71-2332-4D45-8144-525489094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0CDAA4-116F-A742-A64E-EB2A80128E17}"/>
              </a:ext>
            </a:extLst>
          </p:cNvPr>
          <p:cNvSpPr txBox="1"/>
          <p:nvPr/>
        </p:nvSpPr>
        <p:spPr>
          <a:xfrm>
            <a:off x="1108513" y="2514715"/>
            <a:ext cx="648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5. </a:t>
            </a:r>
            <a:r>
              <a:rPr lang="en-GB" b="1" dirty="0">
                <a:solidFill>
                  <a:srgbClr val="343433"/>
                </a:solidFill>
              </a:rPr>
              <a:t>Pa un </a:t>
            </a:r>
            <a:r>
              <a:rPr lang="en-GB" b="1" dirty="0" err="1">
                <a:solidFill>
                  <a:srgbClr val="343433"/>
                </a:solidFill>
              </a:rPr>
              <a:t>o'r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dyfeisiadau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hyn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ddaeth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gyntaf</a:t>
            </a:r>
            <a:r>
              <a:rPr lang="en-GB" b="1" dirty="0">
                <a:solidFill>
                  <a:srgbClr val="343433"/>
                </a:solidFill>
              </a:rPr>
              <a:t>: y </a:t>
            </a:r>
            <a:r>
              <a:rPr lang="en-GB" b="1" dirty="0" err="1">
                <a:solidFill>
                  <a:srgbClr val="343433"/>
                </a:solidFill>
              </a:rPr>
              <a:t>beic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modur</a:t>
            </a:r>
            <a:r>
              <a:rPr lang="en-GB" b="1" dirty="0">
                <a:solidFill>
                  <a:srgbClr val="343433"/>
                </a:solidFill>
              </a:rPr>
              <a:t>, y </a:t>
            </a:r>
            <a:r>
              <a:rPr lang="en-GB" b="1" dirty="0" err="1">
                <a:solidFill>
                  <a:srgbClr val="343433"/>
                </a:solidFill>
              </a:rPr>
              <a:t>ffôn</a:t>
            </a:r>
            <a:r>
              <a:rPr lang="en-GB" b="1" dirty="0">
                <a:solidFill>
                  <a:srgbClr val="343433"/>
                </a:solidFill>
              </a:rPr>
              <a:t>, y </a:t>
            </a:r>
            <a:r>
              <a:rPr lang="en-GB" b="1" dirty="0" err="1">
                <a:solidFill>
                  <a:srgbClr val="343433"/>
                </a:solidFill>
              </a:rPr>
              <a:t>rasel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ddiogel</a:t>
            </a:r>
            <a:r>
              <a:rPr lang="en-GB" b="1" dirty="0">
                <a:solidFill>
                  <a:srgbClr val="343433"/>
                </a:solidFill>
              </a:rPr>
              <a:t> (safety razor) </a:t>
            </a:r>
            <a:r>
              <a:rPr lang="en-GB" b="1" dirty="0" err="1">
                <a:solidFill>
                  <a:srgbClr val="343433"/>
                </a:solidFill>
              </a:rPr>
              <a:t>neu'r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lifft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4A903E-6BA1-8A4D-9B6D-CF5C09BDABBC}"/>
              </a:ext>
            </a:extLst>
          </p:cNvPr>
          <p:cNvSpPr txBox="1"/>
          <p:nvPr/>
        </p:nvSpPr>
        <p:spPr>
          <a:xfrm>
            <a:off x="1118807" y="3291774"/>
            <a:ext cx="6474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dirty="0">
                <a:solidFill>
                  <a:srgbClr val="008CAA"/>
                </a:solidFill>
              </a:rPr>
              <a:t>6. </a:t>
            </a:r>
            <a:r>
              <a:rPr lang="en-GB" b="1" dirty="0">
                <a:solidFill>
                  <a:srgbClr val="343433"/>
                </a:solidFill>
              </a:rPr>
              <a:t>Pa </a:t>
            </a:r>
            <a:r>
              <a:rPr lang="en-GB" b="1" dirty="0" err="1">
                <a:solidFill>
                  <a:srgbClr val="343433"/>
                </a:solidFill>
              </a:rPr>
              <a:t>seryddwr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Eidalaidd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oedd</a:t>
            </a:r>
            <a:r>
              <a:rPr lang="en-GB" b="1" dirty="0">
                <a:solidFill>
                  <a:srgbClr val="343433"/>
                </a:solidFill>
              </a:rPr>
              <a:t> y person </a:t>
            </a:r>
            <a:r>
              <a:rPr lang="en-GB" b="1" dirty="0" err="1">
                <a:solidFill>
                  <a:srgbClr val="343433"/>
                </a:solidFill>
              </a:rPr>
              <a:t>cyntaf</a:t>
            </a:r>
            <a:r>
              <a:rPr lang="en-GB" b="1" dirty="0">
                <a:solidFill>
                  <a:srgbClr val="343433"/>
                </a:solidFill>
              </a:rPr>
              <a:t> </a:t>
            </a:r>
            <a:r>
              <a:rPr lang="en-GB" b="1" dirty="0" err="1">
                <a:solidFill>
                  <a:srgbClr val="343433"/>
                </a:solidFill>
              </a:rPr>
              <a:t>i</a:t>
            </a:r>
            <a:r>
              <a:rPr lang="en-GB" b="1" dirty="0">
                <a:solidFill>
                  <a:srgbClr val="343433"/>
                </a:solidFill>
              </a:rPr>
              <a:t> weld </a:t>
            </a:r>
            <a:r>
              <a:rPr lang="en-GB" b="1" dirty="0" err="1">
                <a:solidFill>
                  <a:srgbClr val="343433"/>
                </a:solidFill>
              </a:rPr>
              <a:t>wyneb</a:t>
            </a:r>
            <a:r>
              <a:rPr lang="en-GB" b="1" dirty="0">
                <a:solidFill>
                  <a:srgbClr val="343433"/>
                </a:solidFill>
              </a:rPr>
              <a:t> y </a:t>
            </a:r>
            <a:r>
              <a:rPr lang="en-GB" b="1" dirty="0" err="1">
                <a:solidFill>
                  <a:srgbClr val="343433"/>
                </a:solidFill>
              </a:rPr>
              <a:t>lleuad</a:t>
            </a:r>
            <a:r>
              <a:rPr lang="en-GB" b="1" dirty="0">
                <a:solidFill>
                  <a:srgbClr val="343433"/>
                </a:solidFill>
              </a:rPr>
              <a:t>?</a:t>
            </a:r>
            <a:endParaRPr lang="en-US" b="1" dirty="0">
              <a:solidFill>
                <a:srgbClr val="34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2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2237</TotalTime>
  <Words>2152</Words>
  <Application>Microsoft Macintosh PowerPoint</Application>
  <PresentationFormat>Widescreen</PresentationFormat>
  <Paragraphs>127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118</cp:revision>
  <dcterms:created xsi:type="dcterms:W3CDTF">2019-05-03T11:32:29Z</dcterms:created>
  <dcterms:modified xsi:type="dcterms:W3CDTF">2022-05-03T14:03:09Z</dcterms:modified>
</cp:coreProperties>
</file>