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9" roundtripDataSignature="AMtx7mhmDcJEEy938OB26fv+FYhdiLSSU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customschemas.google.com/relationships/presentationmetadata" Target="meta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2" name="Google Shape;82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3a1fc172f0_1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72" name="Google Shape;172;g23a1fc172f0_1_4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80" name="Google Shape;180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92" name="Google Shape;192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23a1fc172f0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03" name="Google Shape;203;g23a1fc172f0_1_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2" name="Google Shape;212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23a1fc172f0_1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17" name="Google Shape;217;g23a1fc172f0_1_6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3a1fc172f0_1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35" name="Google Shape;235;g23a1fc172f0_1_7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3a1fc172f0_1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52" name="Google Shape;252;g23a1fc172f0_1_8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23a1fc172f0_1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9" name="Google Shape;269;g23a1fc172f0_1_9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23a1fc172f0_1_1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86" name="Google Shape;286;g23a1fc172f0_1_12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87" name="Google Shape;87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23a1fc172f0_1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03" name="Google Shape;303;g23a1fc172f0_1_13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23a1fc172f0_1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20" name="Google Shape;320;g23a1fc172f0_1_14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23a1fc172f0_1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37" name="Google Shape;337;g23a1fc172f0_1_15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23a1fc172f0_1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54" name="Google Shape;354;g23a1fc172f0_1_10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g23a1fc172f0_1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371" name="Google Shape;371;g23a1fc172f0_1_1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98" name="Google Shape;98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9" name="Google Shape;109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0" name="Google Shape;120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3a1fc172f0_1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1" name="Google Shape;131;g23a1fc172f0_1_2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42" name="Google Shape;142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53" name="Google Shape;153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e131cb21a2_1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64" name="Google Shape;164;g1e131cb21a2_1_2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7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7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4" name="Google Shape;14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" name="Google Shape;15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" name="Google Shape;16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6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7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7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0" name="Google Shape;20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9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9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6" name="Google Shape;26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3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0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2" name="Google Shape;32;p30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1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31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9" name="Google Shape;39;p31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31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1" name="Google Shape;41;p31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2" name="Google Shape;42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4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34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58" name="Google Shape;58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5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5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5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5" name="Google Shape;65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2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0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g23a1fc172f0_1_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g23a1fc172f0_1_41"/>
          <p:cNvSpPr txBox="1"/>
          <p:nvPr/>
        </p:nvSpPr>
        <p:spPr>
          <a:xfrm>
            <a:off x="1108513" y="1850082"/>
            <a:ext cx="64845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first football World Cup was held in 1930. Who won it?</a:t>
            </a:r>
            <a:br>
              <a:rPr b="1"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68"/>
                  </a:ext>
                </a:extLst>
              </a:rPr>
              <a:t>A: </a:t>
            </a:r>
            <a:r>
              <a:rPr b="0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69"/>
                  </a:ext>
                </a:extLst>
              </a:rPr>
              <a:t>USA</a:t>
            </a:r>
            <a:r>
              <a:rPr b="1"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70"/>
                  </a:ext>
                </a:extLst>
              </a:rPr>
              <a:t> 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71"/>
                  </a:ext>
                </a:extLst>
              </a:rPr>
              <a:t>B: </a:t>
            </a:r>
            <a:r>
              <a:rPr b="0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72"/>
                  </a:ext>
                </a:extLst>
              </a:rPr>
              <a:t>England</a:t>
            </a: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73"/>
                  </a:ext>
                </a:extLst>
              </a:rPr>
              <a:t> 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74"/>
                  </a:ext>
                </a:extLst>
              </a:rPr>
              <a:t>C: </a:t>
            </a:r>
            <a:r>
              <a:rPr b="0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75"/>
                  </a:ext>
                </a:extLst>
              </a:rPr>
              <a:t>Japan</a:t>
            </a: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76"/>
                  </a:ext>
                </a:extLst>
              </a:rPr>
              <a:t> 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77"/>
                  </a:ext>
                </a:extLst>
              </a:rPr>
              <a:t>D: </a:t>
            </a:r>
            <a:r>
              <a:rPr b="0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78"/>
                  </a:ext>
                </a:extLst>
              </a:rPr>
              <a:t>Uruguay</a:t>
            </a:r>
            <a:endParaRPr b="0" i="0" sz="1800" u="none" cap="none" strike="noStrike">
              <a:solidFill>
                <a:srgbClr val="3434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g23a1fc172f0_1_41"/>
          <p:cNvSpPr txBox="1"/>
          <p:nvPr/>
        </p:nvSpPr>
        <p:spPr>
          <a:xfrm>
            <a:off x="1113688" y="2565725"/>
            <a:ext cx="64845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5.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Which of the following sports personalities has not been </a:t>
            </a:r>
            <a:b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made a knight or dame? </a:t>
            </a:r>
            <a:b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79"/>
                  </a:ext>
                </a:extLst>
              </a:rPr>
              <a:t>A: </a:t>
            </a:r>
            <a:r>
              <a:rPr b="0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80"/>
                  </a:ext>
                </a:extLst>
              </a:rPr>
              <a:t>Andy Murray</a:t>
            </a:r>
            <a:r>
              <a:rPr b="1"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81"/>
                  </a:ext>
                </a:extLst>
              </a:rPr>
              <a:t> 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82"/>
                  </a:ext>
                </a:extLst>
              </a:rPr>
              <a:t>B: </a:t>
            </a:r>
            <a:r>
              <a:rPr b="0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83"/>
                  </a:ext>
                </a:extLst>
              </a:rPr>
              <a:t>Kelly Holmes</a:t>
            </a:r>
            <a:r>
              <a:rPr b="1"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84"/>
                  </a:ext>
                </a:extLst>
              </a:rPr>
              <a:t> 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85"/>
                  </a:ext>
                </a:extLst>
              </a:rPr>
              <a:t>C: </a:t>
            </a:r>
            <a:r>
              <a:rPr b="0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86"/>
                  </a:ext>
                </a:extLst>
              </a:rPr>
              <a:t>Rory McIlroy</a:t>
            </a: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87"/>
                  </a:ext>
                </a:extLst>
              </a:rPr>
              <a:t> 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88"/>
                  </a:ext>
                </a:extLst>
              </a:rPr>
              <a:t>D: </a:t>
            </a:r>
            <a:r>
              <a:rPr b="0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89"/>
                  </a:ext>
                </a:extLst>
              </a:rPr>
              <a:t>Jessica Ennis-Hill</a:t>
            </a:r>
            <a:endParaRPr b="0" i="0" sz="1800" u="none" cap="none" strike="noStrike">
              <a:solidFill>
                <a:srgbClr val="3434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g23a1fc172f0_1_41"/>
          <p:cNvSpPr txBox="1"/>
          <p:nvPr/>
        </p:nvSpPr>
        <p:spPr>
          <a:xfrm>
            <a:off x="1118788" y="3543269"/>
            <a:ext cx="64743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6.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Which of these sports was </a:t>
            </a:r>
            <a:r>
              <a:rPr b="1" i="0" lang="en-US" sz="1700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90"/>
                  </a:ext>
                </a:extLst>
              </a:rPr>
              <a:t>not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held at both the ancient and </a:t>
            </a:r>
            <a:b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modern Olympic </a:t>
            </a:r>
            <a:r>
              <a:rPr b="1"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91"/>
                  </a:ext>
                </a:extLst>
              </a:rPr>
              <a:t>ames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b="1" i="0" sz="1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92"/>
                  </a:ext>
                </a:extLst>
              </a:rPr>
              <a:t>A: </a:t>
            </a:r>
            <a:r>
              <a:rPr b="0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93"/>
                  </a:ext>
                </a:extLst>
              </a:rPr>
              <a:t>Boxing</a:t>
            </a: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94"/>
                  </a:ext>
                </a:extLst>
              </a:rPr>
              <a:t> 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95"/>
                  </a:ext>
                </a:extLst>
              </a:rPr>
              <a:t>B: </a:t>
            </a:r>
            <a:r>
              <a:rPr b="0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96"/>
                  </a:ext>
                </a:extLst>
              </a:rPr>
              <a:t>Swimming</a:t>
            </a:r>
            <a:r>
              <a:rPr b="1"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97"/>
                  </a:ext>
                </a:extLst>
              </a:rPr>
              <a:t> 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98"/>
                  </a:ext>
                </a:extLst>
              </a:rPr>
              <a:t>C: </a:t>
            </a:r>
            <a:r>
              <a:rPr b="0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99"/>
                  </a:ext>
                </a:extLst>
              </a:rPr>
              <a:t>Discus throwing</a:t>
            </a:r>
            <a:r>
              <a:rPr b="1"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00"/>
                  </a:ext>
                </a:extLst>
              </a:rPr>
              <a:t> 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01"/>
                  </a:ext>
                </a:extLst>
              </a:rPr>
              <a:t>D: </a:t>
            </a:r>
            <a:r>
              <a:rPr b="0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02"/>
                  </a:ext>
                </a:extLst>
              </a:rPr>
              <a:t>Pentathlon</a:t>
            </a:r>
            <a:endParaRPr b="0" i="0" sz="1800" u="none" cap="none" strike="noStrike">
              <a:solidFill>
                <a:srgbClr val="3434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12"/>
          <p:cNvSpPr txBox="1"/>
          <p:nvPr/>
        </p:nvSpPr>
        <p:spPr>
          <a:xfrm>
            <a:off x="3744570" y="856906"/>
            <a:ext cx="3901371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1" lang="en-US" sz="1200" u="none" cap="none" strike="noStrike">
                <a:solidFill>
                  <a:srgbClr val="FF00EB"/>
                </a:solidFill>
                <a:latin typeface="Calibri"/>
                <a:ea typeface="Calibri"/>
                <a:cs typeface="Calibri"/>
                <a:sym typeface="Calibri"/>
              </a:rPr>
              <a:t>This slide is for your own bonus round. There are some fun ideas on page 5 of your </a:t>
            </a:r>
            <a:r>
              <a:rPr b="0" i="1" lang="en-US" sz="1200" u="none" cap="none" strike="noStrike">
                <a:solidFill>
                  <a:srgbClr val="FF00EB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03"/>
                  </a:ext>
                </a:extLst>
              </a:rPr>
              <a:t>Quizmaster Pack</a:t>
            </a:r>
            <a:r>
              <a:rPr b="0" i="1" lang="en-US" sz="1200" u="none" cap="none" strike="noStrike">
                <a:solidFill>
                  <a:srgbClr val="FF00EB"/>
                </a:solidFill>
                <a:latin typeface="Calibri"/>
                <a:ea typeface="Calibri"/>
                <a:cs typeface="Calibri"/>
                <a:sym typeface="Calibri"/>
              </a:rPr>
              <a:t> to get you started. (Delete this note before using this slide.)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12"/>
          <p:cNvSpPr txBox="1"/>
          <p:nvPr/>
        </p:nvSpPr>
        <p:spPr>
          <a:xfrm>
            <a:off x="1108513" y="1801649"/>
            <a:ext cx="648447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b="1" i="0" lang="en-US" sz="1800" u="none" cap="none" strike="noStrike">
                <a:solidFill>
                  <a:srgbClr val="343433"/>
                </a:solidFill>
                <a:latin typeface="Calibri"/>
                <a:ea typeface="Calibri"/>
                <a:cs typeface="Calibri"/>
                <a:sym typeface="Calibri"/>
              </a:rPr>
              <a:t>Add question here…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12"/>
          <p:cNvSpPr txBox="1"/>
          <p:nvPr/>
        </p:nvSpPr>
        <p:spPr>
          <a:xfrm>
            <a:off x="1108512" y="2360143"/>
            <a:ext cx="648447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b="1" i="0" lang="en-US" sz="1800" u="none" cap="none" strike="noStrike">
                <a:solidFill>
                  <a:srgbClr val="343433"/>
                </a:solidFill>
                <a:latin typeface="Calibri"/>
                <a:ea typeface="Calibri"/>
                <a:cs typeface="Calibri"/>
                <a:sym typeface="Calibri"/>
              </a:rPr>
              <a:t>Add question here…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12"/>
          <p:cNvSpPr txBox="1"/>
          <p:nvPr/>
        </p:nvSpPr>
        <p:spPr>
          <a:xfrm>
            <a:off x="1108512" y="2918637"/>
            <a:ext cx="648447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b="1" i="0" lang="en-US" sz="1800" u="none" cap="none" strike="noStrike">
                <a:solidFill>
                  <a:srgbClr val="343433"/>
                </a:solidFill>
                <a:latin typeface="Calibri"/>
                <a:ea typeface="Calibri"/>
                <a:cs typeface="Calibri"/>
                <a:sym typeface="Calibri"/>
              </a:rPr>
              <a:t>Add question here…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12"/>
          <p:cNvSpPr txBox="1"/>
          <p:nvPr/>
        </p:nvSpPr>
        <p:spPr>
          <a:xfrm>
            <a:off x="1108510" y="3527426"/>
            <a:ext cx="648447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b="1" i="0" lang="en-US" sz="1800" u="none" cap="none" strike="noStrike">
                <a:solidFill>
                  <a:srgbClr val="343433"/>
                </a:solidFill>
                <a:latin typeface="Calibri"/>
                <a:ea typeface="Calibri"/>
                <a:cs typeface="Calibri"/>
                <a:sym typeface="Calibri"/>
              </a:rPr>
              <a:t>Add question here…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8" name="Google Shape;188;p12"/>
          <p:cNvSpPr txBox="1"/>
          <p:nvPr/>
        </p:nvSpPr>
        <p:spPr>
          <a:xfrm>
            <a:off x="1108510" y="4136215"/>
            <a:ext cx="648447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5. </a:t>
            </a:r>
            <a:r>
              <a:rPr b="1" i="0" lang="en-US" sz="1800" u="none" cap="none" strike="noStrike">
                <a:solidFill>
                  <a:srgbClr val="343433"/>
                </a:solidFill>
                <a:latin typeface="Calibri"/>
                <a:ea typeface="Calibri"/>
                <a:cs typeface="Calibri"/>
                <a:sym typeface="Calibri"/>
              </a:rPr>
              <a:t>Add question here…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p12"/>
          <p:cNvSpPr txBox="1"/>
          <p:nvPr/>
        </p:nvSpPr>
        <p:spPr>
          <a:xfrm>
            <a:off x="1108510" y="4745004"/>
            <a:ext cx="648447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6. </a:t>
            </a:r>
            <a:r>
              <a:rPr b="1" i="0" lang="en-US" sz="1800" u="none" cap="none" strike="noStrike">
                <a:solidFill>
                  <a:srgbClr val="343433"/>
                </a:solidFill>
                <a:latin typeface="Calibri"/>
                <a:ea typeface="Calibri"/>
                <a:cs typeface="Calibri"/>
                <a:sym typeface="Calibri"/>
              </a:rPr>
              <a:t>Add question here…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6"/>
          <p:cNvSpPr txBox="1"/>
          <p:nvPr/>
        </p:nvSpPr>
        <p:spPr>
          <a:xfrm>
            <a:off x="1108513" y="1801649"/>
            <a:ext cx="64845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Which pop star performed a virtual concert on Fortnite in 2022? </a:t>
            </a:r>
            <a:b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04"/>
                  </a:ext>
                </a:extLst>
              </a:rPr>
              <a:t>A: </a:t>
            </a: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05"/>
                  </a:ext>
                </a:extLst>
              </a:rPr>
              <a:t>Taylor Swift</a:t>
            </a:r>
            <a:r>
              <a:rPr b="1"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06"/>
                  </a:ext>
                </a:extLst>
              </a:rPr>
              <a:t> 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07"/>
                  </a:ext>
                </a:extLst>
              </a:rPr>
              <a:t>B: </a:t>
            </a:r>
            <a:r>
              <a:rPr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08"/>
                  </a:ext>
                </a:extLst>
              </a:rPr>
              <a:t>Ariana Grande</a:t>
            </a:r>
            <a:r>
              <a:rPr b="1"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09"/>
                  </a:ext>
                </a:extLst>
              </a:rPr>
              <a:t> 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10"/>
                  </a:ext>
                </a:extLst>
              </a:rPr>
              <a:t>C: </a:t>
            </a: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11"/>
                  </a:ext>
                </a:extLst>
              </a:rPr>
              <a:t>Tones and I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6"/>
          <p:cNvSpPr txBox="1"/>
          <p:nvPr/>
        </p:nvSpPr>
        <p:spPr>
          <a:xfrm>
            <a:off x="1108513" y="2615495"/>
            <a:ext cx="64845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the 2021 computer-animated film </a:t>
            </a:r>
            <a:r>
              <a:rPr b="1" i="1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Encanto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who is the person one of the songs states that ‘we don’t talk about’?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6"/>
          <p:cNvSpPr txBox="1"/>
          <p:nvPr/>
        </p:nvSpPr>
        <p:spPr>
          <a:xfrm>
            <a:off x="1118807" y="3429000"/>
            <a:ext cx="647418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is the name of a pyramid-shaped speed cube?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6"/>
          <p:cNvSpPr txBox="1"/>
          <p:nvPr/>
        </p:nvSpPr>
        <p:spPr>
          <a:xfrm>
            <a:off x="1108513" y="3968882"/>
            <a:ext cx="64845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Minecraft, what are Creepers scared of? </a:t>
            </a:r>
            <a:b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A: </a:t>
            </a:r>
            <a:r>
              <a:rPr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dark</a:t>
            </a: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B: </a:t>
            </a:r>
            <a:r>
              <a:rPr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Spiders</a:t>
            </a:r>
            <a:r>
              <a:rPr b="1"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C: </a:t>
            </a:r>
            <a:r>
              <a:rPr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Ocelots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6"/>
          <p:cNvSpPr txBox="1"/>
          <p:nvPr/>
        </p:nvSpPr>
        <p:spPr>
          <a:xfrm>
            <a:off x="1108513" y="4785763"/>
            <a:ext cx="648447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5.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is the name of the 2022 album by Harry Styles?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6"/>
          <p:cNvSpPr txBox="1"/>
          <p:nvPr/>
        </p:nvSpPr>
        <p:spPr>
          <a:xfrm>
            <a:off x="1108513" y="5317956"/>
            <a:ext cx="64743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6. </a:t>
            </a:r>
            <a:r>
              <a:rPr b="1"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are the popular plush toys that are named partly after a type of soft sweet called?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g23a1fc172f0_1_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g23a1fc172f0_1_19"/>
          <p:cNvSpPr txBox="1"/>
          <p:nvPr/>
        </p:nvSpPr>
        <p:spPr>
          <a:xfrm>
            <a:off x="1108513" y="1801649"/>
            <a:ext cx="64845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7. </a:t>
            </a:r>
            <a:r>
              <a:rPr b="1" i="1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Diper Överlöde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the 17th book in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12"/>
                  </a:ext>
                </a:extLst>
              </a:rPr>
              <a:t>wh</a:t>
            </a:r>
            <a:r>
              <a:rPr b="1"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ich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series by author </a:t>
            </a:r>
            <a:b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Jeff Kinney?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7" name="Google Shape;207;g23a1fc172f0_1_19"/>
          <p:cNvSpPr txBox="1"/>
          <p:nvPr/>
        </p:nvSpPr>
        <p:spPr>
          <a:xfrm>
            <a:off x="1108513" y="2615495"/>
            <a:ext cx="64845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8.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13"/>
                  </a:ext>
                </a:extLst>
              </a:rPr>
              <a:t>Wh</a:t>
            </a:r>
            <a:r>
              <a:rPr b="1"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ich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CBBC television series is presented by twin brothers </a:t>
            </a:r>
            <a:b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 Chris and Dr Xand, and (unrelated) Dr Ronx?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g23a1fc172f0_1_19"/>
          <p:cNvSpPr txBox="1"/>
          <p:nvPr/>
        </p:nvSpPr>
        <p:spPr>
          <a:xfrm>
            <a:off x="1118807" y="3429000"/>
            <a:ext cx="64743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9.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Complete the next three words from the lyrics to this </a:t>
            </a:r>
            <a:b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 Billions song</a:t>
            </a:r>
            <a:r>
              <a:rPr b="1"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‘My name is Chicky…?’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g23a1fc172f0_1_19"/>
          <p:cNvSpPr txBox="1"/>
          <p:nvPr/>
        </p:nvSpPr>
        <p:spPr>
          <a:xfrm>
            <a:off x="1108513" y="4242507"/>
            <a:ext cx="64845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10.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is the name of the live-action comedy film released last </a:t>
            </a:r>
            <a:b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year on Disney+ that is a sequel to the 2007 film </a:t>
            </a:r>
            <a:r>
              <a:rPr b="1" i="1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Enchanted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g23a1fc172f0_1_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g23a1fc172f0_1_69"/>
          <p:cNvSpPr txBox="1"/>
          <p:nvPr/>
        </p:nvSpPr>
        <p:spPr>
          <a:xfrm>
            <a:off x="3274776" y="746575"/>
            <a:ext cx="43983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1" lang="en-US" sz="1200" u="none" cap="none" strike="noStrike">
                <a:solidFill>
                  <a:srgbClr val="FF00EB"/>
                </a:solidFill>
                <a:latin typeface="Calibri"/>
                <a:ea typeface="Calibri"/>
                <a:cs typeface="Calibri"/>
                <a:sym typeface="Calibri"/>
              </a:rPr>
              <a:t>IMPORTANT Note:</a:t>
            </a:r>
            <a:r>
              <a:rPr b="0" i="1" lang="en-US" sz="1200" u="none" cap="none" strike="noStrike">
                <a:solidFill>
                  <a:srgbClr val="FF00EB"/>
                </a:solidFill>
                <a:latin typeface="Calibri"/>
                <a:ea typeface="Calibri"/>
                <a:cs typeface="Calibri"/>
                <a:sym typeface="Calibri"/>
              </a:rPr>
              <a:t> Please do not delete anything from the answer pages. Questions and answers both appear on the slide but when viewed as a slideshow they are animated to appear with each click. </a:t>
            </a:r>
            <a:br>
              <a:rPr b="0" i="1" lang="en-US" sz="1200" u="none" cap="none" strike="noStrike">
                <a:solidFill>
                  <a:srgbClr val="FF00EB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1" lang="en-US" sz="1200" u="none" cap="none" strike="noStrike">
                <a:solidFill>
                  <a:srgbClr val="FF00EB"/>
                </a:solidFill>
                <a:latin typeface="Calibri"/>
                <a:ea typeface="Calibri"/>
                <a:cs typeface="Calibri"/>
                <a:sym typeface="Calibri"/>
              </a:rPr>
              <a:t>(Delete this note before using this slide.)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g23a1fc172f0_1_69"/>
          <p:cNvSpPr txBox="1"/>
          <p:nvPr/>
        </p:nvSpPr>
        <p:spPr>
          <a:xfrm>
            <a:off x="738999" y="1882075"/>
            <a:ext cx="51936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5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 was named BBC Sports Personality of the Year in 2022? </a:t>
            </a:r>
            <a:b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A: </a:t>
            </a:r>
            <a:r>
              <a:rPr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Beth Mead</a:t>
            </a:r>
            <a:r>
              <a:rPr b="1"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B: </a:t>
            </a:r>
            <a:r>
              <a:rPr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 Muirhead</a:t>
            </a:r>
            <a:r>
              <a:rPr b="1"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C: </a:t>
            </a:r>
            <a:r>
              <a:rPr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Jessica Gadirova</a:t>
            </a:r>
            <a:endParaRPr i="0" sz="17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g23a1fc172f0_1_69"/>
          <p:cNvSpPr txBox="1"/>
          <p:nvPr/>
        </p:nvSpPr>
        <p:spPr>
          <a:xfrm>
            <a:off x="739000" y="2596475"/>
            <a:ext cx="6484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5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July last year, the UK hit its highest record temperature ever. </a:t>
            </a:r>
            <a:b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was it? </a:t>
            </a: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14"/>
                  </a:ext>
                </a:extLst>
              </a:rPr>
              <a:t>A: </a:t>
            </a:r>
            <a:r>
              <a:rPr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15"/>
                  </a:ext>
                </a:extLst>
              </a:rPr>
              <a:t>38.3 degrees</a:t>
            </a:r>
            <a:r>
              <a:rPr b="1"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16"/>
                  </a:ext>
                </a:extLst>
              </a:rPr>
              <a:t>  </a:t>
            </a: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17"/>
                  </a:ext>
                </a:extLst>
              </a:rPr>
              <a:t>B: </a:t>
            </a:r>
            <a:r>
              <a:rPr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18"/>
                  </a:ext>
                </a:extLst>
              </a:rPr>
              <a:t>40.3 degrees</a:t>
            </a:r>
            <a:r>
              <a:rPr b="1"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19"/>
                  </a:ext>
                </a:extLst>
              </a:rPr>
              <a:t>  </a:t>
            </a: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20"/>
                  </a:ext>
                </a:extLst>
              </a:rPr>
              <a:t>C: </a:t>
            </a:r>
            <a:r>
              <a:rPr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21"/>
                  </a:ext>
                </a:extLst>
              </a:rPr>
              <a:t>42.3 degrees</a:t>
            </a:r>
            <a:r>
              <a:rPr i="0" lang="en-US" sz="1500" u="none" cap="none" strike="noStrike">
                <a:solidFill>
                  <a:srgbClr val="343433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22"/>
                  </a:ext>
                </a:extLst>
              </a:rPr>
              <a:t> 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g23a1fc172f0_1_69"/>
          <p:cNvSpPr txBox="1"/>
          <p:nvPr/>
        </p:nvSpPr>
        <p:spPr>
          <a:xfrm>
            <a:off x="749287" y="3352025"/>
            <a:ext cx="6474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5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Amy Broadhurst won a gold medal in the Women's World </a:t>
            </a:r>
            <a:b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Boxing Championships in May 2022. What country is she from?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g23a1fc172f0_1_69"/>
          <p:cNvSpPr txBox="1"/>
          <p:nvPr/>
        </p:nvSpPr>
        <p:spPr>
          <a:xfrm>
            <a:off x="739000" y="4092300"/>
            <a:ext cx="68502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5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Rwandan-Scottish actor Ncuti Gatwa was announced as the </a:t>
            </a:r>
            <a:b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new lead character in </a:t>
            </a: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23"/>
                  </a:ext>
                </a:extLst>
              </a:rPr>
              <a:t>wh</a:t>
            </a:r>
            <a:r>
              <a:rPr b="1"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ich</a:t>
            </a: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long-running </a:t>
            </a: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24"/>
                  </a:ext>
                </a:extLst>
              </a:rPr>
              <a:t>science</a:t>
            </a:r>
            <a:r>
              <a:rPr b="1"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25"/>
                  </a:ext>
                </a:extLst>
              </a:rPr>
              <a:t>-</a:t>
            </a: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26"/>
                  </a:ext>
                </a:extLst>
              </a:rPr>
              <a:t>fiction</a:t>
            </a: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series?</a:t>
            </a:r>
            <a:endParaRPr b="1" i="0" sz="1500" u="none" cap="none" strike="noStrike">
              <a:solidFill>
                <a:srgbClr val="3434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225;g23a1fc172f0_1_69"/>
          <p:cNvSpPr txBox="1"/>
          <p:nvPr/>
        </p:nvSpPr>
        <p:spPr>
          <a:xfrm>
            <a:off x="738993" y="4879301"/>
            <a:ext cx="64845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5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5. </a:t>
            </a: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Which Welsh town became a city in September 2022? </a:t>
            </a:r>
            <a:endParaRPr b="1" i="0" sz="1500" u="none" cap="none" strike="noStrike">
              <a:solidFill>
                <a:srgbClr val="3434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226;g23a1fc172f0_1_69"/>
          <p:cNvSpPr txBox="1"/>
          <p:nvPr/>
        </p:nvSpPr>
        <p:spPr>
          <a:xfrm>
            <a:off x="749287" y="5480545"/>
            <a:ext cx="64743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5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6. </a:t>
            </a: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Which veteran pop singer released his first dedicated </a:t>
            </a:r>
            <a:b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Christmas album in almost two decades </a:t>
            </a:r>
            <a:r>
              <a:rPr b="1"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last year</a:t>
            </a: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g23a1fc172f0_1_69"/>
          <p:cNvSpPr/>
          <p:nvPr/>
        </p:nvSpPr>
        <p:spPr>
          <a:xfrm>
            <a:off x="5817125" y="1872425"/>
            <a:ext cx="18816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-US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A: </a:t>
            </a:r>
            <a:r>
              <a:rPr b="1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b="1" i="0" lang="en-US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eth Mead</a:t>
            </a:r>
            <a:endParaRPr b="1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g23a1fc172f0_1_69"/>
          <p:cNvSpPr/>
          <p:nvPr/>
        </p:nvSpPr>
        <p:spPr>
          <a:xfrm>
            <a:off x="5817125" y="2612225"/>
            <a:ext cx="18816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lang="en-US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C: </a:t>
            </a:r>
            <a:r>
              <a:rPr b="1" i="0" lang="en-US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40.3 degrees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g23a1fc172f0_1_69"/>
          <p:cNvSpPr/>
          <p:nvPr/>
        </p:nvSpPr>
        <p:spPr>
          <a:xfrm>
            <a:off x="5791475" y="3360150"/>
            <a:ext cx="18816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Ireland</a:t>
            </a:r>
            <a:endParaRPr b="1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g23a1fc172f0_1_69"/>
          <p:cNvSpPr/>
          <p:nvPr/>
        </p:nvSpPr>
        <p:spPr>
          <a:xfrm>
            <a:off x="5791475" y="4078575"/>
            <a:ext cx="18816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Doctor Who</a:t>
            </a:r>
            <a:endParaRPr b="1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g23a1fc172f0_1_69"/>
          <p:cNvSpPr/>
          <p:nvPr/>
        </p:nvSpPr>
        <p:spPr>
          <a:xfrm>
            <a:off x="5791475" y="4794525"/>
            <a:ext cx="18816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Wrexham</a:t>
            </a:r>
            <a:endParaRPr b="1" i="0" sz="1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1" i="0" sz="1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g23a1fc172f0_1_69"/>
          <p:cNvSpPr/>
          <p:nvPr/>
        </p:nvSpPr>
        <p:spPr>
          <a:xfrm>
            <a:off x="5791475" y="5480550"/>
            <a:ext cx="18816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lang="en-US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Sir </a:t>
            </a:r>
            <a:r>
              <a:rPr b="1" i="0" lang="en-US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Cliff Richard</a:t>
            </a:r>
            <a:endParaRPr b="1" i="0" sz="1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1" i="0" sz="1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  <a:extLst>
                <a:ext uri="http://customooxmlschemas.google.com/">
                  <go:slidesCustomData xmlns:go="http://customooxmlschemas.google.com/" textRoundtripDataId="127"/>
                </a:ext>
              </a:extLst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g23a1fc172f0_1_7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g23a1fc172f0_1_79"/>
          <p:cNvSpPr txBox="1"/>
          <p:nvPr/>
        </p:nvSpPr>
        <p:spPr>
          <a:xfrm>
            <a:off x="739013" y="1872424"/>
            <a:ext cx="6484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4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Which British artist is known for an exhibit featuring </a:t>
            </a:r>
            <a:b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shark preserved in formaldehyde?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g23a1fc172f0_1_79"/>
          <p:cNvSpPr txBox="1"/>
          <p:nvPr/>
        </p:nvSpPr>
        <p:spPr>
          <a:xfrm>
            <a:off x="739013" y="2616822"/>
            <a:ext cx="6484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4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Which American playwright wrote the stage plays </a:t>
            </a:r>
            <a:b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1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Streetcar Named Desire </a:t>
            </a: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b="1" i="1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 on a Hot Tin Roof</a:t>
            </a: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 </a:t>
            </a:r>
            <a:r>
              <a:rPr b="1" i="0" lang="en-US" sz="1400" u="none" cap="none" strike="noStrike">
                <a:solidFill>
                  <a:srgbClr val="3434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g23a1fc172f0_1_79"/>
          <p:cNvSpPr txBox="1"/>
          <p:nvPr/>
        </p:nvSpPr>
        <p:spPr>
          <a:xfrm>
            <a:off x="749307" y="3324671"/>
            <a:ext cx="6474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4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28"/>
                  </a:ext>
                </a:extLst>
              </a:rPr>
              <a:t>Wh</a:t>
            </a:r>
            <a:r>
              <a:rPr b="1"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ich</a:t>
            </a: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west African country was novelist Chinua </a:t>
            </a:r>
            <a:b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Achebe born in?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g23a1fc172f0_1_79"/>
          <p:cNvSpPr txBox="1"/>
          <p:nvPr/>
        </p:nvSpPr>
        <p:spPr>
          <a:xfrm>
            <a:off x="749307" y="4059319"/>
            <a:ext cx="6484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4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Wilbur is the name of the pig in which children’s </a:t>
            </a:r>
            <a:b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book by E. B. White?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g23a1fc172f0_1_79"/>
          <p:cNvSpPr txBox="1"/>
          <p:nvPr/>
        </p:nvSpPr>
        <p:spPr>
          <a:xfrm>
            <a:off x="739012" y="4819392"/>
            <a:ext cx="6484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4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5. </a:t>
            </a: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Which British-Australian comedian, actor, writer and </a:t>
            </a:r>
            <a:b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musician wrote the original songs for </a:t>
            </a:r>
            <a:r>
              <a:rPr b="1" i="1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Matilda the Musical</a:t>
            </a: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g23a1fc172f0_1_79"/>
          <p:cNvSpPr txBox="1"/>
          <p:nvPr/>
        </p:nvSpPr>
        <p:spPr>
          <a:xfrm>
            <a:off x="749307" y="5561144"/>
            <a:ext cx="6474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4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6. </a:t>
            </a: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Which Italian Renaissance artist and inventor </a:t>
            </a:r>
            <a:b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created the mural </a:t>
            </a:r>
            <a:r>
              <a:rPr b="1" i="1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Last Supper</a:t>
            </a: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g23a1fc172f0_1_79"/>
          <p:cNvSpPr/>
          <p:nvPr/>
        </p:nvSpPr>
        <p:spPr>
          <a:xfrm>
            <a:off x="5539525" y="1872425"/>
            <a:ext cx="21411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Damian Hirst</a:t>
            </a:r>
            <a:endParaRPr b="1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g23a1fc172f0_1_79"/>
          <p:cNvSpPr/>
          <p:nvPr/>
        </p:nvSpPr>
        <p:spPr>
          <a:xfrm>
            <a:off x="5539525" y="2612225"/>
            <a:ext cx="21411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Tennessee Williams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6" name="Google Shape;246;g23a1fc172f0_1_79"/>
          <p:cNvSpPr/>
          <p:nvPr/>
        </p:nvSpPr>
        <p:spPr>
          <a:xfrm>
            <a:off x="5513875" y="3360150"/>
            <a:ext cx="21411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Nigeria</a:t>
            </a:r>
            <a:endParaRPr b="1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7" name="Google Shape;247;g23a1fc172f0_1_79"/>
          <p:cNvSpPr/>
          <p:nvPr/>
        </p:nvSpPr>
        <p:spPr>
          <a:xfrm>
            <a:off x="5513875" y="4078575"/>
            <a:ext cx="21411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Charlotte’s Web</a:t>
            </a:r>
            <a:endParaRPr b="1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8" name="Google Shape;248;g23a1fc172f0_1_79"/>
          <p:cNvSpPr/>
          <p:nvPr/>
        </p:nvSpPr>
        <p:spPr>
          <a:xfrm>
            <a:off x="5513875" y="4794525"/>
            <a:ext cx="21411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Tim Minchin</a:t>
            </a:r>
            <a:endParaRPr b="1" i="0" sz="1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1" i="0" sz="1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g23a1fc172f0_1_79"/>
          <p:cNvSpPr/>
          <p:nvPr/>
        </p:nvSpPr>
        <p:spPr>
          <a:xfrm>
            <a:off x="5513875" y="5480550"/>
            <a:ext cx="21411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Leonardo da Vinci</a:t>
            </a:r>
            <a:endParaRPr b="1" i="0" sz="1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1" i="0" sz="1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g23a1fc172f0_1_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g23a1fc172f0_1_89"/>
          <p:cNvSpPr txBox="1"/>
          <p:nvPr/>
        </p:nvSpPr>
        <p:spPr>
          <a:xfrm>
            <a:off x="738976" y="1739949"/>
            <a:ext cx="6484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4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name links a famous painting in the Louvre </a:t>
            </a:r>
            <a:b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with Elvis Presley’s daughter?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g23a1fc172f0_1_89"/>
          <p:cNvSpPr txBox="1"/>
          <p:nvPr/>
        </p:nvSpPr>
        <p:spPr>
          <a:xfrm>
            <a:off x="738976" y="2462455"/>
            <a:ext cx="6484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4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geographical feature links the location of </a:t>
            </a:r>
            <a:b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Tutankhamun’s tomb with one of the hottest place </a:t>
            </a:r>
            <a:b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earth?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g23a1fc172f0_1_89"/>
          <p:cNvSpPr txBox="1"/>
          <p:nvPr/>
        </p:nvSpPr>
        <p:spPr>
          <a:xfrm>
            <a:off x="749270" y="3286321"/>
            <a:ext cx="6474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4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name is shared by the first person to fly solo across </a:t>
            </a:r>
            <a:b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Atlantic Ocean and Professor Xavier from the X-Men?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8" name="Google Shape;258;g23a1fc172f0_1_89"/>
          <p:cNvSpPr txBox="1"/>
          <p:nvPr/>
        </p:nvSpPr>
        <p:spPr>
          <a:xfrm>
            <a:off x="738976" y="3894484"/>
            <a:ext cx="6484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4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word links the lyrics of the song </a:t>
            </a:r>
            <a:r>
              <a:rPr b="1" i="1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Bohemian </a:t>
            </a:r>
            <a:br>
              <a:rPr b="1" i="1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1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Rhapsody</a:t>
            </a: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with the person who discovered the four </a:t>
            </a:r>
            <a:b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largest moons of Jupiter?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g23a1fc172f0_1_89"/>
          <p:cNvSpPr txBox="1"/>
          <p:nvPr/>
        </p:nvSpPr>
        <p:spPr>
          <a:xfrm>
            <a:off x="738976" y="4828346"/>
            <a:ext cx="6484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4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5. </a:t>
            </a: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name links the first female prime minister of </a:t>
            </a:r>
            <a:b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India with another famous leader from that country?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g23a1fc172f0_1_89"/>
          <p:cNvSpPr txBox="1"/>
          <p:nvPr/>
        </p:nvSpPr>
        <p:spPr>
          <a:xfrm>
            <a:off x="749270" y="5546546"/>
            <a:ext cx="6474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4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6. </a:t>
            </a: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year links the Watergate scandal with the name </a:t>
            </a:r>
            <a:b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a hit song by James Blunt?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g23a1fc172f0_1_89"/>
          <p:cNvSpPr/>
          <p:nvPr/>
        </p:nvSpPr>
        <p:spPr>
          <a:xfrm>
            <a:off x="5344175" y="1033375"/>
            <a:ext cx="2521500" cy="8232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Lisa </a:t>
            </a:r>
            <a:r>
              <a:rPr b="0" i="0" lang="en-U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(Mona Lisa and Lisa Marie Presley)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g23a1fc172f0_1_89"/>
          <p:cNvSpPr/>
          <p:nvPr/>
        </p:nvSpPr>
        <p:spPr>
          <a:xfrm>
            <a:off x="5344175" y="1927500"/>
            <a:ext cx="2521500" cy="8232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Valley </a:t>
            </a:r>
            <a:r>
              <a:rPr b="0" i="0" lang="en-U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(Valley of the Kings and Death Valley)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g23a1fc172f0_1_89"/>
          <p:cNvSpPr/>
          <p:nvPr/>
        </p:nvSpPr>
        <p:spPr>
          <a:xfrm>
            <a:off x="5344175" y="2821625"/>
            <a:ext cx="2521500" cy="8232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Charles </a:t>
            </a:r>
            <a:r>
              <a:rPr b="0" i="0" lang="en-U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(Charles Lindbergh and Charles Xavier)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g23a1fc172f0_1_89"/>
          <p:cNvSpPr/>
          <p:nvPr/>
        </p:nvSpPr>
        <p:spPr>
          <a:xfrm>
            <a:off x="5344175" y="3715750"/>
            <a:ext cx="2521500" cy="8232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Galileo </a:t>
            </a:r>
            <a:r>
              <a:rPr b="0" i="0" lang="en-U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(‘Gallileo Figaro, magnifico’ and Galileo Galilei)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g23a1fc172f0_1_89"/>
          <p:cNvSpPr/>
          <p:nvPr/>
        </p:nvSpPr>
        <p:spPr>
          <a:xfrm>
            <a:off x="5344175" y="4609875"/>
            <a:ext cx="2521500" cy="8232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Gandhi </a:t>
            </a:r>
            <a:r>
              <a:rPr b="0" i="0" lang="en-US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(Mahātmā Gandhi and Indira Gandhi)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g23a1fc172f0_1_89"/>
          <p:cNvSpPr/>
          <p:nvPr/>
        </p:nvSpPr>
        <p:spPr>
          <a:xfrm>
            <a:off x="5344175" y="5539275"/>
            <a:ext cx="2521500" cy="5232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1973</a:t>
            </a:r>
            <a:endParaRPr b="0" i="0" sz="14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g23a1fc172f0_1_9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g23a1fc172f0_1_99"/>
          <p:cNvSpPr txBox="1"/>
          <p:nvPr/>
        </p:nvSpPr>
        <p:spPr>
          <a:xfrm>
            <a:off x="738926" y="1801649"/>
            <a:ext cx="6484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4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Humans only use 10 per cent of their brains</a:t>
            </a:r>
            <a:endParaRPr b="0" i="0" sz="1400" u="none" cap="none" strike="noStrike">
              <a:solidFill>
                <a:srgbClr val="008CA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g23a1fc172f0_1_99"/>
          <p:cNvSpPr txBox="1"/>
          <p:nvPr/>
        </p:nvSpPr>
        <p:spPr>
          <a:xfrm>
            <a:off x="738926" y="2372426"/>
            <a:ext cx="6484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4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Turkey meat is high in tryptophan, and so causes </a:t>
            </a:r>
            <a:b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more drowsiness after eating than other meats 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274;g23a1fc172f0_1_99"/>
          <p:cNvSpPr txBox="1"/>
          <p:nvPr/>
        </p:nvSpPr>
        <p:spPr>
          <a:xfrm>
            <a:off x="749223" y="3204775"/>
            <a:ext cx="4402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4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b="1"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Sharks can smell a </a:t>
            </a:r>
            <a:r>
              <a:rPr b="1"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29"/>
                  </a:ext>
                </a:extLst>
              </a:rPr>
              <a:t>drop</a:t>
            </a:r>
            <a:r>
              <a:rPr b="1"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of blood a mile away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g23a1fc172f0_1_99"/>
          <p:cNvSpPr txBox="1"/>
          <p:nvPr/>
        </p:nvSpPr>
        <p:spPr>
          <a:xfrm>
            <a:off x="738926" y="3838400"/>
            <a:ext cx="6484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4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b="1"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Seeds are the spiciest part of chilli peppers 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g23a1fc172f0_1_99"/>
          <p:cNvSpPr txBox="1"/>
          <p:nvPr/>
        </p:nvSpPr>
        <p:spPr>
          <a:xfrm>
            <a:off x="738925" y="4506065"/>
            <a:ext cx="6484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4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5. </a:t>
            </a:r>
            <a:r>
              <a:rPr b="1"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Camels store water in their humps</a:t>
            </a:r>
            <a:endParaRPr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g23a1fc172f0_1_99"/>
          <p:cNvSpPr txBox="1"/>
          <p:nvPr/>
        </p:nvSpPr>
        <p:spPr>
          <a:xfrm>
            <a:off x="749220" y="5174299"/>
            <a:ext cx="6474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4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6. </a:t>
            </a:r>
            <a:r>
              <a:rPr b="1"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Bats are blind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g23a1fc172f0_1_99"/>
          <p:cNvSpPr/>
          <p:nvPr/>
        </p:nvSpPr>
        <p:spPr>
          <a:xfrm>
            <a:off x="5662900" y="1707925"/>
            <a:ext cx="21411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Fiction</a:t>
            </a:r>
            <a:endParaRPr b="1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g23a1fc172f0_1_99"/>
          <p:cNvSpPr/>
          <p:nvPr/>
        </p:nvSpPr>
        <p:spPr>
          <a:xfrm>
            <a:off x="5637250" y="5066450"/>
            <a:ext cx="21411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Fiction</a:t>
            </a:r>
            <a:endParaRPr b="1" i="0" sz="1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1" i="0" sz="1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g23a1fc172f0_1_99"/>
          <p:cNvSpPr/>
          <p:nvPr/>
        </p:nvSpPr>
        <p:spPr>
          <a:xfrm>
            <a:off x="5662900" y="2395813"/>
            <a:ext cx="21411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Fiction</a:t>
            </a:r>
            <a:endParaRPr b="1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1" name="Google Shape;281;g23a1fc172f0_1_99"/>
          <p:cNvSpPr/>
          <p:nvPr/>
        </p:nvSpPr>
        <p:spPr>
          <a:xfrm>
            <a:off x="5662900" y="3063338"/>
            <a:ext cx="21411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lang="en-US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Fact</a:t>
            </a:r>
            <a:endParaRPr b="1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2" name="Google Shape;282;g23a1fc172f0_1_99"/>
          <p:cNvSpPr/>
          <p:nvPr/>
        </p:nvSpPr>
        <p:spPr>
          <a:xfrm>
            <a:off x="5662900" y="3730875"/>
            <a:ext cx="21411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Fiction</a:t>
            </a:r>
            <a:endParaRPr b="1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g23a1fc172f0_1_99"/>
          <p:cNvSpPr/>
          <p:nvPr/>
        </p:nvSpPr>
        <p:spPr>
          <a:xfrm>
            <a:off x="5662900" y="4398950"/>
            <a:ext cx="21411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Fiction</a:t>
            </a:r>
            <a:endParaRPr b="1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g23a1fc172f0_1_1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g23a1fc172f0_1_127"/>
          <p:cNvSpPr txBox="1"/>
          <p:nvPr/>
        </p:nvSpPr>
        <p:spPr>
          <a:xfrm>
            <a:off x="738921" y="1801650"/>
            <a:ext cx="4456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4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Which south-east African country has a flag depicting </a:t>
            </a:r>
            <a:b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rifle to represent defence and vigilance?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g23a1fc172f0_1_127"/>
          <p:cNvSpPr txBox="1"/>
          <p:nvPr/>
        </p:nvSpPr>
        <p:spPr>
          <a:xfrm>
            <a:off x="738913" y="2509058"/>
            <a:ext cx="6484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4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majority of the flags at the London 2012 Olympics </a:t>
            </a:r>
            <a:b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were made in which other western European country? </a:t>
            </a:r>
            <a:b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A: </a:t>
            </a:r>
            <a:r>
              <a:rPr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Belgium</a:t>
            </a:r>
            <a:r>
              <a:rPr b="1"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B: </a:t>
            </a:r>
            <a:r>
              <a:rPr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France</a:t>
            </a:r>
            <a:r>
              <a:rPr b="1"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C: </a:t>
            </a:r>
            <a:r>
              <a:rPr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Germany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g23a1fc172f0_1_127"/>
          <p:cNvSpPr txBox="1"/>
          <p:nvPr/>
        </p:nvSpPr>
        <p:spPr>
          <a:xfrm>
            <a:off x="749207" y="3428825"/>
            <a:ext cx="6474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4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Only two national flags are square. One is Vatican </a:t>
            </a:r>
            <a:b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30"/>
                  </a:ext>
                </a:extLst>
              </a:rPr>
              <a:t>City</a:t>
            </a:r>
            <a:r>
              <a:rPr b="1"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’s</a:t>
            </a: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the other</a:t>
            </a:r>
            <a:r>
              <a:rPr b="1"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belongs to </a:t>
            </a: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which western European country?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g23a1fc172f0_1_127"/>
          <p:cNvSpPr txBox="1"/>
          <p:nvPr/>
        </p:nvSpPr>
        <p:spPr>
          <a:xfrm>
            <a:off x="738913" y="4111382"/>
            <a:ext cx="6484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4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 eagle with a snake features on the flag of which </a:t>
            </a:r>
            <a:b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country in the southern portion of North America?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3" name="Google Shape;293;g23a1fc172f0_1_127"/>
          <p:cNvSpPr txBox="1"/>
          <p:nvPr/>
        </p:nvSpPr>
        <p:spPr>
          <a:xfrm>
            <a:off x="738913" y="4793932"/>
            <a:ext cx="6484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4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5. </a:t>
            </a: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Which landlocked country in the Mediterranean Sea </a:t>
            </a:r>
            <a:b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features the map of the island with two olive </a:t>
            </a:r>
            <a:b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branches underneath?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4" name="Google Shape;294;g23a1fc172f0_1_127"/>
          <p:cNvSpPr txBox="1"/>
          <p:nvPr/>
        </p:nvSpPr>
        <p:spPr>
          <a:xfrm>
            <a:off x="738913" y="5692182"/>
            <a:ext cx="6484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4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6. </a:t>
            </a: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Which way does the dragon face on the Welsh flag?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g23a1fc172f0_1_127"/>
          <p:cNvSpPr/>
          <p:nvPr/>
        </p:nvSpPr>
        <p:spPr>
          <a:xfrm>
            <a:off x="5544300" y="1828400"/>
            <a:ext cx="19101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Mozambique</a:t>
            </a:r>
            <a:endParaRPr b="1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g23a1fc172f0_1_127"/>
          <p:cNvSpPr/>
          <p:nvPr/>
        </p:nvSpPr>
        <p:spPr>
          <a:xfrm>
            <a:off x="5518650" y="5583225"/>
            <a:ext cx="19101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Left</a:t>
            </a:r>
            <a:endParaRPr b="1" i="0" sz="1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1" i="0" sz="1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g23a1fc172f0_1_127"/>
          <p:cNvSpPr/>
          <p:nvPr/>
        </p:nvSpPr>
        <p:spPr>
          <a:xfrm>
            <a:off x="5544300" y="2617200"/>
            <a:ext cx="19101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lang="en-US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B: </a:t>
            </a:r>
            <a:r>
              <a:rPr b="1" i="0" lang="en-US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France</a:t>
            </a:r>
            <a:endParaRPr b="1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g23a1fc172f0_1_127"/>
          <p:cNvSpPr/>
          <p:nvPr/>
        </p:nvSpPr>
        <p:spPr>
          <a:xfrm>
            <a:off x="5544300" y="3406025"/>
            <a:ext cx="19101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Switzerland</a:t>
            </a:r>
            <a:endParaRPr b="1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g23a1fc172f0_1_127"/>
          <p:cNvSpPr/>
          <p:nvPr/>
        </p:nvSpPr>
        <p:spPr>
          <a:xfrm>
            <a:off x="5544300" y="4165750"/>
            <a:ext cx="19101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Mexico</a:t>
            </a:r>
            <a:endParaRPr b="1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g23a1fc172f0_1_127"/>
          <p:cNvSpPr/>
          <p:nvPr/>
        </p:nvSpPr>
        <p:spPr>
          <a:xfrm>
            <a:off x="5544300" y="4902075"/>
            <a:ext cx="19101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Cyprus</a:t>
            </a:r>
            <a:endParaRPr b="1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2"/>
          <p:cNvSpPr txBox="1"/>
          <p:nvPr/>
        </p:nvSpPr>
        <p:spPr>
          <a:xfrm>
            <a:off x="946468" y="1801649"/>
            <a:ext cx="64845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 was named BBC Sports Personality of the Year in 2022? </a:t>
            </a:r>
            <a:b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A: </a:t>
            </a:r>
            <a:r>
              <a:rPr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Beth Mead</a:t>
            </a:r>
            <a:r>
              <a:rPr b="1"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B: </a:t>
            </a:r>
            <a:r>
              <a:rPr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Eve Muirhead</a:t>
            </a:r>
            <a:r>
              <a:rPr b="1"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C: </a:t>
            </a:r>
            <a:r>
              <a:rPr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Jessica Gadirova</a:t>
            </a:r>
            <a:endParaRPr i="0" sz="20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2"/>
          <p:cNvSpPr txBox="1"/>
          <p:nvPr/>
        </p:nvSpPr>
        <p:spPr>
          <a:xfrm>
            <a:off x="946475" y="2546050"/>
            <a:ext cx="6484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July last year, the UK hit its highest record temperature ever. What was it?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A: </a:t>
            </a:r>
            <a:r>
              <a:rPr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"/>
                  </a:ext>
                </a:extLst>
              </a:rPr>
              <a:t>38.3 degrees</a:t>
            </a:r>
            <a:r>
              <a:rPr b="1"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2"/>
                  </a:ext>
                </a:extLst>
              </a:rPr>
              <a:t> 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3"/>
                  </a:ext>
                </a:extLst>
              </a:rPr>
              <a:t>B: </a:t>
            </a:r>
            <a:r>
              <a:rPr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4"/>
                  </a:ext>
                </a:extLst>
              </a:rPr>
              <a:t>40.3 degrees</a:t>
            </a:r>
            <a:r>
              <a:rPr b="1"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5"/>
                  </a:ext>
                </a:extLst>
              </a:rPr>
              <a:t> 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6"/>
                  </a:ext>
                </a:extLst>
              </a:rPr>
              <a:t>C: </a:t>
            </a:r>
            <a:r>
              <a:rPr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7"/>
                  </a:ext>
                </a:extLst>
              </a:rPr>
              <a:t>4</a:t>
            </a:r>
            <a:r>
              <a:rPr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8"/>
                  </a:ext>
                </a:extLst>
              </a:rPr>
              <a:t>2.3 degrees</a:t>
            </a:r>
            <a:r>
              <a:rPr i="0" lang="en-US" sz="1800" u="none" cap="none" strike="noStrike">
                <a:solidFill>
                  <a:srgbClr val="343433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9"/>
                  </a:ext>
                </a:extLst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92;p2"/>
          <p:cNvSpPr txBox="1"/>
          <p:nvPr/>
        </p:nvSpPr>
        <p:spPr>
          <a:xfrm>
            <a:off x="956762" y="3353538"/>
            <a:ext cx="64743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Amy Broadhurst won a gold medal in the Women's World Boxing Championships in May 2022. What country is she from?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2"/>
          <p:cNvSpPr txBox="1"/>
          <p:nvPr/>
        </p:nvSpPr>
        <p:spPr>
          <a:xfrm>
            <a:off x="946475" y="4161025"/>
            <a:ext cx="68502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Rwandan-Scottish actor Ncuti Gatwa was announced as the new lead character in </a:t>
            </a:r>
            <a:r>
              <a:rPr b="1"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which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long-running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0"/>
                  </a:ext>
                </a:extLst>
              </a:rPr>
              <a:t>science</a:t>
            </a:r>
            <a:r>
              <a:rPr b="1"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1"/>
                  </a:ext>
                </a:extLst>
              </a:rPr>
              <a:t>-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2"/>
                  </a:ext>
                </a:extLst>
              </a:rPr>
              <a:t>fiction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series?</a:t>
            </a:r>
            <a:endParaRPr b="1" i="0" sz="1800" u="none" cap="none" strike="noStrike">
              <a:solidFill>
                <a:srgbClr val="3434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2"/>
          <p:cNvSpPr txBox="1"/>
          <p:nvPr/>
        </p:nvSpPr>
        <p:spPr>
          <a:xfrm>
            <a:off x="946468" y="4843688"/>
            <a:ext cx="6484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5.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Which Welsh town became a city in September 2022? </a:t>
            </a:r>
            <a:endParaRPr b="1" i="0" sz="1800" u="none" cap="none" strike="noStrike">
              <a:solidFill>
                <a:srgbClr val="3434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2"/>
          <p:cNvSpPr txBox="1"/>
          <p:nvPr/>
        </p:nvSpPr>
        <p:spPr>
          <a:xfrm>
            <a:off x="956762" y="5375870"/>
            <a:ext cx="64743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6.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Which veteran pop singer released his first dedicated Christmas album in almost two decades </a:t>
            </a:r>
            <a:r>
              <a:rPr b="1"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last year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g23a1fc172f0_1_1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6" name="Google Shape;306;g23a1fc172f0_1_137"/>
          <p:cNvSpPr txBox="1"/>
          <p:nvPr/>
        </p:nvSpPr>
        <p:spPr>
          <a:xfrm>
            <a:off x="738913" y="2221299"/>
            <a:ext cx="6484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4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is the most popular dog breed in the UK?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g23a1fc172f0_1_137"/>
          <p:cNvSpPr txBox="1"/>
          <p:nvPr/>
        </p:nvSpPr>
        <p:spPr>
          <a:xfrm>
            <a:off x="738913" y="2703489"/>
            <a:ext cx="6484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4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long do cats sleep </a:t>
            </a:r>
            <a:r>
              <a:rPr b="1"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average during the day</a:t>
            </a: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 </a:t>
            </a:r>
            <a:b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A: </a:t>
            </a:r>
            <a:r>
              <a:rPr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 hours</a:t>
            </a:r>
            <a:r>
              <a:rPr b="1"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B: </a:t>
            </a:r>
            <a:r>
              <a:rPr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 hours</a:t>
            </a:r>
            <a:r>
              <a:rPr b="1"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C: </a:t>
            </a:r>
            <a:r>
              <a:rPr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 hours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g23a1fc172f0_1_137"/>
          <p:cNvSpPr txBox="1"/>
          <p:nvPr/>
        </p:nvSpPr>
        <p:spPr>
          <a:xfrm>
            <a:off x="749202" y="3339050"/>
            <a:ext cx="4380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4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was the name of the dog</a:t>
            </a:r>
            <a:r>
              <a:rPr b="1"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that was </a:t>
            </a: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famous for spending 14 years guarding the grave of his owner in Edinburgh?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g23a1fc172f0_1_137"/>
          <p:cNvSpPr txBox="1"/>
          <p:nvPr/>
        </p:nvSpPr>
        <p:spPr>
          <a:xfrm>
            <a:off x="749207" y="4190289"/>
            <a:ext cx="6484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4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b="1"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</a:t>
            </a: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country has the largest </a:t>
            </a:r>
            <a:b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population of cats?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g23a1fc172f0_1_137"/>
          <p:cNvSpPr txBox="1"/>
          <p:nvPr/>
        </p:nvSpPr>
        <p:spPr>
          <a:xfrm>
            <a:off x="749207" y="4858652"/>
            <a:ext cx="6484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4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5. </a:t>
            </a: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is a group of kittens called? </a:t>
            </a:r>
            <a:b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A: </a:t>
            </a:r>
            <a:r>
              <a:rPr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Kindle</a:t>
            </a: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B: </a:t>
            </a:r>
            <a:r>
              <a:rPr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Kitties</a:t>
            </a: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C: </a:t>
            </a:r>
            <a:r>
              <a:rPr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Catkins</a:t>
            </a:r>
            <a:endParaRPr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g23a1fc172f0_1_137"/>
          <p:cNvSpPr txBox="1"/>
          <p:nvPr/>
        </p:nvSpPr>
        <p:spPr>
          <a:xfrm>
            <a:off x="749207" y="5527014"/>
            <a:ext cx="6484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4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6. </a:t>
            </a: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is the name of the cat who has served as </a:t>
            </a:r>
            <a:b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Chief Mouser to the Cabinet Office at 10 Downing </a:t>
            </a:r>
            <a:b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Street since 2011?</a:t>
            </a:r>
            <a:endParaRPr b="1" i="0" sz="1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g23a1fc172f0_1_137"/>
          <p:cNvSpPr/>
          <p:nvPr/>
        </p:nvSpPr>
        <p:spPr>
          <a:xfrm>
            <a:off x="5220750" y="2056300"/>
            <a:ext cx="25422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Labrador </a:t>
            </a:r>
            <a:r>
              <a:rPr b="0" i="0" lang="en-US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(Retriever)</a:t>
            </a:r>
            <a:endParaRPr b="0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g23a1fc172f0_1_137"/>
          <p:cNvSpPr/>
          <p:nvPr/>
        </p:nvSpPr>
        <p:spPr>
          <a:xfrm>
            <a:off x="5195100" y="5344731"/>
            <a:ext cx="25122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Larry</a:t>
            </a:r>
            <a:endParaRPr b="1" i="0" sz="1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1" i="0" sz="1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g23a1fc172f0_1_137"/>
          <p:cNvSpPr/>
          <p:nvPr/>
        </p:nvSpPr>
        <p:spPr>
          <a:xfrm>
            <a:off x="5220750" y="2697679"/>
            <a:ext cx="25422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lang="en-US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C: </a:t>
            </a:r>
            <a:r>
              <a:rPr b="1" i="0" lang="en-US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17 hours</a:t>
            </a:r>
            <a:endParaRPr b="1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g23a1fc172f0_1_137"/>
          <p:cNvSpPr/>
          <p:nvPr/>
        </p:nvSpPr>
        <p:spPr>
          <a:xfrm>
            <a:off x="5220750" y="3388871"/>
            <a:ext cx="25422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Greyfriars Bobby</a:t>
            </a:r>
            <a:endParaRPr b="1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g23a1fc172f0_1_137"/>
          <p:cNvSpPr/>
          <p:nvPr/>
        </p:nvSpPr>
        <p:spPr>
          <a:xfrm>
            <a:off x="5220750" y="4040825"/>
            <a:ext cx="25422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United States of America</a:t>
            </a:r>
            <a:endParaRPr b="1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g23a1fc172f0_1_137"/>
          <p:cNvSpPr/>
          <p:nvPr/>
        </p:nvSpPr>
        <p:spPr>
          <a:xfrm>
            <a:off x="5225195" y="4692775"/>
            <a:ext cx="25122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lang="en-US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A: </a:t>
            </a:r>
            <a:r>
              <a:rPr b="1" i="0" lang="en-US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Kindle</a:t>
            </a:r>
            <a:endParaRPr b="1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g23a1fc172f0_1_1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3" name="Google Shape;323;g23a1fc172f0_1_147"/>
          <p:cNvSpPr txBox="1"/>
          <p:nvPr/>
        </p:nvSpPr>
        <p:spPr>
          <a:xfrm>
            <a:off x="733776" y="1801649"/>
            <a:ext cx="6484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4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warm night-time drink is made from malt, </a:t>
            </a:r>
            <a:b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milk and eggs, flavoured with cocoa?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g23a1fc172f0_1_147"/>
          <p:cNvSpPr txBox="1"/>
          <p:nvPr/>
        </p:nvSpPr>
        <p:spPr>
          <a:xfrm>
            <a:off x="744051" y="2591944"/>
            <a:ext cx="6484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4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type of beans are baked beans?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g23a1fc172f0_1_147"/>
          <p:cNvSpPr txBox="1"/>
          <p:nvPr/>
        </p:nvSpPr>
        <p:spPr>
          <a:xfrm>
            <a:off x="744073" y="3120650"/>
            <a:ext cx="4264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4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b="1"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HP sauce is named after which famous </a:t>
            </a:r>
            <a:br>
              <a:rPr b="1"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London landmark?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g23a1fc172f0_1_147"/>
          <p:cNvSpPr txBox="1"/>
          <p:nvPr/>
        </p:nvSpPr>
        <p:spPr>
          <a:xfrm>
            <a:off x="744070" y="3834742"/>
            <a:ext cx="6484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4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4.</a:t>
            </a:r>
            <a:r>
              <a:rPr b="0" i="0" lang="en-US" sz="14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flowering plant in the daisy family is used to </a:t>
            </a:r>
            <a:b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make what kind of tea?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g23a1fc172f0_1_147"/>
          <p:cNvSpPr txBox="1"/>
          <p:nvPr/>
        </p:nvSpPr>
        <p:spPr>
          <a:xfrm>
            <a:off x="744070" y="4548842"/>
            <a:ext cx="6484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4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5.</a:t>
            </a:r>
            <a:r>
              <a:rPr b="0" i="0" lang="en-US" sz="14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Tonic water contains quinine, which can be used </a:t>
            </a:r>
            <a:b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 a treatment for babesiosis and what other disease?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g23a1fc172f0_1_147"/>
          <p:cNvSpPr txBox="1"/>
          <p:nvPr/>
        </p:nvSpPr>
        <p:spPr>
          <a:xfrm>
            <a:off x="744070" y="5262954"/>
            <a:ext cx="6484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4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6.</a:t>
            </a:r>
            <a:r>
              <a:rPr b="0" i="0" lang="en-US" sz="14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Which London department store claims to have </a:t>
            </a:r>
            <a:b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invented the Scotch egg? </a:t>
            </a:r>
            <a:b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31"/>
                  </a:ext>
                </a:extLst>
              </a:rPr>
              <a:t>A: </a:t>
            </a:r>
            <a:r>
              <a:rPr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32"/>
                  </a:ext>
                </a:extLst>
              </a:rPr>
              <a:t>Fortnum &amp; Mason</a:t>
            </a: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33"/>
                  </a:ext>
                </a:extLst>
              </a:rPr>
              <a:t>  </a:t>
            </a: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34"/>
                  </a:ext>
                </a:extLst>
              </a:rPr>
              <a:t>B: </a:t>
            </a:r>
            <a:r>
              <a:rPr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35"/>
                  </a:ext>
                </a:extLst>
              </a:rPr>
              <a:t>Harrod</a:t>
            </a:r>
            <a:r>
              <a:rPr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36"/>
                  </a:ext>
                </a:extLst>
              </a:rPr>
              <a:t>s</a:t>
            </a:r>
            <a:r>
              <a:rPr b="1"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37"/>
                  </a:ext>
                </a:extLst>
              </a:rPr>
              <a:t>  </a:t>
            </a: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38"/>
                  </a:ext>
                </a:extLst>
              </a:rPr>
              <a:t>C: </a:t>
            </a:r>
            <a:r>
              <a:rPr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39"/>
                  </a:ext>
                </a:extLst>
              </a:rPr>
              <a:t>Selfridges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g23a1fc172f0_1_147"/>
          <p:cNvSpPr/>
          <p:nvPr/>
        </p:nvSpPr>
        <p:spPr>
          <a:xfrm>
            <a:off x="5313300" y="1828400"/>
            <a:ext cx="23367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Ovaltine</a:t>
            </a:r>
            <a:endParaRPr b="1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g23a1fc172f0_1_147"/>
          <p:cNvSpPr/>
          <p:nvPr/>
        </p:nvSpPr>
        <p:spPr>
          <a:xfrm>
            <a:off x="5287650" y="5371100"/>
            <a:ext cx="23367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lang="en-US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A: </a:t>
            </a:r>
            <a:r>
              <a:rPr b="1" i="0" lang="en-US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40"/>
                  </a:ext>
                </a:extLst>
              </a:rPr>
              <a:t>Fortnum &amp; </a:t>
            </a:r>
            <a:r>
              <a:rPr b="1" i="0" lang="en-US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Mason</a:t>
            </a:r>
            <a:endParaRPr b="1" i="0" sz="1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1" i="0" sz="1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g23a1fc172f0_1_147"/>
          <p:cNvSpPr/>
          <p:nvPr/>
        </p:nvSpPr>
        <p:spPr>
          <a:xfrm>
            <a:off x="5313300" y="2493525"/>
            <a:ext cx="23367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Haricot</a:t>
            </a:r>
            <a:endParaRPr b="1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g23a1fc172f0_1_147"/>
          <p:cNvSpPr/>
          <p:nvPr/>
        </p:nvSpPr>
        <p:spPr>
          <a:xfrm>
            <a:off x="5313300" y="3158650"/>
            <a:ext cx="23367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lang="en-US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Houses of Parliament</a:t>
            </a:r>
            <a:endParaRPr b="1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g23a1fc172f0_1_147"/>
          <p:cNvSpPr/>
          <p:nvPr/>
        </p:nvSpPr>
        <p:spPr>
          <a:xfrm>
            <a:off x="5313300" y="3853750"/>
            <a:ext cx="23367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Chamomile</a:t>
            </a:r>
            <a:endParaRPr b="1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g23a1fc172f0_1_147"/>
          <p:cNvSpPr/>
          <p:nvPr/>
        </p:nvSpPr>
        <p:spPr>
          <a:xfrm>
            <a:off x="5313300" y="4612425"/>
            <a:ext cx="23367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Malaria</a:t>
            </a:r>
            <a:endParaRPr b="1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Google Shape;339;g23a1fc172f0_1_1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0" name="Google Shape;340;g23a1fc172f0_1_157"/>
          <p:cNvSpPr txBox="1"/>
          <p:nvPr/>
        </p:nvSpPr>
        <p:spPr>
          <a:xfrm>
            <a:off x="738875" y="1719400"/>
            <a:ext cx="66426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3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b="1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you were to add up the number of starting </a:t>
            </a:r>
            <a:br>
              <a:rPr b="1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players from a rugby union, rugby league and </a:t>
            </a:r>
            <a:br>
              <a:rPr b="1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rugby sevens team, how many would there be? </a:t>
            </a:r>
            <a:br>
              <a:rPr b="1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A: </a:t>
            </a:r>
            <a:r>
              <a:rPr b="0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35</a:t>
            </a:r>
            <a:r>
              <a:rPr b="1"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b="1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B: </a:t>
            </a:r>
            <a:r>
              <a:rPr b="0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37</a:t>
            </a:r>
            <a:r>
              <a:rPr b="1"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b="1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C: </a:t>
            </a:r>
            <a:r>
              <a:rPr b="0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30</a:t>
            </a:r>
            <a:r>
              <a:rPr b="1"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b="1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D: </a:t>
            </a:r>
            <a:r>
              <a:rPr b="0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40</a:t>
            </a:r>
            <a:endParaRPr b="0" i="0" sz="1300" u="none" cap="none" strike="noStrike">
              <a:solidFill>
                <a:srgbClr val="3434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341;g23a1fc172f0_1_157"/>
          <p:cNvSpPr txBox="1"/>
          <p:nvPr/>
        </p:nvSpPr>
        <p:spPr>
          <a:xfrm>
            <a:off x="733763" y="2669470"/>
            <a:ext cx="6484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3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b="1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‘Gridiron’ is a term that refers to which sport?</a:t>
            </a:r>
            <a:br>
              <a:rPr b="1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A: </a:t>
            </a:r>
            <a:r>
              <a:rPr b="0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American football</a:t>
            </a:r>
            <a:r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b="1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B:</a:t>
            </a:r>
            <a:r>
              <a:rPr b="0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Ice hockey</a:t>
            </a:r>
            <a:r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b="1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C: </a:t>
            </a:r>
            <a:r>
              <a:rPr b="0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Badminton</a:t>
            </a:r>
            <a:r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b="1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D: </a:t>
            </a:r>
            <a:r>
              <a:rPr b="0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Croquet </a:t>
            </a:r>
            <a:endParaRPr b="0" i="0" sz="1300" u="none" cap="none" strike="noStrike">
              <a:solidFill>
                <a:srgbClr val="3434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342;g23a1fc172f0_1_157"/>
          <p:cNvSpPr txBox="1"/>
          <p:nvPr/>
        </p:nvSpPr>
        <p:spPr>
          <a:xfrm>
            <a:off x="738882" y="3250250"/>
            <a:ext cx="6474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3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b="1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Which of the following sports is not considered </a:t>
            </a:r>
            <a:br>
              <a:rPr b="1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one of the ‘Gaelic games’? </a:t>
            </a:r>
            <a:br>
              <a:rPr b="1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41"/>
                  </a:ext>
                </a:extLst>
              </a:rPr>
              <a:t>A: </a:t>
            </a:r>
            <a:r>
              <a:rPr b="0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42"/>
                  </a:ext>
                </a:extLst>
              </a:rPr>
              <a:t>Gaelic football</a:t>
            </a:r>
            <a:r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43"/>
                  </a:ext>
                </a:extLst>
              </a:rPr>
              <a:t>  </a:t>
            </a:r>
            <a:r>
              <a:rPr b="1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44"/>
                  </a:ext>
                </a:extLst>
              </a:rPr>
              <a:t>B: </a:t>
            </a:r>
            <a:r>
              <a:rPr b="0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45"/>
                  </a:ext>
                </a:extLst>
              </a:rPr>
              <a:t>Hurling</a:t>
            </a:r>
            <a:r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46"/>
                  </a:ext>
                </a:extLst>
              </a:rPr>
              <a:t>  </a:t>
            </a:r>
            <a:r>
              <a:rPr b="1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47"/>
                  </a:ext>
                </a:extLst>
              </a:rPr>
              <a:t>C: </a:t>
            </a:r>
            <a:r>
              <a:rPr b="0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48"/>
                  </a:ext>
                </a:extLst>
              </a:rPr>
              <a:t>Rounders</a:t>
            </a:r>
            <a:r>
              <a:rPr b="1"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49"/>
                  </a:ext>
                </a:extLst>
              </a:rPr>
              <a:t>  </a:t>
            </a:r>
            <a:r>
              <a:rPr b="1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50"/>
                  </a:ext>
                </a:extLst>
              </a:rPr>
              <a:t>D: </a:t>
            </a:r>
            <a:r>
              <a:rPr b="0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51"/>
                  </a:ext>
                </a:extLst>
              </a:rPr>
              <a:t>Dodgeball</a:t>
            </a:r>
            <a:endParaRPr b="0" i="0" sz="1300" u="none" cap="none" strike="noStrike">
              <a:solidFill>
                <a:srgbClr val="3434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343;g23a1fc172f0_1_157"/>
          <p:cNvSpPr txBox="1"/>
          <p:nvPr/>
        </p:nvSpPr>
        <p:spPr>
          <a:xfrm>
            <a:off x="733763" y="4015832"/>
            <a:ext cx="64845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3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b="1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first football World Cup was held in 1930. </a:t>
            </a:r>
            <a:br>
              <a:rPr b="1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 won it? </a:t>
            </a:r>
            <a:r>
              <a:rPr b="1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52"/>
                  </a:ext>
                </a:extLst>
              </a:rPr>
              <a:t>A: </a:t>
            </a:r>
            <a:r>
              <a:rPr b="0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53"/>
                  </a:ext>
                </a:extLst>
              </a:rPr>
              <a:t>USA</a:t>
            </a:r>
            <a:r>
              <a:rPr b="1"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54"/>
                  </a:ext>
                </a:extLst>
              </a:rPr>
              <a:t>  </a:t>
            </a:r>
            <a:r>
              <a:rPr b="1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55"/>
                  </a:ext>
                </a:extLst>
              </a:rPr>
              <a:t>B: </a:t>
            </a:r>
            <a:r>
              <a:rPr b="0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56"/>
                  </a:ext>
                </a:extLst>
              </a:rPr>
              <a:t>England</a:t>
            </a:r>
            <a:r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57"/>
                  </a:ext>
                </a:extLst>
              </a:rPr>
              <a:t>  </a:t>
            </a:r>
            <a:r>
              <a:rPr b="1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58"/>
                  </a:ext>
                </a:extLst>
              </a:rPr>
              <a:t>C: </a:t>
            </a:r>
            <a:r>
              <a:rPr b="0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59"/>
                  </a:ext>
                </a:extLst>
              </a:rPr>
              <a:t>Japan</a:t>
            </a:r>
            <a:r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60"/>
                  </a:ext>
                </a:extLst>
              </a:rPr>
              <a:t>  </a:t>
            </a:r>
            <a:r>
              <a:rPr b="1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61"/>
                  </a:ext>
                </a:extLst>
              </a:rPr>
              <a:t>D: </a:t>
            </a:r>
            <a:r>
              <a:rPr b="0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62"/>
                  </a:ext>
                </a:extLst>
              </a:rPr>
              <a:t>Uruguay</a:t>
            </a:r>
            <a:endParaRPr b="0" i="0" sz="1300" u="none" cap="none" strike="noStrike">
              <a:solidFill>
                <a:srgbClr val="3434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344;g23a1fc172f0_1_157"/>
          <p:cNvSpPr txBox="1"/>
          <p:nvPr/>
        </p:nvSpPr>
        <p:spPr>
          <a:xfrm>
            <a:off x="733763" y="4632701"/>
            <a:ext cx="64845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3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5. </a:t>
            </a:r>
            <a:r>
              <a:rPr b="1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Which of the following sports personalities has not been </a:t>
            </a:r>
            <a:br>
              <a:rPr b="1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made a knight or dame? </a:t>
            </a:r>
            <a:r>
              <a:rPr b="1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63"/>
                  </a:ext>
                </a:extLst>
              </a:rPr>
              <a:t>A: </a:t>
            </a:r>
            <a:r>
              <a:rPr b="0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64"/>
                  </a:ext>
                </a:extLst>
              </a:rPr>
              <a:t>Andy Murra</a:t>
            </a:r>
            <a:r>
              <a:rPr b="0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65"/>
                  </a:ext>
                </a:extLst>
              </a:rPr>
              <a:t>y</a:t>
            </a:r>
            <a:r>
              <a:rPr b="1"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66"/>
                  </a:ext>
                </a:extLst>
              </a:rPr>
              <a:t>  </a:t>
            </a:r>
            <a:r>
              <a:rPr b="1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67"/>
                  </a:ext>
                </a:extLst>
              </a:rPr>
              <a:t>B: </a:t>
            </a:r>
            <a:r>
              <a:rPr b="0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68"/>
                  </a:ext>
                </a:extLst>
              </a:rPr>
              <a:t>Kelly Holmes</a:t>
            </a:r>
            <a:r>
              <a:rPr b="1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69"/>
                  </a:ext>
                </a:extLst>
              </a:rPr>
              <a:t> </a:t>
            </a:r>
            <a:br>
              <a:rPr b="1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70"/>
                  </a:ext>
                </a:extLst>
              </a:rPr>
            </a:br>
            <a:r>
              <a:rPr b="1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71"/>
                  </a:ext>
                </a:extLst>
              </a:rPr>
              <a:t>C: </a:t>
            </a:r>
            <a:r>
              <a:rPr b="0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72"/>
                  </a:ext>
                </a:extLst>
              </a:rPr>
              <a:t>Rory McIlroy</a:t>
            </a:r>
            <a:r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73"/>
                  </a:ext>
                </a:extLst>
              </a:rPr>
              <a:t>  </a:t>
            </a:r>
            <a:r>
              <a:rPr b="1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74"/>
                  </a:ext>
                </a:extLst>
              </a:rPr>
              <a:t>D: </a:t>
            </a:r>
            <a:r>
              <a:rPr b="0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75"/>
                  </a:ext>
                </a:extLst>
              </a:rPr>
              <a:t>Jessica Ennis-Hill</a:t>
            </a:r>
            <a:endParaRPr b="0" i="0" sz="1300" u="none" cap="none" strike="noStrike">
              <a:solidFill>
                <a:srgbClr val="3434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345;g23a1fc172f0_1_157"/>
          <p:cNvSpPr txBox="1"/>
          <p:nvPr/>
        </p:nvSpPr>
        <p:spPr>
          <a:xfrm>
            <a:off x="738863" y="5449669"/>
            <a:ext cx="6474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3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6. </a:t>
            </a:r>
            <a:r>
              <a:rPr b="1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Which of these sports was </a:t>
            </a:r>
            <a:r>
              <a:rPr b="1" i="0" lang="en-US" sz="1300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76"/>
                  </a:ext>
                </a:extLst>
              </a:rPr>
              <a:t>not</a:t>
            </a:r>
            <a:r>
              <a:rPr b="1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77"/>
                  </a:ext>
                </a:extLst>
              </a:rPr>
              <a:t> </a:t>
            </a:r>
            <a:r>
              <a:rPr b="1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held at both the ancient </a:t>
            </a:r>
            <a:br>
              <a:rPr b="1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modern Olympic </a:t>
            </a:r>
            <a:r>
              <a:rPr b="1"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</a:t>
            </a:r>
            <a:r>
              <a:rPr b="1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78"/>
                  </a:ext>
                </a:extLst>
              </a:rPr>
              <a:t>ames</a:t>
            </a:r>
            <a:r>
              <a:rPr b="1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 </a:t>
            </a:r>
            <a:br>
              <a:rPr b="1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79"/>
                  </a:ext>
                </a:extLst>
              </a:rPr>
              <a:t>A: </a:t>
            </a:r>
            <a:r>
              <a:rPr b="0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80"/>
                  </a:ext>
                </a:extLst>
              </a:rPr>
              <a:t>Boxing</a:t>
            </a:r>
            <a:r>
              <a:rPr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81"/>
                  </a:ext>
                </a:extLst>
              </a:rPr>
              <a:t>  </a:t>
            </a:r>
            <a:r>
              <a:rPr b="1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82"/>
                  </a:ext>
                </a:extLst>
              </a:rPr>
              <a:t>B: </a:t>
            </a:r>
            <a:r>
              <a:rPr b="0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83"/>
                  </a:ext>
                </a:extLst>
              </a:rPr>
              <a:t>Swimming</a:t>
            </a:r>
            <a:r>
              <a:rPr b="1"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84"/>
                  </a:ext>
                </a:extLst>
              </a:rPr>
              <a:t>  </a:t>
            </a:r>
            <a:r>
              <a:rPr b="1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85"/>
                  </a:ext>
                </a:extLst>
              </a:rPr>
              <a:t>C: </a:t>
            </a:r>
            <a:r>
              <a:rPr b="0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86"/>
                  </a:ext>
                </a:extLst>
              </a:rPr>
              <a:t>Discus throwing</a:t>
            </a:r>
            <a:r>
              <a:rPr b="1" lang="en-US" sz="1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87"/>
                  </a:ext>
                </a:extLst>
              </a:rPr>
              <a:t>  </a:t>
            </a:r>
            <a:r>
              <a:rPr b="1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88"/>
                  </a:ext>
                </a:extLst>
              </a:rPr>
              <a:t>D: </a:t>
            </a:r>
            <a:r>
              <a:rPr b="0" i="0" lang="en-US" sz="1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89"/>
                  </a:ext>
                </a:extLst>
              </a:rPr>
              <a:t>Pentathlon</a:t>
            </a:r>
            <a:endParaRPr b="0" i="0" sz="1300" u="none" cap="none" strike="noStrike">
              <a:solidFill>
                <a:srgbClr val="3434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346;g23a1fc172f0_1_157"/>
          <p:cNvSpPr/>
          <p:nvPr/>
        </p:nvSpPr>
        <p:spPr>
          <a:xfrm>
            <a:off x="5519655" y="1923625"/>
            <a:ext cx="22020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-US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b="1" lang="en-US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b="1" i="0" lang="en-US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90"/>
                  </a:ext>
                </a:extLst>
              </a:rPr>
              <a:t> 35 </a:t>
            </a:r>
            <a:r>
              <a:rPr b="0" i="0" lang="en-US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91"/>
                  </a:ext>
                </a:extLst>
              </a:rPr>
              <a:t>(15 + 13 + 7)</a:t>
            </a:r>
            <a:endParaRPr b="0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  <a:extLst>
                <a:ext uri="http://customooxmlschemas.google.com/">
                  <go:slidesCustomData xmlns:go="http://customooxmlschemas.google.com/" textRoundtripDataId="192"/>
                </a:ext>
              </a:extLst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g23a1fc172f0_1_157"/>
          <p:cNvSpPr/>
          <p:nvPr/>
        </p:nvSpPr>
        <p:spPr>
          <a:xfrm>
            <a:off x="5493275" y="5508125"/>
            <a:ext cx="22020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b="1" lang="en-US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b="1" i="0" lang="en-US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Swimming</a:t>
            </a:r>
            <a:endParaRPr b="1" i="0" sz="1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1" i="0" sz="1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g23a1fc172f0_1_157"/>
          <p:cNvSpPr/>
          <p:nvPr/>
        </p:nvSpPr>
        <p:spPr>
          <a:xfrm>
            <a:off x="5519655" y="2654775"/>
            <a:ext cx="22020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b="1" lang="en-US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b="1" i="0" lang="en-US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American football</a:t>
            </a:r>
            <a:endParaRPr b="1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g23a1fc172f0_1_157"/>
          <p:cNvSpPr/>
          <p:nvPr/>
        </p:nvSpPr>
        <p:spPr>
          <a:xfrm>
            <a:off x="5519655" y="3327650"/>
            <a:ext cx="22020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b="1" lang="en-US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b="1" i="0" lang="en-US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Dodgeball</a:t>
            </a:r>
            <a:endParaRPr b="1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g23a1fc172f0_1_157"/>
          <p:cNvSpPr/>
          <p:nvPr/>
        </p:nvSpPr>
        <p:spPr>
          <a:xfrm>
            <a:off x="5519655" y="4026525"/>
            <a:ext cx="22020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b="1" lang="en-US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b="1" i="0" lang="en-US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Uruguay</a:t>
            </a:r>
            <a:endParaRPr b="1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g23a1fc172f0_1_157"/>
          <p:cNvSpPr/>
          <p:nvPr/>
        </p:nvSpPr>
        <p:spPr>
          <a:xfrm>
            <a:off x="5519655" y="4746963"/>
            <a:ext cx="22020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</a:t>
            </a:r>
            <a:r>
              <a:rPr b="1" lang="en-US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b="1" i="0" lang="en-US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Rory McIlroy</a:t>
            </a:r>
            <a:endParaRPr b="1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g23a1fc172f0_1_10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g23a1fc172f0_1_109"/>
          <p:cNvSpPr txBox="1"/>
          <p:nvPr/>
        </p:nvSpPr>
        <p:spPr>
          <a:xfrm>
            <a:off x="738913" y="1801649"/>
            <a:ext cx="6484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4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Which pop star performed a virtual concert on Fortnite </a:t>
            </a:r>
            <a:b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2022? </a:t>
            </a: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93"/>
                  </a:ext>
                </a:extLst>
              </a:rPr>
              <a:t>A:</a:t>
            </a:r>
            <a:r>
              <a:rPr b="1"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94"/>
                  </a:ext>
                </a:extLst>
              </a:rPr>
              <a:t> </a:t>
            </a: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95"/>
                  </a:ext>
                </a:extLst>
              </a:rPr>
              <a:t>Taylor Swift</a:t>
            </a:r>
            <a:r>
              <a:rPr b="1"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96"/>
                  </a:ext>
                </a:extLst>
              </a:rPr>
              <a:t>  </a:t>
            </a: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97"/>
                  </a:ext>
                </a:extLst>
              </a:rPr>
              <a:t>B: </a:t>
            </a:r>
            <a:r>
              <a:rPr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98"/>
                  </a:ext>
                </a:extLst>
              </a:rPr>
              <a:t>Ariana Grande</a:t>
            </a:r>
            <a:r>
              <a:rPr b="1"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99"/>
                  </a:ext>
                </a:extLst>
              </a:rPr>
              <a:t>  </a:t>
            </a: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200"/>
                  </a:ext>
                </a:extLst>
              </a:rPr>
              <a:t>C: </a:t>
            </a: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201"/>
                  </a:ext>
                </a:extLst>
              </a:rPr>
              <a:t>Tones and I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g23a1fc172f0_1_109"/>
          <p:cNvSpPr txBox="1"/>
          <p:nvPr/>
        </p:nvSpPr>
        <p:spPr>
          <a:xfrm>
            <a:off x="738913" y="2543520"/>
            <a:ext cx="6484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4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the 2021 computer-animated film </a:t>
            </a:r>
            <a:r>
              <a:rPr b="1" i="1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Encanto</a:t>
            </a: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who is the </a:t>
            </a:r>
            <a:b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person one of the songs states that ‘we don’t talk about’?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g23a1fc172f0_1_109"/>
          <p:cNvSpPr txBox="1"/>
          <p:nvPr/>
        </p:nvSpPr>
        <p:spPr>
          <a:xfrm>
            <a:off x="749207" y="3336613"/>
            <a:ext cx="64743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4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is the name of a pyramid-shaped speed cube?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g23a1fc172f0_1_109"/>
          <p:cNvSpPr txBox="1"/>
          <p:nvPr/>
        </p:nvSpPr>
        <p:spPr>
          <a:xfrm>
            <a:off x="738913" y="3851857"/>
            <a:ext cx="6484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4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Minecraft, what are Creepers scared of? </a:t>
            </a:r>
            <a:b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A: </a:t>
            </a:r>
            <a:r>
              <a:rPr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dark</a:t>
            </a:r>
            <a:r>
              <a:rPr b="1"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B: </a:t>
            </a:r>
            <a:r>
              <a:rPr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Spiders</a:t>
            </a:r>
            <a:r>
              <a:rPr b="1"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C: </a:t>
            </a:r>
            <a:r>
              <a:rPr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Ocelots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g23a1fc172f0_1_109"/>
          <p:cNvSpPr txBox="1"/>
          <p:nvPr/>
        </p:nvSpPr>
        <p:spPr>
          <a:xfrm>
            <a:off x="738913" y="4613701"/>
            <a:ext cx="64845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4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5. </a:t>
            </a: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is the name of the 2022 album by Harry Styles?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g23a1fc172f0_1_109"/>
          <p:cNvSpPr txBox="1"/>
          <p:nvPr/>
        </p:nvSpPr>
        <p:spPr>
          <a:xfrm>
            <a:off x="738913" y="5132906"/>
            <a:ext cx="6474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4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6. </a:t>
            </a:r>
            <a:r>
              <a:rPr b="1"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are the popular plush toys that are named partly </a:t>
            </a:r>
            <a:br>
              <a:rPr b="1"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after a type of soft sweet called?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g23a1fc172f0_1_109"/>
          <p:cNvSpPr/>
          <p:nvPr/>
        </p:nvSpPr>
        <p:spPr>
          <a:xfrm>
            <a:off x="5662900" y="1828400"/>
            <a:ext cx="21411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lang="en-US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C: </a:t>
            </a:r>
            <a:r>
              <a:rPr b="1" i="0" lang="en-US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Tones and I</a:t>
            </a:r>
            <a:endParaRPr b="1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g23a1fc172f0_1_109"/>
          <p:cNvSpPr/>
          <p:nvPr/>
        </p:nvSpPr>
        <p:spPr>
          <a:xfrm>
            <a:off x="5637250" y="5188000"/>
            <a:ext cx="21411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Squishmallows</a:t>
            </a:r>
            <a:endParaRPr b="1" i="0" sz="1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t/>
            </a:r>
            <a:endParaRPr b="1" i="0" sz="17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g23a1fc172f0_1_109"/>
          <p:cNvSpPr/>
          <p:nvPr/>
        </p:nvSpPr>
        <p:spPr>
          <a:xfrm>
            <a:off x="5662900" y="2516288"/>
            <a:ext cx="21411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Bruno</a:t>
            </a:r>
            <a:endParaRPr b="1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g23a1fc172f0_1_109"/>
          <p:cNvSpPr/>
          <p:nvPr/>
        </p:nvSpPr>
        <p:spPr>
          <a:xfrm>
            <a:off x="5662900" y="3197975"/>
            <a:ext cx="21411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Pyraminx</a:t>
            </a:r>
            <a:endParaRPr b="1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g23a1fc172f0_1_109"/>
          <p:cNvSpPr/>
          <p:nvPr/>
        </p:nvSpPr>
        <p:spPr>
          <a:xfrm>
            <a:off x="5662900" y="3845313"/>
            <a:ext cx="21411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lang="en-US" sz="17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C: </a:t>
            </a:r>
            <a:r>
              <a:rPr b="1" i="0" lang="en-US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Ocelots</a:t>
            </a:r>
            <a:endParaRPr b="1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g23a1fc172f0_1_109"/>
          <p:cNvSpPr/>
          <p:nvPr/>
        </p:nvSpPr>
        <p:spPr>
          <a:xfrm>
            <a:off x="5662900" y="4506313"/>
            <a:ext cx="21411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1" lang="en-US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Harry’s House</a:t>
            </a:r>
            <a:endParaRPr b="1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g23a1fc172f0_1_1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g23a1fc172f0_1_119"/>
          <p:cNvSpPr txBox="1"/>
          <p:nvPr/>
        </p:nvSpPr>
        <p:spPr>
          <a:xfrm>
            <a:off x="738913" y="1801649"/>
            <a:ext cx="6484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4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7. </a:t>
            </a:r>
            <a:r>
              <a:rPr b="1" i="1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Diper Överlöde</a:t>
            </a: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the 17th book in wh</a:t>
            </a:r>
            <a:r>
              <a:rPr b="1"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ich</a:t>
            </a: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series by author </a:t>
            </a:r>
            <a:b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Jeff Kinney?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g23a1fc172f0_1_119"/>
          <p:cNvSpPr txBox="1"/>
          <p:nvPr/>
        </p:nvSpPr>
        <p:spPr>
          <a:xfrm>
            <a:off x="738913" y="2615495"/>
            <a:ext cx="64845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4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8. </a:t>
            </a: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</a:t>
            </a:r>
            <a:r>
              <a:rPr b="1"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ich</a:t>
            </a: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CBBC television series is presented by twin </a:t>
            </a:r>
            <a:b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brothers Dr Chris and Dr Xand, and (unrelated) Dr Ronx?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g23a1fc172f0_1_119"/>
          <p:cNvSpPr txBox="1"/>
          <p:nvPr/>
        </p:nvSpPr>
        <p:spPr>
          <a:xfrm>
            <a:off x="749207" y="3429000"/>
            <a:ext cx="6474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4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9. </a:t>
            </a: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Complete the next three words from the lyrics to this </a:t>
            </a:r>
            <a:b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 Billions song</a:t>
            </a:r>
            <a:r>
              <a:rPr b="1"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‘My name is Chicky…?’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g23a1fc172f0_1_119"/>
          <p:cNvSpPr txBox="1"/>
          <p:nvPr/>
        </p:nvSpPr>
        <p:spPr>
          <a:xfrm>
            <a:off x="738913" y="4242507"/>
            <a:ext cx="6484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4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10. </a:t>
            </a: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is the name of the live-action comedy film </a:t>
            </a:r>
            <a:b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released last year on Disney+ that is a sequel to the 2007 </a:t>
            </a:r>
            <a:b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film </a:t>
            </a:r>
            <a:r>
              <a:rPr b="1" i="1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Enchanted</a:t>
            </a:r>
            <a:r>
              <a:rPr b="1" i="0" lang="en-US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g23a1fc172f0_1_119"/>
          <p:cNvSpPr/>
          <p:nvPr/>
        </p:nvSpPr>
        <p:spPr>
          <a:xfrm>
            <a:off x="5470000" y="1828400"/>
            <a:ext cx="23340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1" lang="en-US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Diary of a Wimpy Kid</a:t>
            </a:r>
            <a:endParaRPr b="1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g23a1fc172f0_1_119"/>
          <p:cNvSpPr/>
          <p:nvPr/>
        </p:nvSpPr>
        <p:spPr>
          <a:xfrm>
            <a:off x="5470000" y="2615616"/>
            <a:ext cx="23340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1" lang="en-US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Operation Ouch</a:t>
            </a:r>
            <a:endParaRPr b="1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0" name="Google Shape;380;g23a1fc172f0_1_119"/>
          <p:cNvSpPr/>
          <p:nvPr/>
        </p:nvSpPr>
        <p:spPr>
          <a:xfrm>
            <a:off x="5470000" y="3429300"/>
            <a:ext cx="23340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-US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‘Chicky, Chicky, Chicky’</a:t>
            </a:r>
            <a:endParaRPr b="1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1" name="Google Shape;381;g23a1fc172f0_1_119"/>
          <p:cNvSpPr/>
          <p:nvPr/>
        </p:nvSpPr>
        <p:spPr>
          <a:xfrm>
            <a:off x="5470000" y="4350648"/>
            <a:ext cx="2334000" cy="522600"/>
          </a:xfrm>
          <a:prstGeom prst="flowChartAlternateProcess">
            <a:avLst/>
          </a:prstGeom>
          <a:solidFill>
            <a:srgbClr val="27AA67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1" lang="en-US" sz="17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Disenchanted</a:t>
            </a:r>
            <a:endParaRPr b="1" i="0" sz="20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7AA6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3"/>
          <p:cNvSpPr txBox="1"/>
          <p:nvPr/>
        </p:nvSpPr>
        <p:spPr>
          <a:xfrm>
            <a:off x="1108513" y="1801649"/>
            <a:ext cx="64845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Which British artist is known for an exhibit featuring a shark preserved in formaldehyde?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3"/>
          <p:cNvSpPr txBox="1"/>
          <p:nvPr/>
        </p:nvSpPr>
        <p:spPr>
          <a:xfrm>
            <a:off x="1108513" y="2546047"/>
            <a:ext cx="6484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Which American playwright wrote the stage plays </a:t>
            </a:r>
            <a:r>
              <a:rPr b="1" i="1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Streetcar Named Desire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and </a:t>
            </a:r>
            <a:r>
              <a:rPr b="1" i="1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Cat on a Hot Tin Roof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 </a:t>
            </a:r>
            <a:r>
              <a:rPr b="1" i="0" lang="en-US" sz="1800" u="none" cap="none" strike="noStrike">
                <a:solidFill>
                  <a:srgbClr val="343433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3"/>
          <p:cNvSpPr txBox="1"/>
          <p:nvPr/>
        </p:nvSpPr>
        <p:spPr>
          <a:xfrm>
            <a:off x="1118807" y="3253896"/>
            <a:ext cx="647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Which west African country was novelist Chinua Achebe born in?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" name="Google Shape;104;p3"/>
          <p:cNvSpPr txBox="1"/>
          <p:nvPr/>
        </p:nvSpPr>
        <p:spPr>
          <a:xfrm>
            <a:off x="1118807" y="3684544"/>
            <a:ext cx="64845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Wilbur is the name of the pig in which children’s book by </a:t>
            </a:r>
            <a:b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E. B. White?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3"/>
          <p:cNvSpPr txBox="1"/>
          <p:nvPr/>
        </p:nvSpPr>
        <p:spPr>
          <a:xfrm>
            <a:off x="1108512" y="4444617"/>
            <a:ext cx="64845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5.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Which British-Australian comedian, actor, writer and musician wrote the original songs for </a:t>
            </a:r>
            <a:r>
              <a:rPr b="1" i="1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Matilda the Musical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3"/>
          <p:cNvSpPr txBox="1"/>
          <p:nvPr/>
        </p:nvSpPr>
        <p:spPr>
          <a:xfrm>
            <a:off x="1118807" y="5186369"/>
            <a:ext cx="64743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6.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Which Italian Renaissance artist and inventor created the mural </a:t>
            </a:r>
            <a:b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1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Last Supper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4"/>
          <p:cNvSpPr txBox="1"/>
          <p:nvPr/>
        </p:nvSpPr>
        <p:spPr>
          <a:xfrm>
            <a:off x="1108513" y="1801649"/>
            <a:ext cx="64845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name links a famous painting in the Louvre with Elvis Presley’s daughter?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4"/>
          <p:cNvSpPr txBox="1"/>
          <p:nvPr/>
        </p:nvSpPr>
        <p:spPr>
          <a:xfrm>
            <a:off x="1108513" y="2524155"/>
            <a:ext cx="64845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geographical feature links the location of Tutankhamun’s tomb with one of the hottest place on earth?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4"/>
          <p:cNvSpPr txBox="1"/>
          <p:nvPr/>
        </p:nvSpPr>
        <p:spPr>
          <a:xfrm>
            <a:off x="1118807" y="3238009"/>
            <a:ext cx="64743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name is shared by the first person to fly solo across the Atlantic Ocean and Professor Xavier from the X-Men?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" name="Google Shape;115;p4"/>
          <p:cNvSpPr txBox="1"/>
          <p:nvPr/>
        </p:nvSpPr>
        <p:spPr>
          <a:xfrm>
            <a:off x="1108513" y="3956184"/>
            <a:ext cx="64845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word links the lyrics of the song </a:t>
            </a:r>
            <a:r>
              <a:rPr b="1" i="1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Bohemian Rhapsody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with the person who discovered the four largest moons of Jupiter?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4"/>
          <p:cNvSpPr txBox="1"/>
          <p:nvPr/>
        </p:nvSpPr>
        <p:spPr>
          <a:xfrm>
            <a:off x="1108513" y="4674371"/>
            <a:ext cx="64845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5.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name links the first female prime minister of India with another famous leader from that country?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" name="Google Shape;117;p4"/>
          <p:cNvSpPr txBox="1"/>
          <p:nvPr/>
        </p:nvSpPr>
        <p:spPr>
          <a:xfrm>
            <a:off x="1118807" y="5392571"/>
            <a:ext cx="64743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6.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year links the Watergate scandal with the name of a hit song by James Blunt?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5"/>
          <p:cNvSpPr txBox="1"/>
          <p:nvPr/>
        </p:nvSpPr>
        <p:spPr>
          <a:xfrm>
            <a:off x="1108513" y="1801649"/>
            <a:ext cx="6484479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Humans only use 10 per cent of their brains – </a:t>
            </a:r>
            <a:r>
              <a:rPr b="1" i="0" lang="en-US" sz="17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fact or fiction?</a:t>
            </a:r>
            <a:endParaRPr b="0" i="0" sz="1400" u="none" cap="none" strike="noStrike">
              <a:solidFill>
                <a:srgbClr val="008CA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5"/>
          <p:cNvSpPr txBox="1"/>
          <p:nvPr/>
        </p:nvSpPr>
        <p:spPr>
          <a:xfrm>
            <a:off x="1108513" y="2372426"/>
            <a:ext cx="64845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Turkey meat is high in tryptophan, and so causes more drowsiness after eating than other meats – </a:t>
            </a:r>
            <a:r>
              <a:rPr b="1" i="0" lang="en-US" sz="17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fact or fiction?</a:t>
            </a:r>
            <a:endParaRPr b="0" i="0" sz="1400" u="none" cap="none" strike="noStrike">
              <a:solidFill>
                <a:srgbClr val="008CA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5"/>
          <p:cNvSpPr txBox="1"/>
          <p:nvPr/>
        </p:nvSpPr>
        <p:spPr>
          <a:xfrm>
            <a:off x="1118807" y="3204768"/>
            <a:ext cx="64743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-US" sz="1800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b="1" lang="en-US" sz="1800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b="1"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</a:t>
            </a:r>
            <a:r>
              <a:rPr b="1"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3"/>
                  </a:ext>
                </a:extLst>
              </a:rPr>
              <a:t>harks can smell a drop of blood a mile away – </a:t>
            </a:r>
            <a:r>
              <a:rPr b="1" lang="en-US" sz="1700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4"/>
                  </a:ext>
                </a:extLst>
              </a:rPr>
              <a:t>fact or fiction?</a:t>
            </a:r>
            <a:endParaRPr>
              <a:solidFill>
                <a:srgbClr val="008CAA"/>
              </a:solidFill>
              <a:extLst>
                <a:ext uri="http://customooxmlschemas.google.com/">
                  <go:slidesCustomData xmlns:go="http://customooxmlschemas.google.com/" textRoundtripDataId="15"/>
                </a:ext>
              </a:extLst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5"/>
          <p:cNvSpPr txBox="1"/>
          <p:nvPr/>
        </p:nvSpPr>
        <p:spPr>
          <a:xfrm>
            <a:off x="1108513" y="3730850"/>
            <a:ext cx="6484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-US" sz="1800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b="1" lang="en-US" sz="1800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b="1"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Seeds are the spiciest part of chilli peppers – </a:t>
            </a:r>
            <a:r>
              <a:rPr b="1" lang="en-US" sz="1700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fact or fiction?</a:t>
            </a:r>
            <a:endParaRPr b="1"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5"/>
          <p:cNvSpPr txBox="1"/>
          <p:nvPr/>
        </p:nvSpPr>
        <p:spPr>
          <a:xfrm>
            <a:off x="1108513" y="4255231"/>
            <a:ext cx="64845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lang="en-US" sz="1800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b="1" lang="en-US" sz="1800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b="1"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Camels store water in their humps – </a:t>
            </a:r>
            <a:r>
              <a:rPr b="1" lang="en-US" sz="1700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fact or fiction?</a:t>
            </a:r>
            <a:endParaRPr b="0" i="0" sz="1400" u="none" cap="none" strike="noStrike">
              <a:solidFill>
                <a:srgbClr val="008CAA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i="0" sz="1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5"/>
          <p:cNvSpPr txBox="1"/>
          <p:nvPr/>
        </p:nvSpPr>
        <p:spPr>
          <a:xfrm>
            <a:off x="1118800" y="4743110"/>
            <a:ext cx="5896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6. </a:t>
            </a:r>
            <a:r>
              <a:rPr b="1"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Bats are blind – </a:t>
            </a:r>
            <a:r>
              <a:rPr b="1" lang="en-US" sz="1700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fact or fiction?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g23a1fc172f0_1_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g23a1fc172f0_1_29"/>
          <p:cNvSpPr txBox="1"/>
          <p:nvPr/>
        </p:nvSpPr>
        <p:spPr>
          <a:xfrm>
            <a:off x="1108513" y="1801649"/>
            <a:ext cx="64845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Which south-east African country has a flag depicting a rifle </a:t>
            </a:r>
            <a:b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 represent defence and vigilance?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g23a1fc172f0_1_29"/>
          <p:cNvSpPr txBox="1"/>
          <p:nvPr/>
        </p:nvSpPr>
        <p:spPr>
          <a:xfrm>
            <a:off x="1108513" y="2484370"/>
            <a:ext cx="64845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majority of the flags at the London 2012 Olympics were </a:t>
            </a:r>
            <a:b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made in which other western European country? </a:t>
            </a:r>
            <a:b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A: </a:t>
            </a:r>
            <a:r>
              <a:rPr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Belgium</a:t>
            </a:r>
            <a:r>
              <a:rPr b="1"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B: </a:t>
            </a:r>
            <a:r>
              <a:rPr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France</a:t>
            </a:r>
            <a:r>
              <a:rPr b="1"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C: </a:t>
            </a:r>
            <a:r>
              <a:rPr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Germany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g23a1fc172f0_1_29"/>
          <p:cNvSpPr txBox="1"/>
          <p:nvPr/>
        </p:nvSpPr>
        <p:spPr>
          <a:xfrm>
            <a:off x="1118807" y="3428825"/>
            <a:ext cx="64743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Only two national flags are square. One is Vatican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6"/>
                  </a:ext>
                </a:extLst>
              </a:rPr>
              <a:t>City</a:t>
            </a:r>
            <a:r>
              <a:rPr b="1"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’s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, the other </a:t>
            </a:r>
            <a:b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belongs to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which western European country?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g23a1fc172f0_1_29"/>
          <p:cNvSpPr txBox="1"/>
          <p:nvPr/>
        </p:nvSpPr>
        <p:spPr>
          <a:xfrm>
            <a:off x="1108513" y="4111382"/>
            <a:ext cx="64845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 eagle with a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snake features on the flag of which country in </a:t>
            </a:r>
            <a:b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southern portion of North America?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g23a1fc172f0_1_29"/>
          <p:cNvSpPr txBox="1"/>
          <p:nvPr/>
        </p:nvSpPr>
        <p:spPr>
          <a:xfrm>
            <a:off x="1108513" y="4793932"/>
            <a:ext cx="64845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5.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Which country in the Mediterranean Sea features </a:t>
            </a:r>
            <a:b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map of the island with two olive branches underneath?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g23a1fc172f0_1_29"/>
          <p:cNvSpPr txBox="1"/>
          <p:nvPr/>
        </p:nvSpPr>
        <p:spPr>
          <a:xfrm>
            <a:off x="1108513" y="5476482"/>
            <a:ext cx="6484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6.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Which way does the dragon face on the Welsh flag?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8"/>
          <p:cNvSpPr txBox="1"/>
          <p:nvPr/>
        </p:nvSpPr>
        <p:spPr>
          <a:xfrm>
            <a:off x="1108513" y="2283849"/>
            <a:ext cx="6484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is the most popular dog breed in the UK?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8"/>
          <p:cNvSpPr txBox="1"/>
          <p:nvPr/>
        </p:nvSpPr>
        <p:spPr>
          <a:xfrm>
            <a:off x="1108513" y="2756839"/>
            <a:ext cx="64845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long do cats </a:t>
            </a:r>
            <a:r>
              <a:rPr b="1"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sleep on average during the day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? </a:t>
            </a:r>
            <a:b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A: </a:t>
            </a:r>
            <a:r>
              <a:rPr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 hours</a:t>
            </a: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B: </a:t>
            </a:r>
            <a:r>
              <a:rPr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 hours</a:t>
            </a:r>
            <a:r>
              <a:rPr b="1"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C: </a:t>
            </a:r>
            <a:r>
              <a:rPr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 hours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8"/>
          <p:cNvSpPr txBox="1"/>
          <p:nvPr/>
        </p:nvSpPr>
        <p:spPr>
          <a:xfrm>
            <a:off x="1118807" y="3491441"/>
            <a:ext cx="64743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was the name of the </a:t>
            </a:r>
            <a:r>
              <a:rPr b="1"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dog that was famous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spending 14 years guarding the grave of his owner in Edinburgh?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8"/>
          <p:cNvSpPr txBox="1"/>
          <p:nvPr/>
        </p:nvSpPr>
        <p:spPr>
          <a:xfrm>
            <a:off x="1118807" y="4226039"/>
            <a:ext cx="6484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b="1"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country has the largest population of cats?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" name="Google Shape;149;p8"/>
          <p:cNvSpPr txBox="1"/>
          <p:nvPr/>
        </p:nvSpPr>
        <p:spPr>
          <a:xfrm>
            <a:off x="1118807" y="4699039"/>
            <a:ext cx="64845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5.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is a group of kittens called? </a:t>
            </a:r>
            <a:b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7"/>
                  </a:ext>
                </a:extLst>
              </a:rPr>
              <a:t>A: </a:t>
            </a:r>
            <a:r>
              <a:rPr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8"/>
                  </a:ext>
                </a:extLst>
              </a:rPr>
              <a:t>Kindle</a:t>
            </a:r>
            <a:r>
              <a:rPr b="1"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19"/>
                  </a:ext>
                </a:extLst>
              </a:rPr>
              <a:t> 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20"/>
                  </a:ext>
                </a:extLst>
              </a:rPr>
              <a:t>B: </a:t>
            </a:r>
            <a:r>
              <a:rPr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21"/>
                  </a:ext>
                </a:extLst>
              </a:rPr>
              <a:t>Kitties</a:t>
            </a:r>
            <a:r>
              <a:rPr b="1"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22"/>
                  </a:ext>
                </a:extLst>
              </a:rPr>
              <a:t> 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23"/>
                  </a:ext>
                </a:extLst>
              </a:rPr>
              <a:t>C: </a:t>
            </a:r>
            <a:r>
              <a:rPr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24"/>
                  </a:ext>
                </a:extLst>
              </a:rPr>
              <a:t>Catkins</a:t>
            </a:r>
            <a:endParaRPr i="0" sz="1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8"/>
          <p:cNvSpPr txBox="1"/>
          <p:nvPr/>
        </p:nvSpPr>
        <p:spPr>
          <a:xfrm>
            <a:off x="1118807" y="5374564"/>
            <a:ext cx="64845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6.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is the name of the cat who has served as Chief Mouser to the Cabinet Office at 10 Downing Street since 2011?</a:t>
            </a:r>
            <a:endParaRPr b="1" i="0" sz="17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10"/>
          <p:cNvSpPr txBox="1"/>
          <p:nvPr/>
        </p:nvSpPr>
        <p:spPr>
          <a:xfrm>
            <a:off x="1108513" y="1801649"/>
            <a:ext cx="64845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warm night-time drink is made from malt, milk and eggs, flavoured with cocoa?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10"/>
          <p:cNvSpPr txBox="1"/>
          <p:nvPr/>
        </p:nvSpPr>
        <p:spPr>
          <a:xfrm>
            <a:off x="1118788" y="2515744"/>
            <a:ext cx="6484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type of beans are baked beans?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10"/>
          <p:cNvSpPr txBox="1"/>
          <p:nvPr/>
        </p:nvSpPr>
        <p:spPr>
          <a:xfrm>
            <a:off x="1118807" y="2968239"/>
            <a:ext cx="6474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b="1"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HP sauce is named after which famous London landmark?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10"/>
          <p:cNvSpPr txBox="1"/>
          <p:nvPr/>
        </p:nvSpPr>
        <p:spPr>
          <a:xfrm>
            <a:off x="1118807" y="3420742"/>
            <a:ext cx="64845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4.</a:t>
            </a:r>
            <a:r>
              <a:rPr b="0" i="0" lang="en-US" sz="18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flowering plant in the daisy family is used to make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25"/>
                  </a:ext>
                </a:extLst>
              </a:rPr>
              <a:t>what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kind </a:t>
            </a:r>
            <a:b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 tea?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10"/>
          <p:cNvSpPr txBox="1"/>
          <p:nvPr/>
        </p:nvSpPr>
        <p:spPr>
          <a:xfrm>
            <a:off x="1118807" y="4134842"/>
            <a:ext cx="64845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5.</a:t>
            </a:r>
            <a:r>
              <a:rPr b="0" i="0" lang="en-US" sz="18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Tonic water contains quinine, which can be used as a treatment for babesiosis and what other disease?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10"/>
          <p:cNvSpPr txBox="1"/>
          <p:nvPr/>
        </p:nvSpPr>
        <p:spPr>
          <a:xfrm>
            <a:off x="1118807" y="4848954"/>
            <a:ext cx="64845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6.</a:t>
            </a:r>
            <a:r>
              <a:rPr b="0" i="0" lang="en-US" sz="18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Which London department store claims to have invented the </a:t>
            </a:r>
            <a:b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Scotch egg? </a:t>
            </a:r>
            <a:b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26"/>
                  </a:ext>
                </a:extLst>
              </a:rPr>
              <a:t>A: </a:t>
            </a:r>
            <a:r>
              <a:rPr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27"/>
                  </a:ext>
                </a:extLst>
              </a:rPr>
              <a:t>Fortnum &amp; Mason</a:t>
            </a:r>
            <a:r>
              <a:rPr b="1"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28"/>
                  </a:ext>
                </a:extLst>
              </a:rPr>
              <a:t> 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29"/>
                  </a:ext>
                </a:extLst>
              </a:rPr>
              <a:t>B: </a:t>
            </a:r>
            <a:r>
              <a:rPr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30"/>
                  </a:ext>
                </a:extLst>
              </a:rPr>
              <a:t>Harrods</a:t>
            </a: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31"/>
                  </a:ext>
                </a:extLst>
              </a:rPr>
              <a:t> </a:t>
            </a:r>
            <a:r>
              <a:rPr b="1"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32"/>
                  </a:ext>
                </a:extLst>
              </a:rPr>
              <a:t>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33"/>
                  </a:ext>
                </a:extLst>
              </a:rPr>
              <a:t>C: </a:t>
            </a:r>
            <a:r>
              <a:rPr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34"/>
                  </a:ext>
                </a:extLst>
              </a:rPr>
              <a:t>Selfridges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g1e131cb21a2_1_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g1e131cb21a2_1_24"/>
          <p:cNvSpPr txBox="1"/>
          <p:nvPr/>
        </p:nvSpPr>
        <p:spPr>
          <a:xfrm>
            <a:off x="1108525" y="1801650"/>
            <a:ext cx="66426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you were to add up the number of starting players from a </a:t>
            </a:r>
            <a:b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rugby union, rugby league and rugby sevens team, how many </a:t>
            </a:r>
            <a:b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would there be? </a:t>
            </a:r>
            <a:b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35"/>
                  </a:ext>
                </a:extLst>
              </a:rPr>
              <a:t>A: </a:t>
            </a:r>
            <a:r>
              <a:rPr b="0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36"/>
                  </a:ext>
                </a:extLst>
              </a:rPr>
              <a:t>35</a:t>
            </a:r>
            <a:r>
              <a:rPr b="1"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37"/>
                  </a:ext>
                </a:extLst>
              </a:rPr>
              <a:t> 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38"/>
                  </a:ext>
                </a:extLst>
              </a:rPr>
              <a:t>B: </a:t>
            </a:r>
            <a:r>
              <a:rPr b="0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39"/>
                  </a:ext>
                </a:extLst>
              </a:rPr>
              <a:t>37</a:t>
            </a:r>
            <a:r>
              <a:rPr b="1"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40"/>
                  </a:ext>
                </a:extLst>
              </a:rPr>
              <a:t> 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41"/>
                  </a:ext>
                </a:extLst>
              </a:rPr>
              <a:t>C: </a:t>
            </a:r>
            <a:r>
              <a:rPr b="0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42"/>
                  </a:ext>
                </a:extLst>
              </a:rPr>
              <a:t>30</a:t>
            </a:r>
            <a:r>
              <a:rPr b="1"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43"/>
                  </a:ext>
                </a:extLst>
              </a:rPr>
              <a:t> 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44"/>
                  </a:ext>
                </a:extLst>
              </a:rPr>
              <a:t>D: </a:t>
            </a:r>
            <a:r>
              <a:rPr b="0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45"/>
                  </a:ext>
                </a:extLst>
              </a:rPr>
              <a:t>40</a:t>
            </a:r>
            <a:endParaRPr b="0" i="0" sz="1800" u="none" cap="none" strike="noStrike">
              <a:solidFill>
                <a:srgbClr val="3434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g1e131cb21a2_1_24"/>
          <p:cNvSpPr txBox="1"/>
          <p:nvPr/>
        </p:nvSpPr>
        <p:spPr>
          <a:xfrm>
            <a:off x="1103413" y="3040482"/>
            <a:ext cx="6484500" cy="6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‘Gridiron’ is a term that refers to which sport?</a:t>
            </a:r>
            <a:br>
              <a:rPr b="1"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46"/>
                  </a:ext>
                </a:extLst>
              </a:rPr>
              <a:t>A: </a:t>
            </a:r>
            <a:r>
              <a:rPr b="0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47"/>
                  </a:ext>
                </a:extLst>
              </a:rPr>
              <a:t>American football</a:t>
            </a: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48"/>
                  </a:ext>
                </a:extLst>
              </a:rPr>
              <a:t> 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49"/>
                  </a:ext>
                </a:extLst>
              </a:rPr>
              <a:t>B:</a:t>
            </a:r>
            <a:r>
              <a:rPr b="0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50"/>
                  </a:ext>
                </a:extLst>
              </a:rPr>
              <a:t> Ice hockey</a:t>
            </a: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51"/>
                  </a:ext>
                </a:extLst>
              </a:rPr>
              <a:t> 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52"/>
                  </a:ext>
                </a:extLst>
              </a:rPr>
              <a:t>C: </a:t>
            </a:r>
            <a:r>
              <a:rPr b="0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53"/>
                  </a:ext>
                </a:extLst>
              </a:rPr>
              <a:t>Badminton</a:t>
            </a: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54"/>
                  </a:ext>
                </a:extLst>
              </a:rPr>
              <a:t> 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55"/>
                  </a:ext>
                </a:extLst>
              </a:rPr>
              <a:t>D: </a:t>
            </a:r>
            <a:r>
              <a:rPr b="0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56"/>
                  </a:ext>
                </a:extLst>
              </a:rPr>
              <a:t>Croquet </a:t>
            </a:r>
            <a:endParaRPr b="0" i="0" sz="1800" u="none" cap="none" strike="noStrike">
              <a:solidFill>
                <a:srgbClr val="3434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g1e131cb21a2_1_24"/>
          <p:cNvSpPr txBox="1"/>
          <p:nvPr/>
        </p:nvSpPr>
        <p:spPr>
          <a:xfrm>
            <a:off x="1113632" y="3755800"/>
            <a:ext cx="6474300" cy="89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1800" u="none" cap="none" strike="noStrike">
                <a:solidFill>
                  <a:srgbClr val="008CAA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Which of the following sports is not considered one of the </a:t>
            </a:r>
            <a:b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‘Gaelic games’?</a:t>
            </a:r>
            <a:r>
              <a:rPr b="1"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br>
              <a:rPr b="1"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57"/>
                  </a:ext>
                </a:extLst>
              </a:rPr>
              <a:t>A: </a:t>
            </a:r>
            <a:r>
              <a:rPr b="0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58"/>
                  </a:ext>
                </a:extLst>
              </a:rPr>
              <a:t>Gaelic football</a:t>
            </a: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59"/>
                  </a:ext>
                </a:extLst>
              </a:rPr>
              <a:t> 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60"/>
                  </a:ext>
                </a:extLst>
              </a:rPr>
              <a:t>B: </a:t>
            </a:r>
            <a:r>
              <a:rPr b="0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61"/>
                  </a:ext>
                </a:extLst>
              </a:rPr>
              <a:t>Hurling</a:t>
            </a: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62"/>
                  </a:ext>
                </a:extLst>
              </a:rPr>
              <a:t> 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63"/>
                  </a:ext>
                </a:extLst>
              </a:rPr>
              <a:t>C: </a:t>
            </a:r>
            <a:r>
              <a:rPr b="0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64"/>
                  </a:ext>
                </a:extLst>
              </a:rPr>
              <a:t>Rounders</a:t>
            </a:r>
            <a:r>
              <a:rPr b="1"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65"/>
                  </a:ext>
                </a:extLst>
              </a:rPr>
              <a:t>  </a:t>
            </a:r>
            <a:r>
              <a:rPr b="1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66"/>
                  </a:ext>
                </a:extLst>
              </a:rPr>
              <a:t>D: </a:t>
            </a:r>
            <a:r>
              <a:rPr b="0" i="0" lang="en-US" sz="1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:go="http://customooxmlschemas.google.com/" textRoundtripDataId="67"/>
                  </a:ext>
                </a:extLst>
              </a:rPr>
              <a:t>Dodgeball</a:t>
            </a:r>
            <a:endParaRPr b="0" i="0" sz="1800" u="none" cap="none" strike="noStrike">
              <a:solidFill>
                <a:srgbClr val="34343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2019-05-03T11:32:29Z</dcterms:created>
  <dc:creator>Microsoft Office User</dc:creator>
</cp:coreProperties>
</file>