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jy6Cou91jyun0Pd4cpaXna9Nri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8"/>
    <p:restoredTop sz="94694"/>
  </p:normalViewPr>
  <p:slideViewPr>
    <p:cSldViewPr snapToGrid="0" showGuides="1">
      <p:cViewPr varScale="1">
        <p:scale>
          <a:sx n="121" d="100"/>
          <a:sy n="121" d="100"/>
        </p:scale>
        <p:origin x="77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3a1fc172f0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2" name="Google Shape;172;g23a1fc172f0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2" name="Google Shape;1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3a1fc172f0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g23a1fc172f0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2" name="Google Shape;2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3a1fc172f0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7" name="Google Shape;217;g23a1fc172f0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3a1fc172f0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5" name="Google Shape;235;g23a1fc172f0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3a1fc172f0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2" name="Google Shape;252;g23a1fc172f0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3a1fc172f0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9" name="Google Shape;269;g23a1fc172f0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3a1fc172f0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6" name="Google Shape;286;g23a1fc172f0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3a1fc172f0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3" name="Google Shape;303;g23a1fc172f0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3a1fc172f0_1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0" name="Google Shape;320;g23a1fc172f0_1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3a1fc172f0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7" name="Google Shape;337;g23a1fc172f0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3a1fc172f0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4" name="Google Shape;354;g23a1fc172f0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3a1fc172f0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1" name="Google Shape;371;g23a1fc172f0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3a1fc172f0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" name="Google Shape;131;g23a1fc172f0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e131cb21a2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" name="Google Shape;164;g1e131cb21a2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23a1fc172f0_1_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23a1fc172f0_1_41"/>
          <p:cNvSpPr txBox="1"/>
          <p:nvPr/>
        </p:nvSpPr>
        <p:spPr>
          <a:xfrm>
            <a:off x="946468" y="1850082"/>
            <a:ext cx="64845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 1930 y cynhaliwyd Cwpan y Byd, pêl-droed, am y tro cyntaf. Pwy enillodd?</a:t>
            </a:r>
            <a:b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6"/>
                  </a:ext>
                </a:extLst>
              </a:rPr>
              <a:t>A: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7"/>
                  </a:ext>
                </a:extLst>
              </a:rPr>
              <a:t>UDA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8"/>
                  </a:ext>
                </a:extLst>
              </a:rPr>
              <a:t>  B: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9"/>
                  </a:ext>
                </a:extLst>
              </a:rPr>
              <a:t>Lloegr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0"/>
                  </a:ext>
                </a:extLst>
              </a:rPr>
              <a:t>  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1"/>
                  </a:ext>
                </a:extLst>
              </a:rPr>
              <a:t>C: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2"/>
                  </a:ext>
                </a:extLst>
              </a:rPr>
              <a:t>Japan  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3"/>
                  </a:ext>
                </a:extLst>
              </a:rPr>
              <a:t>D: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4"/>
                  </a:ext>
                </a:extLst>
              </a:rPr>
              <a:t>Uruguay</a:t>
            </a:r>
            <a:endParaRPr sz="1800" b="0" i="0" u="none" strike="noStrike" cap="non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23a1fc172f0_1_41"/>
          <p:cNvSpPr txBox="1"/>
          <p:nvPr/>
        </p:nvSpPr>
        <p:spPr>
          <a:xfrm>
            <a:off x="946468" y="2823875"/>
            <a:ext cx="64845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un o'r bobl hyn o fyd chwaraeon sydd heb eu gwneud yn farchog (knight) neu'n fonesig (dame)?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5"/>
                  </a:ext>
                </a:extLst>
              </a:rPr>
              <a:t>A: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6"/>
                  </a:ext>
                </a:extLst>
              </a:rPr>
              <a:t>Andy Murray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7"/>
                  </a:ext>
                </a:extLst>
              </a:rPr>
              <a:t>  B: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8"/>
                  </a:ext>
                </a:extLst>
              </a:rPr>
              <a:t>Kelly Holmes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9"/>
                  </a:ext>
                </a:extLst>
              </a:rPr>
              <a:t>  C: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0"/>
                  </a:ext>
                </a:extLst>
              </a:rPr>
              <a:t>Rory McIlroy  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1"/>
                  </a:ext>
                </a:extLst>
              </a:rPr>
              <a:t>D: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2"/>
                  </a:ext>
                </a:extLst>
              </a:rPr>
              <a:t>Jessica Ennis-Hill</a:t>
            </a:r>
            <a:endParaRPr sz="1800" b="0" i="0" u="none" strike="noStrike" cap="non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23a1fc172f0_1_41"/>
          <p:cNvSpPr txBox="1"/>
          <p:nvPr/>
        </p:nvSpPr>
        <p:spPr>
          <a:xfrm>
            <a:off x="946468" y="3801419"/>
            <a:ext cx="64743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un o'r chwaraeon hyn nad oedd yn cael ei chwarae yn y Gêmau Olympaidd yn yr hen fyd a'r rhai modern?</a:t>
            </a:r>
            <a:endParaRPr sz="17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3"/>
                  </a:ext>
                </a:extLst>
              </a:rPr>
              <a:t>A: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4"/>
                  </a:ext>
                </a:extLst>
              </a:rPr>
              <a:t>Paffio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5"/>
                  </a:ext>
                </a:extLst>
              </a:rPr>
              <a:t>  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6"/>
                  </a:ext>
                </a:extLst>
              </a:rPr>
              <a:t>B: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7"/>
                  </a:ext>
                </a:extLst>
              </a:rPr>
              <a:t>Nofio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8"/>
                  </a:ext>
                </a:extLst>
              </a:rPr>
              <a:t>  C: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9"/>
                  </a:ext>
                </a:extLst>
              </a:rPr>
              <a:t>Taflu'r ddisgen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0"/>
                  </a:ext>
                </a:extLst>
              </a:rPr>
              <a:t>  D: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Pentathlon</a:t>
            </a:r>
            <a:endParaRPr sz="1800" b="0" i="0" u="none" strike="noStrike" cap="non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2"/>
          <p:cNvSpPr txBox="1"/>
          <p:nvPr/>
        </p:nvSpPr>
        <p:spPr>
          <a:xfrm>
            <a:off x="3744570" y="856906"/>
            <a:ext cx="39013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1" u="none" strike="noStrike" cap="none" dirty="0">
                <a:solidFill>
                  <a:srgbClr val="FF00EB"/>
                </a:solidFill>
                <a:latin typeface="Calibri"/>
                <a:ea typeface="Calibri"/>
                <a:cs typeface="Calibri"/>
                <a:sym typeface="Calibri"/>
              </a:rPr>
              <a:t>This slide is for your own bonus round. There are some fun ideas on page 6 of your </a:t>
            </a:r>
            <a:r>
              <a:rPr lang="en-US" sz="1200" b="0" i="1" u="none" strike="noStrike" cap="none" dirty="0">
                <a:solidFill>
                  <a:srgbClr val="FF00EB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1"/>
                  </a:ext>
                </a:extLst>
              </a:rPr>
              <a:t>Quizmaster Pack</a:t>
            </a:r>
            <a:r>
              <a:rPr lang="en-US" sz="1200" b="0" i="1" u="none" strike="noStrike" cap="none" dirty="0">
                <a:solidFill>
                  <a:srgbClr val="FF00EB"/>
                </a:solidFill>
                <a:latin typeface="Calibri"/>
                <a:ea typeface="Calibri"/>
                <a:cs typeface="Calibri"/>
                <a:sym typeface="Calibri"/>
              </a:rPr>
              <a:t> to get you started. (Delete this note before using this slide.)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2"/>
          <p:cNvSpPr txBox="1"/>
          <p:nvPr/>
        </p:nvSpPr>
        <p:spPr>
          <a:xfrm>
            <a:off x="946468" y="1801649"/>
            <a:ext cx="64844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1800" b="1" i="0" u="none" strike="noStrike" cap="none" dirty="0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</a:rPr>
              <a:t>Add question here…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2"/>
          <p:cNvSpPr txBox="1"/>
          <p:nvPr/>
        </p:nvSpPr>
        <p:spPr>
          <a:xfrm>
            <a:off x="946468" y="2360143"/>
            <a:ext cx="64844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1800" b="1" i="0" u="none" strike="noStrike" cap="none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</a:rPr>
              <a:t>Add question here…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2"/>
          <p:cNvSpPr txBox="1"/>
          <p:nvPr/>
        </p:nvSpPr>
        <p:spPr>
          <a:xfrm>
            <a:off x="946468" y="2918637"/>
            <a:ext cx="64844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1800" b="1" i="0" u="none" strike="noStrike" cap="none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</a:rPr>
              <a:t>Add question here…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2"/>
          <p:cNvSpPr txBox="1"/>
          <p:nvPr/>
        </p:nvSpPr>
        <p:spPr>
          <a:xfrm>
            <a:off x="946468" y="3527426"/>
            <a:ext cx="64844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1800" b="1" i="0" u="none" strike="noStrike" cap="none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</a:rPr>
              <a:t>Add question here…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2"/>
          <p:cNvSpPr txBox="1"/>
          <p:nvPr/>
        </p:nvSpPr>
        <p:spPr>
          <a:xfrm>
            <a:off x="946468" y="4136215"/>
            <a:ext cx="64844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1800" b="1" i="0" u="none" strike="noStrike" cap="none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</a:rPr>
              <a:t>Add question here…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2"/>
          <p:cNvSpPr txBox="1"/>
          <p:nvPr/>
        </p:nvSpPr>
        <p:spPr>
          <a:xfrm>
            <a:off x="946468" y="4745004"/>
            <a:ext cx="64844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sz="1800" b="1" i="0" u="none" strike="noStrike" cap="none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</a:rPr>
              <a:t>Add question here…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6"/>
          <p:cNvSpPr txBox="1"/>
          <p:nvPr/>
        </p:nvSpPr>
        <p:spPr>
          <a:xfrm>
            <a:off x="1098868" y="180164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seren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bop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roddodd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gyngerdd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rhithwir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Fortnite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2022?</a:t>
            </a: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2"/>
                  </a:ext>
                </a:extLst>
              </a:rPr>
              <a:t>A: 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3"/>
                  </a:ext>
                </a:extLst>
              </a:rPr>
              <a:t>Taylor Swift</a:t>
            </a: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4"/>
                  </a:ext>
                </a:extLst>
              </a:rPr>
              <a:t>  B: 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5"/>
                  </a:ext>
                </a:extLst>
              </a:rPr>
              <a:t>Ariana Grande</a:t>
            </a: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6"/>
                  </a:ext>
                </a:extLst>
              </a:rPr>
              <a:t>  C: 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7"/>
                  </a:ext>
                </a:extLst>
              </a:rPr>
              <a:t>Tones and 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6"/>
          <p:cNvSpPr txBox="1"/>
          <p:nvPr/>
        </p:nvSpPr>
        <p:spPr>
          <a:xfrm>
            <a:off x="1098868" y="2615495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 y ffilm animeiddio cyfrifiadurol, </a:t>
            </a:r>
            <a:r>
              <a:rPr lang="en-US" sz="17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Encanto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yn 2021, mae un o’r caneuon yn dweud nad ydyn nhw ddim yn siarad am rywun. Pwy?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6"/>
          <p:cNvSpPr txBox="1"/>
          <p:nvPr/>
        </p:nvSpPr>
        <p:spPr>
          <a:xfrm>
            <a:off x="1098868" y="3429000"/>
            <a:ext cx="64741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yw enw'r pos cyflymder siâp pyramid, tebyg i giwb Rubik?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6"/>
          <p:cNvSpPr txBox="1"/>
          <p:nvPr/>
        </p:nvSpPr>
        <p:spPr>
          <a:xfrm>
            <a:off x="1098868" y="3968882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Minecraft,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sydd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Creepers?</a:t>
            </a: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tywyllwch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B: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Corynnod</a:t>
            </a: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C: 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Ocelots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6"/>
          <p:cNvSpPr txBox="1"/>
          <p:nvPr/>
        </p:nvSpPr>
        <p:spPr>
          <a:xfrm>
            <a:off x="1098868" y="4785763"/>
            <a:ext cx="64844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yw enw'r albwm ryddhaodd Harry Styles yn 2022?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6"/>
          <p:cNvSpPr txBox="1"/>
          <p:nvPr/>
        </p:nvSpPr>
        <p:spPr>
          <a:xfrm>
            <a:off x="1098868" y="5317956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yw'r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teganau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meddal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poblogaidd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enwyd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rhannol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ôl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math o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felysion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meddal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g23a1fc172f0_1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23a1fc172f0_1_19"/>
          <p:cNvSpPr txBox="1"/>
          <p:nvPr/>
        </p:nvSpPr>
        <p:spPr>
          <a:xfrm>
            <a:off x="1098868" y="180164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7. </a:t>
            </a:r>
            <a:r>
              <a:rPr lang="en-US" sz="17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Diper</a:t>
            </a:r>
            <a:r>
              <a:rPr lang="en-US" sz="17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Överlöde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yw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enw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llyfr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rhif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17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ym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mha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gyfres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yr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awdur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Jeff Kinney?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23a1fc172f0_1_19"/>
          <p:cNvSpPr txBox="1"/>
          <p:nvPr/>
        </p:nvSpPr>
        <p:spPr>
          <a:xfrm>
            <a:off x="1098868" y="2615495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8.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gyfres deledu ar CBBC sy'n cael ei chyflwyno gan yr efeilliaid Dr Chris a Dr Xand, a hefyd Dr Ronx sydd ddim yn perthyn iddyn nhw?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23a1fc172f0_1_19"/>
          <p:cNvSpPr txBox="1"/>
          <p:nvPr/>
        </p:nvSpPr>
        <p:spPr>
          <a:xfrm>
            <a:off x="1098868" y="3429000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9.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yw tri gair nesaf y gân hon gan D Billions, ‘My name is Chicky…?’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23a1fc172f0_1_19"/>
          <p:cNvSpPr txBox="1"/>
          <p:nvPr/>
        </p:nvSpPr>
        <p:spPr>
          <a:xfrm>
            <a:off x="1098868" y="4242507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10.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yw enw'r ffilm gomedi a ryddhawyd y llynedd ar Disney+ ac sy'n ddilyniant i'r ffilm </a:t>
            </a:r>
            <a:r>
              <a:rPr lang="en-US" sz="17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Enchanted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2007?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23a1fc172f0_1_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23a1fc172f0_1_69"/>
          <p:cNvSpPr txBox="1"/>
          <p:nvPr/>
        </p:nvSpPr>
        <p:spPr>
          <a:xfrm>
            <a:off x="3530451" y="746575"/>
            <a:ext cx="4398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FF00EB"/>
                </a:solidFill>
                <a:latin typeface="Calibri"/>
                <a:ea typeface="Calibri"/>
                <a:cs typeface="Calibri"/>
                <a:sym typeface="Calibri"/>
              </a:rPr>
              <a:t>IMPORTANT Note:</a:t>
            </a:r>
            <a:r>
              <a:rPr lang="en-US" sz="1200" b="0" i="1" u="none" strike="noStrike" cap="none">
                <a:solidFill>
                  <a:srgbClr val="FF00EB"/>
                </a:solidFill>
                <a:latin typeface="Calibri"/>
                <a:ea typeface="Calibri"/>
                <a:cs typeface="Calibri"/>
                <a:sym typeface="Calibri"/>
              </a:rPr>
              <a:t> Please do not delete anything from the answer pages. Questions and answers both appear on the slide but when viewed as a slideshow they are animated to appear with each click. </a:t>
            </a:r>
            <a:br>
              <a:rPr lang="en-US" sz="1200" b="0" i="1" u="none" strike="noStrike" cap="none">
                <a:solidFill>
                  <a:srgbClr val="FF00E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1" u="none" strike="noStrike" cap="none">
                <a:solidFill>
                  <a:srgbClr val="FF00EB"/>
                </a:solidFill>
                <a:latin typeface="Calibri"/>
                <a:ea typeface="Calibri"/>
                <a:cs typeface="Calibri"/>
                <a:sym typeface="Calibri"/>
              </a:rPr>
              <a:t>(Delete this note before using this slide.)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23a1fc172f0_1_69"/>
          <p:cNvSpPr txBox="1"/>
          <p:nvPr/>
        </p:nvSpPr>
        <p:spPr>
          <a:xfrm>
            <a:off x="738999" y="1882075"/>
            <a:ext cx="5193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Pwy gafodd ei enwi'n Bersonoliaeth Chwaraeon y Flwyddyn y BBC yn 2022? A: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Mead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B: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 Muirhead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C: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Jessica Gadirova</a:t>
            </a:r>
            <a:endParaRPr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23a1fc172f0_1_69"/>
          <p:cNvSpPr txBox="1"/>
          <p:nvPr/>
        </p:nvSpPr>
        <p:spPr>
          <a:xfrm>
            <a:off x="739000" y="2512988"/>
            <a:ext cx="50526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Ym mis Gorffennaf y llynedd, cofnodwyd y tymheredd uchaf erioed yn y Deyrnas Unedig. Beth oedd e? </a:t>
            </a:r>
            <a:b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8"/>
                  </a:ext>
                </a:extLst>
              </a:rPr>
              <a:t>A: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9"/>
                  </a:ext>
                </a:extLst>
              </a:rPr>
              <a:t>38.3 gradd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0"/>
                  </a:ext>
                </a:extLst>
              </a:rPr>
              <a:t>  B: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1"/>
                  </a:ext>
                </a:extLst>
              </a:rPr>
              <a:t>40.3 gradd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2"/>
                  </a:ext>
                </a:extLst>
              </a:rPr>
              <a:t>  C: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3"/>
                  </a:ext>
                </a:extLst>
              </a:rPr>
              <a:t>42.3 gradd</a:t>
            </a:r>
            <a:r>
              <a:rPr lang="en-US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4"/>
                  </a:ext>
                </a:extLst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23a1fc172f0_1_69"/>
          <p:cNvSpPr txBox="1"/>
          <p:nvPr/>
        </p:nvSpPr>
        <p:spPr>
          <a:xfrm>
            <a:off x="749278" y="3360138"/>
            <a:ext cx="490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Enillodd Amy Broadhurst fedal aur ym Mhencampwriaethau Bocsio Merched y Byd ym mis Mai 2022. O ba wlad mae hi?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23a1fc172f0_1_69"/>
          <p:cNvSpPr txBox="1"/>
          <p:nvPr/>
        </p:nvSpPr>
        <p:spPr>
          <a:xfrm>
            <a:off x="739000" y="4029175"/>
            <a:ext cx="4902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Cyhoeddwyd mai'r actor Rwandaidd-Albanaidd Ncuti Gatwa fydd y prif gymeriad yng nghyfres newydd pa gyfres deledu ffuglen wyddonol?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23a1fc172f0_1_69"/>
          <p:cNvSpPr txBox="1"/>
          <p:nvPr/>
        </p:nvSpPr>
        <p:spPr>
          <a:xfrm>
            <a:off x="738993" y="4935039"/>
            <a:ext cx="648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dref o Gymru a wnaed yn ddinas ym mis Medi 2022?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23a1fc172f0_1_69"/>
          <p:cNvSpPr txBox="1"/>
          <p:nvPr/>
        </p:nvSpPr>
        <p:spPr>
          <a:xfrm>
            <a:off x="749278" y="5409800"/>
            <a:ext cx="4785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ganwr pop a ryddhaodd albwm Nadolig pwrpasol am y tro cyntaf mewn bron i ddau ddegawd yn 2022?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23a1fc172f0_1_69"/>
          <p:cNvSpPr/>
          <p:nvPr/>
        </p:nvSpPr>
        <p:spPr>
          <a:xfrm>
            <a:off x="5817125" y="1872425"/>
            <a:ext cx="18816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A: B</a:t>
            </a: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eth Mead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23a1fc172f0_1_69"/>
          <p:cNvSpPr/>
          <p:nvPr/>
        </p:nvSpPr>
        <p:spPr>
          <a:xfrm>
            <a:off x="5817125" y="2612225"/>
            <a:ext cx="18816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C: 40.3 gradd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23a1fc172f0_1_69"/>
          <p:cNvSpPr/>
          <p:nvPr/>
        </p:nvSpPr>
        <p:spPr>
          <a:xfrm>
            <a:off x="5791475" y="3360150"/>
            <a:ext cx="18816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Iwerddon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23a1fc172f0_1_69"/>
          <p:cNvSpPr/>
          <p:nvPr/>
        </p:nvSpPr>
        <p:spPr>
          <a:xfrm>
            <a:off x="5791475" y="4078575"/>
            <a:ext cx="18816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Doctor Who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23a1fc172f0_1_69"/>
          <p:cNvSpPr/>
          <p:nvPr/>
        </p:nvSpPr>
        <p:spPr>
          <a:xfrm>
            <a:off x="5791475" y="4794525"/>
            <a:ext cx="18816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Wrecsam </a:t>
            </a: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23a1fc172f0_1_69"/>
          <p:cNvSpPr/>
          <p:nvPr/>
        </p:nvSpPr>
        <p:spPr>
          <a:xfrm>
            <a:off x="5791475" y="5480550"/>
            <a:ext cx="18816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700"/>
            </a:pPr>
            <a:r>
              <a:rPr lang="en-GB" sz="1700" b="1" dirty="0" err="1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Syr</a:t>
            </a:r>
            <a:r>
              <a:rPr lang="en-US" sz="1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Cliff Richard</a:t>
            </a:r>
            <a:endParaRPr sz="17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5"/>
                </a:ext>
              </a:extLs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23a1fc172f0_1_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23a1fc172f0_1_79"/>
          <p:cNvSpPr txBox="1"/>
          <p:nvPr/>
        </p:nvSpPr>
        <p:spPr>
          <a:xfrm>
            <a:off x="739022" y="1872425"/>
            <a:ext cx="4640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arlunydd Prydeinig sy'n adnabyddus am arddangos siarc wedi'i gadw mewn fformaldehyd?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g23a1fc172f0_1_79"/>
          <p:cNvSpPr txBox="1"/>
          <p:nvPr/>
        </p:nvSpPr>
        <p:spPr>
          <a:xfrm>
            <a:off x="739022" y="2616825"/>
            <a:ext cx="4640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ddramodydd Americanaidd ysgrifennodd y dramâu llwyfan </a:t>
            </a:r>
            <a:r>
              <a:rPr lang="en-US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Streetcar Named Desire a Cat on a Hot Tin Roof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en-US" b="1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23a1fc172f0_1_79"/>
          <p:cNvSpPr txBox="1"/>
          <p:nvPr/>
        </p:nvSpPr>
        <p:spPr>
          <a:xfrm>
            <a:off x="749302" y="3324675"/>
            <a:ext cx="4371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Ym mha wlad yng ngorllewin Affrica y ganed y nofelydd Chinua Achebe?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23a1fc172f0_1_79"/>
          <p:cNvSpPr txBox="1"/>
          <p:nvPr/>
        </p:nvSpPr>
        <p:spPr>
          <a:xfrm>
            <a:off x="749302" y="3940688"/>
            <a:ext cx="4371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Ym mha lyfr plant gan E. B. White mae mochyn o'r enw Wilbur?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23a1fc172f0_1_79"/>
          <p:cNvSpPr txBox="1"/>
          <p:nvPr/>
        </p:nvSpPr>
        <p:spPr>
          <a:xfrm>
            <a:off x="739000" y="4601175"/>
            <a:ext cx="4291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ddigrifwr, actor, awdur a cherddor Prydeinig-Awstralaidd ysgrifennodd y caneuon gwreiddiol ar gyfer </a:t>
            </a:r>
            <a:r>
              <a:rPr lang="en-US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Matilda the Musical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23a1fc172f0_1_79"/>
          <p:cNvSpPr txBox="1"/>
          <p:nvPr/>
        </p:nvSpPr>
        <p:spPr>
          <a:xfrm>
            <a:off x="749302" y="5480250"/>
            <a:ext cx="417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arlunydd a dyfeisiwr Eidalaidd o gyfnod y Dadeni a greodd y murlun </a:t>
            </a:r>
            <a:r>
              <a:rPr lang="en-US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Swper Olaf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23a1fc172f0_1_79"/>
          <p:cNvSpPr/>
          <p:nvPr/>
        </p:nvSpPr>
        <p:spPr>
          <a:xfrm>
            <a:off x="5539525" y="1872425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Damian Hirst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23a1fc172f0_1_79"/>
          <p:cNvSpPr/>
          <p:nvPr/>
        </p:nvSpPr>
        <p:spPr>
          <a:xfrm>
            <a:off x="5539525" y="2612225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Tennessee Williams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23a1fc172f0_1_79"/>
          <p:cNvSpPr/>
          <p:nvPr/>
        </p:nvSpPr>
        <p:spPr>
          <a:xfrm>
            <a:off x="5513875" y="3360150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Nigeria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23a1fc172f0_1_79"/>
          <p:cNvSpPr/>
          <p:nvPr/>
        </p:nvSpPr>
        <p:spPr>
          <a:xfrm>
            <a:off x="5513875" y="4078575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Charlotte’s Web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23a1fc172f0_1_79"/>
          <p:cNvSpPr/>
          <p:nvPr/>
        </p:nvSpPr>
        <p:spPr>
          <a:xfrm>
            <a:off x="5513875" y="4794525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Tim Minchin</a:t>
            </a: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23a1fc172f0_1_79"/>
          <p:cNvSpPr/>
          <p:nvPr/>
        </p:nvSpPr>
        <p:spPr>
          <a:xfrm>
            <a:off x="5513875" y="5480550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Leonardo da Vinci</a:t>
            </a: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g23a1fc172f0_1_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23a1fc172f0_1_89"/>
          <p:cNvSpPr txBox="1"/>
          <p:nvPr/>
        </p:nvSpPr>
        <p:spPr>
          <a:xfrm>
            <a:off x="738975" y="1739950"/>
            <a:ext cx="4136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enw sy’n cysylltu darlun enwog yn y Louvre â merch Elvis Presley?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23a1fc172f0_1_89"/>
          <p:cNvSpPr txBox="1"/>
          <p:nvPr/>
        </p:nvSpPr>
        <p:spPr>
          <a:xfrm>
            <a:off x="738975" y="2462450"/>
            <a:ext cx="4485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nodwedd ddaearyddol sy’n cysylltu lleoliad beddrod Tutankhamun ag un o’r lleoedd poethaf ar y ddaear? 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g23a1fc172f0_1_89"/>
          <p:cNvSpPr txBox="1"/>
          <p:nvPr/>
        </p:nvSpPr>
        <p:spPr>
          <a:xfrm>
            <a:off x="749275" y="3089100"/>
            <a:ext cx="3919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enw sy'n cael ei rannu gan y person cyntaf i hedfan ar ei ben ei hun ar draws Cefnfor Iwerydd a'r Athro Xavier o'r X-Men? 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g23a1fc172f0_1_89"/>
          <p:cNvSpPr txBox="1"/>
          <p:nvPr/>
        </p:nvSpPr>
        <p:spPr>
          <a:xfrm>
            <a:off x="738975" y="3894475"/>
            <a:ext cx="4382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air sy’n cysylltu geiriau’r gân </a:t>
            </a:r>
            <a:r>
              <a:rPr lang="en-US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Bohemian Rhapsody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â’r sawl wnaeth ddarganfod pedwar lleuad mwyaf y blaned Iau?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23a1fc172f0_1_89"/>
          <p:cNvSpPr txBox="1"/>
          <p:nvPr/>
        </p:nvSpPr>
        <p:spPr>
          <a:xfrm>
            <a:off x="738975" y="4699850"/>
            <a:ext cx="426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enw sy'n cysylltu Prif Weinidog benywaidd cyntaf India ag arweinydd enwog arall o'r wlad honno?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23a1fc172f0_1_89"/>
          <p:cNvSpPr txBox="1"/>
          <p:nvPr/>
        </p:nvSpPr>
        <p:spPr>
          <a:xfrm>
            <a:off x="749273" y="5433075"/>
            <a:ext cx="4136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flwyddyn sy'n cysylltu sgandal Watergate ag enw cân boblogaidd gan James Blunt?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23a1fc172f0_1_89"/>
          <p:cNvSpPr/>
          <p:nvPr/>
        </p:nvSpPr>
        <p:spPr>
          <a:xfrm>
            <a:off x="5344175" y="1033375"/>
            <a:ext cx="2521500" cy="8232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Lisa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(Mona Lisa a Lisa Marie Presley)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23a1fc172f0_1_89"/>
          <p:cNvSpPr/>
          <p:nvPr/>
        </p:nvSpPr>
        <p:spPr>
          <a:xfrm>
            <a:off x="5344175" y="1927500"/>
            <a:ext cx="2521500" cy="8232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700"/>
            </a:pPr>
            <a:r>
              <a:rPr lang="en-GB" sz="17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Dyffryn / Valley </a:t>
            </a:r>
            <a:r>
              <a:rPr lang="en-GB" sz="1200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(Dyffryn y </a:t>
            </a:r>
            <a:r>
              <a:rPr lang="en-GB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Brenhinoedd</a:t>
            </a:r>
            <a:r>
              <a:rPr lang="en-GB" sz="1200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  / Valley of the Kings a Dyffryn </a:t>
            </a:r>
            <a:r>
              <a:rPr lang="en-GB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Marwolaeth</a:t>
            </a:r>
            <a:r>
              <a:rPr lang="en-GB" sz="1200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 / Death Valley)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63" name="Google Shape;263;g23a1fc172f0_1_89"/>
          <p:cNvSpPr/>
          <p:nvPr/>
        </p:nvSpPr>
        <p:spPr>
          <a:xfrm>
            <a:off x="5344175" y="2821625"/>
            <a:ext cx="2521500" cy="8232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Charles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(Charles Lindbergh a Charles Xavier)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23a1fc172f0_1_89"/>
          <p:cNvSpPr/>
          <p:nvPr/>
        </p:nvSpPr>
        <p:spPr>
          <a:xfrm>
            <a:off x="5344175" y="3715750"/>
            <a:ext cx="2521500" cy="8232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Galileo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(‘</a:t>
            </a:r>
            <a:r>
              <a:rPr lang="en-US" sz="1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Gallileo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Figaro, magnifico’ a Galileo Galilei)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23a1fc172f0_1_89"/>
          <p:cNvSpPr/>
          <p:nvPr/>
        </p:nvSpPr>
        <p:spPr>
          <a:xfrm>
            <a:off x="5344175" y="4609875"/>
            <a:ext cx="2521500" cy="8232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Gandhi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Mahātmā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Gandhi ac Indira Gandhi)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23a1fc172f0_1_89"/>
          <p:cNvSpPr/>
          <p:nvPr/>
        </p:nvSpPr>
        <p:spPr>
          <a:xfrm>
            <a:off x="5344175" y="5539275"/>
            <a:ext cx="2521500" cy="5232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1973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23a1fc172f0_1_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23a1fc172f0_1_99"/>
          <p:cNvSpPr txBox="1"/>
          <p:nvPr/>
        </p:nvSpPr>
        <p:spPr>
          <a:xfrm>
            <a:off x="738925" y="1801650"/>
            <a:ext cx="480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 ond 10 y cant o'u hymennydd y mae pobl yn ei ddefnyddio</a:t>
            </a:r>
            <a:endParaRPr b="0" i="0" u="none" strike="noStrike" cap="none">
              <a:solidFill>
                <a:srgbClr val="008C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23a1fc172f0_1_99"/>
          <p:cNvSpPr txBox="1"/>
          <p:nvPr/>
        </p:nvSpPr>
        <p:spPr>
          <a:xfrm>
            <a:off x="738925" y="2493975"/>
            <a:ext cx="440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 llawer o'r asid amino "tryptoffan" mewn cig twrci ac felly mae'n gwneud i chi deimlo'n fwy cysglyd ar ôl ei fwyta na chigoedd eraill</a:t>
            </a:r>
            <a:endParaRPr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23a1fc172f0_1_99"/>
          <p:cNvSpPr txBox="1"/>
          <p:nvPr/>
        </p:nvSpPr>
        <p:spPr>
          <a:xfrm>
            <a:off x="749223" y="3381725"/>
            <a:ext cx="4402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Gall siarcod glywed arogl diferyn o waed filltir i ffwrdd</a:t>
            </a:r>
            <a:endParaRPr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23a1fc172f0_1_99"/>
          <p:cNvSpPr txBox="1"/>
          <p:nvPr/>
        </p:nvSpPr>
        <p:spPr>
          <a:xfrm>
            <a:off x="738926" y="3988800"/>
            <a:ext cx="648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Hadau yw'r rhan fwyaf sbeislyd o bupurau tsili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23a1fc172f0_1_99"/>
          <p:cNvSpPr txBox="1"/>
          <p:nvPr/>
        </p:nvSpPr>
        <p:spPr>
          <a:xfrm>
            <a:off x="738925" y="4749090"/>
            <a:ext cx="648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 camelod yn storio dŵr yn eu crwbi/crwmp (hump) </a:t>
            </a:r>
            <a:endParaRPr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23a1fc172f0_1_99"/>
          <p:cNvSpPr txBox="1"/>
          <p:nvPr/>
        </p:nvSpPr>
        <p:spPr>
          <a:xfrm>
            <a:off x="749220" y="5550699"/>
            <a:ext cx="647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 ystlumod yn ddall</a:t>
            </a:r>
            <a:endParaRPr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23a1fc172f0_1_99"/>
          <p:cNvSpPr/>
          <p:nvPr/>
        </p:nvSpPr>
        <p:spPr>
          <a:xfrm>
            <a:off x="5662900" y="1707925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Ffug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23a1fc172f0_1_99"/>
          <p:cNvSpPr/>
          <p:nvPr/>
        </p:nvSpPr>
        <p:spPr>
          <a:xfrm>
            <a:off x="5637250" y="5510750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Ffug</a:t>
            </a: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23a1fc172f0_1_99"/>
          <p:cNvSpPr/>
          <p:nvPr/>
        </p:nvSpPr>
        <p:spPr>
          <a:xfrm>
            <a:off x="5662900" y="2468201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Ffug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23a1fc172f0_1_99"/>
          <p:cNvSpPr/>
          <p:nvPr/>
        </p:nvSpPr>
        <p:spPr>
          <a:xfrm>
            <a:off x="5662900" y="3228501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Ffaith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23a1fc172f0_1_99"/>
          <p:cNvSpPr/>
          <p:nvPr/>
        </p:nvSpPr>
        <p:spPr>
          <a:xfrm>
            <a:off x="5662900" y="3988800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Ffug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23a1fc172f0_1_99"/>
          <p:cNvSpPr/>
          <p:nvPr/>
        </p:nvSpPr>
        <p:spPr>
          <a:xfrm>
            <a:off x="5662900" y="4749763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Ffug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23a1fc172f0_1_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23a1fc172f0_1_127"/>
          <p:cNvSpPr txBox="1"/>
          <p:nvPr/>
        </p:nvSpPr>
        <p:spPr>
          <a:xfrm>
            <a:off x="738920" y="1829557"/>
            <a:ext cx="4693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wlad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ne-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ddwyrain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Affrica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sydd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â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llun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reiffl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baner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gynrychioli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amddiffyn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bod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eich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gwyliadwriaeth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3a1fc172f0_1_127"/>
          <p:cNvSpPr txBox="1"/>
          <p:nvPr/>
        </p:nvSpPr>
        <p:spPr>
          <a:xfrm>
            <a:off x="738925" y="2408583"/>
            <a:ext cx="4917804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1800"/>
            </a:pPr>
            <a:r>
              <a:rPr lang="en-US" b="1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Ym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mha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wlad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arall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yng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ngorllewin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Ewrop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cafodd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rhan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fwyaf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o'r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baneri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yng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Ngemau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Olympaidd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Llundain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2012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gwneud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b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Gwlad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Belg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B: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Ffrainc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C: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Yr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Almaen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23a1fc172f0_1_127"/>
          <p:cNvSpPr txBox="1"/>
          <p:nvPr/>
        </p:nvSpPr>
        <p:spPr>
          <a:xfrm>
            <a:off x="749200" y="3416702"/>
            <a:ext cx="4617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dwy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faner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genedlaethol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sy'n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sgwâr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Baner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Dinas y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Fatican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yw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un. Pa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wlad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yng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ngorllewin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Ewrop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bia'r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llall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1" dirty="0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23a1fc172f0_1_127"/>
          <p:cNvSpPr txBox="1"/>
          <p:nvPr/>
        </p:nvSpPr>
        <p:spPr>
          <a:xfrm>
            <a:off x="738921" y="4111375"/>
            <a:ext cx="4456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eryr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neidr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ymddangos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faner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wlad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rhan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ddeheuol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Gogledd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America?</a:t>
            </a:r>
            <a:endParaRPr b="1" dirty="0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23a1fc172f0_1_127"/>
          <p:cNvSpPr txBox="1"/>
          <p:nvPr/>
        </p:nvSpPr>
        <p:spPr>
          <a:xfrm>
            <a:off x="738922" y="4859887"/>
            <a:ext cx="4617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faner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wlad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ym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Môr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Canoldir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llun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fap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o'r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ynys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dwy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gangen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goeden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olewydd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tano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94" name="Google Shape;294;g23a1fc172f0_1_127"/>
          <p:cNvSpPr txBox="1"/>
          <p:nvPr/>
        </p:nvSpPr>
        <p:spPr>
          <a:xfrm>
            <a:off x="738913" y="5690784"/>
            <a:ext cx="64845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gyfeiriad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mae'r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ddraig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wynebu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faner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Cymru?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95" name="Google Shape;295;g23a1fc172f0_1_127"/>
          <p:cNvSpPr/>
          <p:nvPr/>
        </p:nvSpPr>
        <p:spPr>
          <a:xfrm>
            <a:off x="5544300" y="1828400"/>
            <a:ext cx="1910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Mozambique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23a1fc172f0_1_127"/>
          <p:cNvSpPr/>
          <p:nvPr/>
        </p:nvSpPr>
        <p:spPr>
          <a:xfrm>
            <a:off x="5518650" y="5583225"/>
            <a:ext cx="1910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Chwith</a:t>
            </a: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23a1fc172f0_1_127"/>
          <p:cNvSpPr/>
          <p:nvPr/>
        </p:nvSpPr>
        <p:spPr>
          <a:xfrm>
            <a:off x="5544300" y="2617200"/>
            <a:ext cx="1910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B: </a:t>
            </a: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Ffrainc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23a1fc172f0_1_127"/>
          <p:cNvSpPr/>
          <p:nvPr/>
        </p:nvSpPr>
        <p:spPr>
          <a:xfrm>
            <a:off x="5544300" y="3406025"/>
            <a:ext cx="1910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 Swistir 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23a1fc172f0_1_127"/>
          <p:cNvSpPr/>
          <p:nvPr/>
        </p:nvSpPr>
        <p:spPr>
          <a:xfrm>
            <a:off x="5544300" y="4165750"/>
            <a:ext cx="1910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Mecsico 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23a1fc172f0_1_127"/>
          <p:cNvSpPr/>
          <p:nvPr/>
        </p:nvSpPr>
        <p:spPr>
          <a:xfrm>
            <a:off x="5544300" y="4902075"/>
            <a:ext cx="1910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Cyprus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"/>
          <p:cNvSpPr txBox="1"/>
          <p:nvPr/>
        </p:nvSpPr>
        <p:spPr>
          <a:xfrm>
            <a:off x="946468" y="180164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Pwy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gafodd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enwi'n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Bersonoliaeth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Chwaraeon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Flwyddyn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BBC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2022?</a:t>
            </a: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A: </a:t>
            </a:r>
            <a:r>
              <a:rPr lang="en-US" sz="17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Mead</a:t>
            </a: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B: </a:t>
            </a:r>
            <a:r>
              <a:rPr lang="en-US" sz="17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 </a:t>
            </a:r>
            <a:r>
              <a:rPr lang="en-US" sz="17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Muirhead</a:t>
            </a: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C: </a:t>
            </a:r>
            <a:r>
              <a:rPr lang="en-US" sz="17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Jessica </a:t>
            </a:r>
            <a:r>
              <a:rPr lang="en-US" sz="17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Gadirova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 txBox="1"/>
          <p:nvPr/>
        </p:nvSpPr>
        <p:spPr>
          <a:xfrm>
            <a:off x="946475" y="2513250"/>
            <a:ext cx="64845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Ym mis Gorffennaf y llynedd, cofnodwyd y tymheredd uchaf erioed yn y Deyrnas Unedig. Beth oedd e?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A: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38.3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gradd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  B: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40.3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gradd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  C: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42.3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gradd</a:t>
            </a:r>
            <a:r>
              <a:rPr lang="en-US" sz="1800" b="0" i="0" u="none" strike="noStrike" cap="none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956762" y="3502038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Enillodd Amy Broadhurst fedal aur ym Mhencampwriaethau Bocsio Merched y Byd ym mis Mai 2022. O ba wlad mae hi?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946475" y="4225488"/>
            <a:ext cx="68502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Cyhoeddwyd mai'r actor Rwandaidd-Albanaidd Ncuti Gatwa fydd y prif gymeriad yng nghyfres newydd pa gyfres deledu ffuglen wyddonol?</a:t>
            </a:r>
            <a:endParaRPr sz="1800" b="1" i="0" u="none" strike="noStrike" cap="non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946468" y="4972626"/>
            <a:ext cx="648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dref o Gymru a wnaed yn ddinas ym mis Medi 2022?</a:t>
            </a:r>
            <a:endParaRPr sz="1800" b="1" i="0" u="none" strike="noStrike" cap="non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956762" y="5441107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ganwr pop a ryddhaodd albwm Nadolig pwrpasol am y tro cyntaf mewn bron i ddau ddegawd yn 2022?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23a1fc172f0_1_137"/>
          <p:cNvPicPr preferRelativeResize="0"/>
          <p:nvPr/>
        </p:nvPicPr>
        <p:blipFill>
          <a:blip r:embed="rId3"/>
          <a:srcRect/>
          <a:stretch/>
        </p:blipFill>
        <p:spPr>
          <a:xfrm>
            <a:off x="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23a1fc172f0_1_137"/>
          <p:cNvSpPr txBox="1"/>
          <p:nvPr/>
        </p:nvSpPr>
        <p:spPr>
          <a:xfrm>
            <a:off x="738913" y="2221299"/>
            <a:ext cx="648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frîd o gi yw'r mwyaf poblogaidd ym Mhrydain?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23a1fc172f0_1_137"/>
          <p:cNvSpPr txBox="1"/>
          <p:nvPr/>
        </p:nvSpPr>
        <p:spPr>
          <a:xfrm>
            <a:off x="738921" y="2703500"/>
            <a:ext cx="4278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 faint o amser mewn diwrnod mae cathod yn cysgu ar gyfartaledd? A: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awr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awr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C: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awr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g23a1fc172f0_1_137"/>
          <p:cNvSpPr txBox="1"/>
          <p:nvPr/>
        </p:nvSpPr>
        <p:spPr>
          <a:xfrm>
            <a:off x="749200" y="3339050"/>
            <a:ext cx="3712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oedd enw’r ci ddaeth yn enwog am dreulio 14 mlynedd yn gwarchod bedd ei berchennog yng Nghaeredin?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g23a1fc172f0_1_137"/>
          <p:cNvSpPr txBox="1"/>
          <p:nvPr/>
        </p:nvSpPr>
        <p:spPr>
          <a:xfrm>
            <a:off x="749202" y="4190300"/>
            <a:ext cx="4178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Ym mha wlad yn y byd mae'r nifer fwyaf o gathod?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23a1fc172f0_1_137"/>
          <p:cNvSpPr txBox="1"/>
          <p:nvPr/>
        </p:nvSpPr>
        <p:spPr>
          <a:xfrm>
            <a:off x="749203" y="4692475"/>
            <a:ext cx="4087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oedd ar goesau'r ddau gi bach pan ddaethon nhw adre o'r coed? </a:t>
            </a:r>
            <a:endParaRPr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23a1fc172f0_1_137"/>
          <p:cNvSpPr txBox="1"/>
          <p:nvPr/>
        </p:nvSpPr>
        <p:spPr>
          <a:xfrm>
            <a:off x="749200" y="5410050"/>
            <a:ext cx="4539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yw enw'r gath sydd wedi gwasanaethu fel Prif Lygotwr Swyddfa'r Cabinet yn 10 Stryd Downing ers 2011?</a:t>
            </a:r>
            <a:endParaRPr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23a1fc172f0_1_137"/>
          <p:cNvSpPr/>
          <p:nvPr/>
        </p:nvSpPr>
        <p:spPr>
          <a:xfrm>
            <a:off x="5220750" y="2056300"/>
            <a:ext cx="25422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Labrador </a:t>
            </a:r>
            <a:r>
              <a:rPr lang="en-US"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(Retriever)</a:t>
            </a: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23a1fc172f0_1_137"/>
          <p:cNvSpPr/>
          <p:nvPr/>
        </p:nvSpPr>
        <p:spPr>
          <a:xfrm>
            <a:off x="5195100" y="5344731"/>
            <a:ext cx="25122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Larry</a:t>
            </a: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23a1fc172f0_1_137"/>
          <p:cNvSpPr/>
          <p:nvPr/>
        </p:nvSpPr>
        <p:spPr>
          <a:xfrm>
            <a:off x="5220750" y="2697679"/>
            <a:ext cx="25422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C: </a:t>
            </a: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 awr 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23a1fc172f0_1_137"/>
          <p:cNvSpPr/>
          <p:nvPr/>
        </p:nvSpPr>
        <p:spPr>
          <a:xfrm>
            <a:off x="5220750" y="3388871"/>
            <a:ext cx="25422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Greyfriars Bobby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23a1fc172f0_1_137"/>
          <p:cNvSpPr/>
          <p:nvPr/>
        </p:nvSpPr>
        <p:spPr>
          <a:xfrm>
            <a:off x="5220750" y="4040825"/>
            <a:ext cx="25422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Unol Daleithiau America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23a1fc172f0_1_137"/>
          <p:cNvSpPr/>
          <p:nvPr/>
        </p:nvSpPr>
        <p:spPr>
          <a:xfrm>
            <a:off x="5225195" y="4692775"/>
            <a:ext cx="25122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Blawd ac eisin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23a1fc172f0_1_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23a1fc172f0_1_147"/>
          <p:cNvSpPr txBox="1"/>
          <p:nvPr/>
        </p:nvSpPr>
        <p:spPr>
          <a:xfrm>
            <a:off x="733775" y="1801650"/>
            <a:ext cx="4264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ddiod amser-gwely sy'n cynnwys brag (malt), llaeth ac wyau, a blas coco?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23a1fc172f0_1_147"/>
          <p:cNvSpPr txBox="1"/>
          <p:nvPr/>
        </p:nvSpPr>
        <p:spPr>
          <a:xfrm>
            <a:off x="744051" y="2591944"/>
            <a:ext cx="648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fath o ffa yw ffa pob (baked beans)?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23a1fc172f0_1_147"/>
          <p:cNvSpPr txBox="1"/>
          <p:nvPr/>
        </p:nvSpPr>
        <p:spPr>
          <a:xfrm>
            <a:off x="744073" y="3120650"/>
            <a:ext cx="4264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 ôl pa adeilad enwog yn Llundain y cafodd sos HP ei enwi?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g23a1fc172f0_1_147"/>
          <p:cNvSpPr txBox="1"/>
          <p:nvPr/>
        </p:nvSpPr>
        <p:spPr>
          <a:xfrm>
            <a:off x="744070" y="3834742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r>
              <a:rPr lang="en-US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fath o de sy'n cael ei wneud o blanhigyn o deulu </a:t>
            </a:r>
            <a:b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llygad y dydd?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23a1fc172f0_1_147"/>
          <p:cNvSpPr txBox="1"/>
          <p:nvPr/>
        </p:nvSpPr>
        <p:spPr>
          <a:xfrm>
            <a:off x="744073" y="4548850"/>
            <a:ext cx="4480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</a:t>
            </a:r>
            <a:r>
              <a:rPr lang="en-US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 dŵr tonig (tonic water) yn cynnwys cwinîn, sy'n cael ei ddefnyddio i drin babesiosis a pha glefyd arall?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23a1fc172f0_1_147"/>
          <p:cNvSpPr txBox="1"/>
          <p:nvPr/>
        </p:nvSpPr>
        <p:spPr>
          <a:xfrm>
            <a:off x="744073" y="5262950"/>
            <a:ext cx="3976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</a:t>
            </a:r>
            <a:r>
              <a:rPr lang="en-US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siop adrannol yn Llundain sy'n honni mai nhw ddyfeisiodd y 'Scotch egg'? </a:t>
            </a:r>
            <a:b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6"/>
                  </a:ext>
                </a:extLst>
              </a:rPr>
              <a:t>A: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7"/>
                  </a:ext>
                </a:extLst>
              </a:rPr>
              <a:t>Fortnum &amp; Mason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8"/>
                  </a:ext>
                </a:extLst>
              </a:rPr>
              <a:t>  B: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9"/>
                  </a:ext>
                </a:extLst>
              </a:rPr>
              <a:t>Harrods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0"/>
                  </a:ext>
                </a:extLst>
              </a:rPr>
              <a:t> C: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1"/>
                  </a:ext>
                </a:extLst>
              </a:rPr>
              <a:t>Selfridges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23a1fc172f0_1_147"/>
          <p:cNvSpPr/>
          <p:nvPr/>
        </p:nvSpPr>
        <p:spPr>
          <a:xfrm>
            <a:off x="5313300" y="1633875"/>
            <a:ext cx="23367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Ovaltine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23a1fc172f0_1_147"/>
          <p:cNvSpPr/>
          <p:nvPr/>
        </p:nvSpPr>
        <p:spPr>
          <a:xfrm>
            <a:off x="5287650" y="5371100"/>
            <a:ext cx="23367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2"/>
                  </a:ext>
                </a:extLst>
              </a:rPr>
              <a:t>Fortnum &amp; </a:t>
            </a: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Mason</a:t>
            </a: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23a1fc172f0_1_147"/>
          <p:cNvSpPr/>
          <p:nvPr/>
        </p:nvSpPr>
        <p:spPr>
          <a:xfrm>
            <a:off x="5313300" y="2299000"/>
            <a:ext cx="23367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Haricot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23a1fc172f0_1_147"/>
          <p:cNvSpPr/>
          <p:nvPr/>
        </p:nvSpPr>
        <p:spPr>
          <a:xfrm>
            <a:off x="5313300" y="3040550"/>
            <a:ext cx="2336700" cy="7941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 Senedd (Houses of Parliament)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23a1fc172f0_1_147"/>
          <p:cNvSpPr/>
          <p:nvPr/>
        </p:nvSpPr>
        <p:spPr>
          <a:xfrm>
            <a:off x="5313300" y="3975075"/>
            <a:ext cx="23367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Camri (Chamomile) 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23a1fc172f0_1_147"/>
          <p:cNvSpPr/>
          <p:nvPr/>
        </p:nvSpPr>
        <p:spPr>
          <a:xfrm>
            <a:off x="5313300" y="4652863"/>
            <a:ext cx="23367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Malaria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g23a1fc172f0_1_157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23a1fc172f0_1_157"/>
          <p:cNvSpPr txBox="1"/>
          <p:nvPr/>
        </p:nvSpPr>
        <p:spPr>
          <a:xfrm>
            <a:off x="738875" y="1626275"/>
            <a:ext cx="4537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baech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adio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nifer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chwaraewyr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sy'n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dechrau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gêm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dîm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rygbi'r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undeb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rygbi'r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gynghrair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rygbi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saith bob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ochr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faint o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chwaraewyr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fyddai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hynny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3"/>
                  </a:ext>
                </a:extLst>
              </a:rPr>
              <a:t>A: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4"/>
                  </a:ext>
                </a:extLst>
              </a:rPr>
              <a:t>35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5"/>
                  </a:ext>
                </a:extLst>
              </a:rPr>
              <a:t>  B: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6"/>
                  </a:ext>
                </a:extLst>
              </a:rPr>
              <a:t>37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7"/>
                  </a:ext>
                </a:extLst>
              </a:rPr>
              <a:t>  C: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8"/>
                  </a:ext>
                </a:extLst>
              </a:rPr>
              <a:t>30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9"/>
                  </a:ext>
                </a:extLst>
              </a:rPr>
              <a:t>  D: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0"/>
                  </a:ext>
                </a:extLst>
              </a:rPr>
              <a:t>40</a:t>
            </a:r>
            <a:endParaRPr b="0" i="0" u="none" strike="noStrike" cap="none" dirty="0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g23a1fc172f0_1_157"/>
          <p:cNvSpPr txBox="1"/>
          <p:nvPr/>
        </p:nvSpPr>
        <p:spPr>
          <a:xfrm>
            <a:off x="733775" y="2480738"/>
            <a:ext cx="4891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Ym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mha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gêm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mae'r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term 'gridiron'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cael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ddefnyddio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b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1"/>
                  </a:ext>
                </a:extLst>
              </a:rPr>
              <a:t>A: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2"/>
                  </a:ext>
                </a:extLst>
              </a:rPr>
              <a:t>Pêl-droed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2"/>
                  </a:ext>
                </a:extLst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2"/>
                  </a:ext>
                </a:extLst>
              </a:rPr>
              <a:t>Americanaidd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2"/>
                  </a:ext>
                </a:extLst>
              </a:rPr>
              <a:t> 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3"/>
                  </a:ext>
                </a:extLst>
              </a:rPr>
              <a:t>B: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4"/>
                  </a:ext>
                </a:extLst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4"/>
                  </a:ext>
                </a:extLst>
              </a:rPr>
              <a:t>Hoci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4"/>
                  </a:ext>
                </a:extLst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4"/>
                  </a:ext>
                </a:extLst>
              </a:rPr>
              <a:t>iâ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4"/>
                  </a:ext>
                </a:extLst>
              </a:rPr>
              <a:t> 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5"/>
                  </a:ext>
                </a:extLst>
              </a:rPr>
              <a:t>C: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6"/>
                  </a:ext>
                </a:extLst>
              </a:rPr>
              <a:t>Badminton 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7"/>
                  </a:ext>
                </a:extLst>
              </a:rPr>
              <a:t>D: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Croquet</a:t>
            </a:r>
            <a:endParaRPr b="1" dirty="0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23a1fc172f0_1_157"/>
          <p:cNvSpPr txBox="1"/>
          <p:nvPr/>
        </p:nvSpPr>
        <p:spPr>
          <a:xfrm>
            <a:off x="738875" y="3211436"/>
            <a:ext cx="4679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un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o'r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chwaraeon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yw'n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cael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gyfrif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o'r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'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gêmau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Gwyddelig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'? 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8"/>
                  </a:ext>
                </a:extLst>
              </a:rPr>
              <a:t>A: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9"/>
                  </a:ext>
                </a:extLst>
              </a:rPr>
              <a:t>Pêl-droed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9"/>
                  </a:ext>
                </a:extLst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9"/>
                  </a:ext>
                </a:extLst>
              </a:rPr>
              <a:t>Gwyddelig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9"/>
                  </a:ext>
                </a:extLst>
              </a:rPr>
              <a:t> 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0"/>
                  </a:ext>
                </a:extLst>
              </a:rPr>
              <a:t>B: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1"/>
                  </a:ext>
                </a:extLst>
              </a:rPr>
              <a:t>Chwarae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1"/>
                  </a:ext>
                </a:extLst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1"/>
                  </a:ext>
                </a:extLst>
              </a:rPr>
              <a:t>hyrli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1"/>
                  </a:ext>
                </a:extLst>
              </a:rPr>
              <a:t> (Hurling) 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2"/>
                  </a:ext>
                </a:extLst>
              </a:rPr>
              <a:t>C: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3"/>
                  </a:ext>
                </a:extLst>
              </a:rPr>
              <a:t>Rownderi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4"/>
                  </a:ext>
                </a:extLst>
              </a:rPr>
              <a:t>  D: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Dodgeball</a:t>
            </a:r>
            <a:endParaRPr b="0" i="0" u="none" strike="noStrike" cap="none" dirty="0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g23a1fc172f0_1_157"/>
          <p:cNvSpPr txBox="1"/>
          <p:nvPr/>
        </p:nvSpPr>
        <p:spPr>
          <a:xfrm>
            <a:off x="733763" y="4000500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1930 y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cynhaliwyd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Cwpan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pêl-droed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am y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cyntaf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Pwy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enillodd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5"/>
                  </a:ext>
                </a:extLst>
              </a:rPr>
              <a:t>A: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6"/>
                  </a:ext>
                </a:extLst>
              </a:rPr>
              <a:t>UDA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7"/>
                  </a:ext>
                </a:extLst>
              </a:rPr>
              <a:t>  B: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8"/>
                  </a:ext>
                </a:extLst>
              </a:rPr>
              <a:t>Lloegr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8"/>
                  </a:ext>
                </a:extLst>
              </a:rPr>
              <a:t> 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9"/>
                  </a:ext>
                </a:extLst>
              </a:rPr>
              <a:t>C: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0"/>
                  </a:ext>
                </a:extLst>
              </a:rPr>
              <a:t>Japan 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1"/>
                  </a:ext>
                </a:extLst>
              </a:rPr>
              <a:t>D: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2"/>
                  </a:ext>
                </a:extLst>
              </a:rPr>
              <a:t>Uruguay</a:t>
            </a:r>
            <a:endParaRPr sz="1300" b="1" dirty="0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23a1fc172f0_1_157"/>
          <p:cNvSpPr txBox="1"/>
          <p:nvPr/>
        </p:nvSpPr>
        <p:spPr>
          <a:xfrm>
            <a:off x="733775" y="4611238"/>
            <a:ext cx="4679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un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o'r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bobl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chwaraeon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sydd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heb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gwneud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farchog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(knight)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neu'n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fonesig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(dame)?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3"/>
                  </a:ext>
                </a:extLst>
              </a:rPr>
              <a:t>A: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4"/>
                  </a:ext>
                </a:extLst>
              </a:rPr>
              <a:t>Andy Murray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5"/>
                  </a:ext>
                </a:extLst>
              </a:rPr>
              <a:t>  </a:t>
            </a:r>
            <a:b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5"/>
                  </a:ext>
                </a:extLst>
              </a:rPr>
            </a:b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5"/>
                  </a:ext>
                </a:extLst>
              </a:rPr>
              <a:t>B: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6"/>
                  </a:ext>
                </a:extLst>
              </a:rPr>
              <a:t>Kelly Holmes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7"/>
                  </a:ext>
                </a:extLst>
              </a:rPr>
              <a:t>  C: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8"/>
                  </a:ext>
                </a:extLst>
              </a:rPr>
              <a:t>Rory McIlroy 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9"/>
                  </a:ext>
                </a:extLst>
              </a:rPr>
              <a:t>D: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0"/>
                  </a:ext>
                </a:extLst>
              </a:rPr>
              <a:t>Jessica Ennis-Hill</a:t>
            </a:r>
            <a:endParaRPr dirty="0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23a1fc172f0_1_157"/>
          <p:cNvSpPr txBox="1"/>
          <p:nvPr/>
        </p:nvSpPr>
        <p:spPr>
          <a:xfrm>
            <a:off x="738863" y="5408475"/>
            <a:ext cx="64743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un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o'r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chwaraeon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oedd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cael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chwarae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b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Gêmau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Olympaidd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hen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a'r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rhai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modern?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1"/>
                  </a:ext>
                </a:extLst>
              </a:rPr>
              <a:t>A: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2"/>
                  </a:ext>
                </a:extLst>
              </a:rPr>
              <a:t>Paffio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2"/>
                  </a:ext>
                </a:extLst>
              </a:rPr>
              <a:t> 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3"/>
                  </a:ext>
                </a:extLst>
              </a:rPr>
              <a:t>B: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4"/>
                  </a:ext>
                </a:extLst>
              </a:rPr>
              <a:t>Nofio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5"/>
                  </a:ext>
                </a:extLst>
              </a:rPr>
              <a:t>  C: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6"/>
                  </a:ext>
                </a:extLst>
              </a:rPr>
              <a:t>Taflu'r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6"/>
                  </a:ext>
                </a:extLst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6"/>
                  </a:ext>
                </a:extLst>
              </a:rPr>
              <a:t>ddisgen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7"/>
                  </a:ext>
                </a:extLst>
              </a:rPr>
              <a:t>  D: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Pentathlon</a:t>
            </a:r>
            <a:endParaRPr dirty="0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g23a1fc172f0_1_157"/>
          <p:cNvSpPr/>
          <p:nvPr/>
        </p:nvSpPr>
        <p:spPr>
          <a:xfrm>
            <a:off x="5519655" y="1626275"/>
            <a:ext cx="2202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A:</a:t>
            </a: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8"/>
                  </a:ext>
                </a:extLst>
              </a:rPr>
              <a:t> 35 </a:t>
            </a:r>
            <a:r>
              <a:rPr lang="en-US"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9"/>
                  </a:ext>
                </a:extLst>
              </a:rPr>
              <a:t>(15 + 13 + 7)</a:t>
            </a: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0"/>
                </a:ext>
              </a:extLs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23a1fc172f0_1_157"/>
          <p:cNvSpPr/>
          <p:nvPr/>
        </p:nvSpPr>
        <p:spPr>
          <a:xfrm>
            <a:off x="5493275" y="5508125"/>
            <a:ext cx="2202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B: </a:t>
            </a: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Nofio</a:t>
            </a: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23a1fc172f0_1_157"/>
          <p:cNvSpPr/>
          <p:nvPr/>
        </p:nvSpPr>
        <p:spPr>
          <a:xfrm>
            <a:off x="5519650" y="2333800"/>
            <a:ext cx="2202000" cy="843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Pêl-droed Americanaidd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23a1fc172f0_1_157"/>
          <p:cNvSpPr/>
          <p:nvPr/>
        </p:nvSpPr>
        <p:spPr>
          <a:xfrm>
            <a:off x="5519655" y="3327650"/>
            <a:ext cx="2202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D: Dodgeball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23a1fc172f0_1_157"/>
          <p:cNvSpPr/>
          <p:nvPr/>
        </p:nvSpPr>
        <p:spPr>
          <a:xfrm>
            <a:off x="5519655" y="4026525"/>
            <a:ext cx="2202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D: Uruguay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g23a1fc172f0_1_157"/>
          <p:cNvSpPr/>
          <p:nvPr/>
        </p:nvSpPr>
        <p:spPr>
          <a:xfrm>
            <a:off x="5519655" y="4746963"/>
            <a:ext cx="2202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C: Rory McIlroy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g23a1fc172f0_1_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23a1fc172f0_1_109"/>
          <p:cNvSpPr txBox="1"/>
          <p:nvPr/>
        </p:nvSpPr>
        <p:spPr>
          <a:xfrm>
            <a:off x="738913" y="1801649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seren bop roddodd gyngerdd rhithwir ar Fortnite yn 2022? </a:t>
            </a:r>
            <a:b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1"/>
                  </a:ext>
                </a:extLst>
              </a:rPr>
              <a:t>A: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2"/>
                  </a:ext>
                </a:extLst>
              </a:rPr>
              <a:t>Taylor Swift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3"/>
                  </a:ext>
                </a:extLst>
              </a:rPr>
              <a:t>  B: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4"/>
                  </a:ext>
                </a:extLst>
              </a:rPr>
              <a:t>Ariana Grande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5"/>
                  </a:ext>
                </a:extLst>
              </a:rPr>
              <a:t>  C: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6"/>
                  </a:ext>
                </a:extLst>
              </a:rPr>
              <a:t>Tones and I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23a1fc172f0_1_109"/>
          <p:cNvSpPr txBox="1"/>
          <p:nvPr/>
        </p:nvSpPr>
        <p:spPr>
          <a:xfrm>
            <a:off x="738913" y="2499158"/>
            <a:ext cx="6484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 y ffilm animeiddio cyfrifiadurol, </a:t>
            </a:r>
            <a:r>
              <a:rPr lang="en-US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Encanto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yn 2021, </a:t>
            </a:r>
            <a:b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 un o’r caneuon yn dweud nad ydyn nhw ddim yn siarad </a:t>
            </a:r>
            <a:b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 rywun. Pwy?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g23a1fc172f0_1_109"/>
          <p:cNvSpPr txBox="1"/>
          <p:nvPr/>
        </p:nvSpPr>
        <p:spPr>
          <a:xfrm>
            <a:off x="749207" y="3364050"/>
            <a:ext cx="6474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yw enw'r pos cyflymder siâp pyramid, </a:t>
            </a:r>
            <a:b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tebyg i giwb Rubik?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23a1fc172f0_1_109"/>
          <p:cNvSpPr txBox="1"/>
          <p:nvPr/>
        </p:nvSpPr>
        <p:spPr>
          <a:xfrm>
            <a:off x="738913" y="4037207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 Minecraft, ofn beth sydd ar Creepers? </a:t>
            </a:r>
            <a:b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tywyllwch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Corynnod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C: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Ocelots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23a1fc172f0_1_109"/>
          <p:cNvSpPr txBox="1"/>
          <p:nvPr/>
        </p:nvSpPr>
        <p:spPr>
          <a:xfrm>
            <a:off x="738913" y="4817914"/>
            <a:ext cx="648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yw enw'r albwm ryddhaodd Harry Styles yn 2022?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g23a1fc172f0_1_109"/>
          <p:cNvSpPr txBox="1"/>
          <p:nvPr/>
        </p:nvSpPr>
        <p:spPr>
          <a:xfrm>
            <a:off x="738913" y="5407806"/>
            <a:ext cx="6474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yw'r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teganau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meddal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poblogaidd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enwyd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rhannol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ôl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math o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felysion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meddal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1" dirty="0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g23a1fc172f0_1_109"/>
          <p:cNvSpPr/>
          <p:nvPr/>
        </p:nvSpPr>
        <p:spPr>
          <a:xfrm>
            <a:off x="5662900" y="1828400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C: Tones and I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23a1fc172f0_1_109"/>
          <p:cNvSpPr/>
          <p:nvPr/>
        </p:nvSpPr>
        <p:spPr>
          <a:xfrm>
            <a:off x="5637250" y="5407800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Squishmallows</a:t>
            </a: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g23a1fc172f0_1_109"/>
          <p:cNvSpPr/>
          <p:nvPr/>
        </p:nvSpPr>
        <p:spPr>
          <a:xfrm>
            <a:off x="5662900" y="2516288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Bruno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23a1fc172f0_1_109"/>
          <p:cNvSpPr/>
          <p:nvPr/>
        </p:nvSpPr>
        <p:spPr>
          <a:xfrm>
            <a:off x="5662900" y="3364350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Pyraminx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g23a1fc172f0_1_109"/>
          <p:cNvSpPr/>
          <p:nvPr/>
        </p:nvSpPr>
        <p:spPr>
          <a:xfrm>
            <a:off x="5662900" y="4013251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C: Ocelots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23a1fc172f0_1_109"/>
          <p:cNvSpPr/>
          <p:nvPr/>
        </p:nvSpPr>
        <p:spPr>
          <a:xfrm>
            <a:off x="5662900" y="4710663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Harry’s House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g23a1fc172f0_1_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23a1fc172f0_1_119"/>
          <p:cNvSpPr txBox="1"/>
          <p:nvPr/>
        </p:nvSpPr>
        <p:spPr>
          <a:xfrm>
            <a:off x="738913" y="1801649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7. </a:t>
            </a:r>
            <a:r>
              <a:rPr lang="en-US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Diper Överlöde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yw enw llyfr rhif 17 ym mha gyfres </a:t>
            </a:r>
            <a:b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gan yr awdur Jeff Kinney??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g23a1fc172f0_1_119"/>
          <p:cNvSpPr txBox="1"/>
          <p:nvPr/>
        </p:nvSpPr>
        <p:spPr>
          <a:xfrm>
            <a:off x="738913" y="2615495"/>
            <a:ext cx="6484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8.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gyfres deledu ar CBBC sy'n cael ei chyflwyno gan yr </a:t>
            </a:r>
            <a:b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efeilliaid Dr Chris a Dr Xand, a hefyd Dr Ronx sydd ddim </a:t>
            </a:r>
            <a:b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 perthyn iddyn nhw?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g23a1fc172f0_1_119"/>
          <p:cNvSpPr txBox="1"/>
          <p:nvPr/>
        </p:nvSpPr>
        <p:spPr>
          <a:xfrm>
            <a:off x="749207" y="3590775"/>
            <a:ext cx="6474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9.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yw tri gair nesaf y gân hon gan D Billions, </a:t>
            </a:r>
            <a:b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‘My name is Chicky…?’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g23a1fc172f0_1_119"/>
          <p:cNvSpPr txBox="1"/>
          <p:nvPr/>
        </p:nvSpPr>
        <p:spPr>
          <a:xfrm>
            <a:off x="738913" y="4350357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10.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yw enw'r ffilm gomedi a ryddhawyd y llynedd ar </a:t>
            </a:r>
            <a:b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Disney+ ac sy'n ddilyniant i'r ffilm </a:t>
            </a:r>
            <a:r>
              <a:rPr lang="en-US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Enchanted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2007?</a:t>
            </a:r>
            <a:endParaRPr b="1">
              <a:solidFill>
                <a:srgbClr val="008C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23a1fc172f0_1_119"/>
          <p:cNvSpPr/>
          <p:nvPr/>
        </p:nvSpPr>
        <p:spPr>
          <a:xfrm>
            <a:off x="5470000" y="1828400"/>
            <a:ext cx="2334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Diary of a Wimpy Kid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23a1fc172f0_1_119"/>
          <p:cNvSpPr/>
          <p:nvPr/>
        </p:nvSpPr>
        <p:spPr>
          <a:xfrm>
            <a:off x="5470000" y="2709729"/>
            <a:ext cx="2334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Operation Ouch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23a1fc172f0_1_119"/>
          <p:cNvSpPr/>
          <p:nvPr/>
        </p:nvSpPr>
        <p:spPr>
          <a:xfrm>
            <a:off x="5470000" y="3591075"/>
            <a:ext cx="2334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‘Chicky, Chicky, Chicky’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23a1fc172f0_1_119"/>
          <p:cNvSpPr/>
          <p:nvPr/>
        </p:nvSpPr>
        <p:spPr>
          <a:xfrm>
            <a:off x="5470000" y="4350648"/>
            <a:ext cx="2334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Disenchanted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 txBox="1"/>
          <p:nvPr/>
        </p:nvSpPr>
        <p:spPr>
          <a:xfrm>
            <a:off x="946468" y="180164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arlunydd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Prydeinig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sy'n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adnabyddus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am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arddangos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siarc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wedi'i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gadw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mewn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fformaldehyd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946468" y="2546047"/>
            <a:ext cx="648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ddramodydd Americanaidd ysgrifennodd y dramâu llwyfan </a:t>
            </a:r>
            <a:b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Streetcar Named Desire a Cat on a Hot Tin Roof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en-US" sz="1800" b="1" i="0" u="none" strike="noStrike" cap="none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946468" y="3253896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Ym mha wlad yng ngorllewin Affrica y ganed y nofelydd Chinua Achebe?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946468" y="3946144"/>
            <a:ext cx="648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Ym mha lyfr plant gan E. B. White mae mochyn o'r enw Wilbur?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946468" y="4424992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ddigrifwr, actor, awdur a cherddor Prydeinig-Awstralaidd ysgrifennodd y caneuon gwreiddiol ar gyfer </a:t>
            </a:r>
            <a:r>
              <a:rPr lang="en-US" sz="17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Matilda the Musical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946468" y="5129294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arlunydd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dyfeisiwr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Eidalaidd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gyfnod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Dadeni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greodd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murlun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</a:t>
            </a:r>
            <a:r>
              <a:rPr lang="en-US" sz="17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Swper</a:t>
            </a:r>
            <a:r>
              <a:rPr lang="en-US" sz="17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Olaf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946468" y="180164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enw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sy’n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cysylltu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darlun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enwog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Louvre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â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merch </a:t>
            </a:r>
            <a:b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Elvis Presley?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946468" y="2524155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nodwedd ddaearyddol sy’n cysylltu lleoliad beddrod Tutankhamun ag un o’r lleoedd poethaf ar y ddaear?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/>
          <p:nvPr/>
        </p:nvSpPr>
        <p:spPr>
          <a:xfrm>
            <a:off x="946468" y="3238009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enw sy'n cael ei rannu gan y person cyntaf i hedfan ar ei ben ei hun ar draws Cefnfor Iwerydd a'r Athro Xavier o'r X-Men?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 txBox="1"/>
          <p:nvPr/>
        </p:nvSpPr>
        <p:spPr>
          <a:xfrm>
            <a:off x="946468" y="3956184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air sy’n cysylltu geiriau’r gân </a:t>
            </a:r>
            <a:r>
              <a:rPr lang="en-US" sz="17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Bohemian Rhapsody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â’r sawl wnaeth ddarganfod pedwar lleuad mwyaf y blaned Iau?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 txBox="1"/>
          <p:nvPr/>
        </p:nvSpPr>
        <p:spPr>
          <a:xfrm>
            <a:off x="946468" y="4674371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enw sy'n cysylltu Prif Weinidog benywaidd cyntaf India ag arweinydd enwog arall o'r wlad honno?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946468" y="5392571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flwyddyn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sy'n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cysylltu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sgandal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Watergate ag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enw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cân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boblogaidd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James Blunt?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/>
          <p:nvPr/>
        </p:nvSpPr>
        <p:spPr>
          <a:xfrm>
            <a:off x="946468" y="180164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 y cant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o'u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hymennydd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pobl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ddefnyddio</a:t>
            </a: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1700" b="1" dirty="0" err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ffaith</a:t>
            </a:r>
            <a:r>
              <a:rPr lang="en-US" sz="1700" b="1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 neu </a:t>
            </a:r>
            <a:r>
              <a:rPr lang="en-US" sz="1700" b="1" dirty="0" err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ffug</a:t>
            </a:r>
            <a:r>
              <a:rPr lang="en-US" sz="17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400" b="0" i="0" u="none" strike="noStrike" cap="none" dirty="0">
              <a:solidFill>
                <a:srgbClr val="008C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946468" y="2538576"/>
            <a:ext cx="64845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 llawer o'r asid amino "tryptoffan" mewn cig twrci ac felly mae'n gwneud i chi deimlo'n fwy cysglyd ar ôl ei fwyta na chigoedd eraill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1700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ffaith neu ffug</a:t>
            </a:r>
            <a:r>
              <a:rPr lang="en-US" sz="17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5"/>
          <p:cNvSpPr txBox="1"/>
          <p:nvPr/>
        </p:nvSpPr>
        <p:spPr>
          <a:xfrm>
            <a:off x="946468" y="3496618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Gall siarcod glywed arogl diferyn o waed filltir i ffwrdd </a:t>
            </a:r>
            <a:b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– </a:t>
            </a:r>
            <a:r>
              <a:rPr lang="en-US" sz="1700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ffaith neu ffug</a:t>
            </a:r>
            <a:r>
              <a:rPr lang="en-US" sz="17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?</a:t>
            </a:r>
            <a:endParaRPr sz="1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946468" y="4226900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Hadau yw'r rhan fwyaf sbeislyd o bupurau tsili </a:t>
            </a:r>
            <a:b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1700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ffaith neu ffug</a:t>
            </a:r>
            <a:r>
              <a:rPr lang="en-US" sz="17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946468" y="494011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 camelod yn storio dŵr yn eu crwbi/crwmp (hump)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1700" b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ffaith neu ffug</a:t>
            </a:r>
            <a:r>
              <a:rPr lang="en-US" sz="17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946468" y="5653335"/>
            <a:ext cx="589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ystlumod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ddall</a:t>
            </a: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1700" b="1" dirty="0" err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ffaith</a:t>
            </a:r>
            <a:r>
              <a:rPr lang="en-US" sz="1700" b="1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 neu </a:t>
            </a:r>
            <a:r>
              <a:rPr lang="en-US" sz="1700" b="1" dirty="0" err="1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ffug</a:t>
            </a:r>
            <a:r>
              <a:rPr lang="en-US" sz="17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23a1fc172f0_1_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3a1fc172f0_1_29"/>
          <p:cNvSpPr txBox="1"/>
          <p:nvPr/>
        </p:nvSpPr>
        <p:spPr>
          <a:xfrm>
            <a:off x="946468" y="180164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wlad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ne-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ddwyrain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Affrica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sydd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â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llun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reiffl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baner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gynrychioli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amddiffyn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bod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eich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gwyliadwriaeth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23a1fc172f0_1_29"/>
          <p:cNvSpPr txBox="1"/>
          <p:nvPr/>
        </p:nvSpPr>
        <p:spPr>
          <a:xfrm>
            <a:off x="946468" y="2484370"/>
            <a:ext cx="64845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en-US" sz="18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Ym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mha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wlad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arall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yng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ngorllewin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Ewrop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cafodd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rhan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fwyaf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o'r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baneri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yng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Ngemau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Olympaidd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Llundain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2012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gwneud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Gwlad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Belg</a:t>
            </a: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B: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Ffrainc</a:t>
            </a: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C: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Almaen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23a1fc172f0_1_29"/>
          <p:cNvSpPr txBox="1"/>
          <p:nvPr/>
        </p:nvSpPr>
        <p:spPr>
          <a:xfrm>
            <a:off x="946468" y="3428825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 ond dwy faner genedlaethol sy'n sgwâr. Baner Dinas y Fatican yw un. Pa wlad yng ngorllewin Ewrop bia'r llall?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23a1fc172f0_1_29"/>
          <p:cNvSpPr txBox="1"/>
          <p:nvPr/>
        </p:nvSpPr>
        <p:spPr>
          <a:xfrm>
            <a:off x="946468" y="4111382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 eryr a neidr yn ymddangos ar faner pa wlad yn rhan ddeheuol Gogledd America?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23a1fc172f0_1_29"/>
          <p:cNvSpPr txBox="1"/>
          <p:nvPr/>
        </p:nvSpPr>
        <p:spPr>
          <a:xfrm>
            <a:off x="946468" y="4793932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 faner pa wlad ym Môr y Canoldir mae llun o fap o'r ynys a dwy gangen o goeden olewydd o tano?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23a1fc172f0_1_29"/>
          <p:cNvSpPr txBox="1"/>
          <p:nvPr/>
        </p:nvSpPr>
        <p:spPr>
          <a:xfrm>
            <a:off x="946468" y="5476482"/>
            <a:ext cx="648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ba gyfeiriad mae'r ddraig yn wynebu ar faner Cymru?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8"/>
          <p:cNvPicPr preferRelativeResize="0"/>
          <p:nvPr/>
        </p:nvPicPr>
        <p:blipFill>
          <a:blip r:embed="rId3"/>
          <a:srcRect/>
          <a:stretch/>
        </p:blipFill>
        <p:spPr>
          <a:xfrm>
            <a:off x="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8"/>
          <p:cNvSpPr txBox="1"/>
          <p:nvPr/>
        </p:nvSpPr>
        <p:spPr>
          <a:xfrm>
            <a:off x="946468" y="2283849"/>
            <a:ext cx="648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frîd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yw'r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mwyaf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poblogaidd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ym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Mhrydain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8"/>
          <p:cNvSpPr txBox="1"/>
          <p:nvPr/>
        </p:nvSpPr>
        <p:spPr>
          <a:xfrm>
            <a:off x="946468" y="267773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 faint o amser mewn diwrnod mae cathod yn cysgu ar gyfartaledd?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A: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awr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B: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awr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C: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8"/>
          <p:cNvSpPr txBox="1"/>
          <p:nvPr/>
        </p:nvSpPr>
        <p:spPr>
          <a:xfrm>
            <a:off x="946468" y="3360641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oedd enw’r ci ddaeth yn enwog am dreulio 14 mlynedd yn gwarchod bedd ei berchennog yng Nghaeredin?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8"/>
          <p:cNvSpPr txBox="1"/>
          <p:nvPr/>
        </p:nvSpPr>
        <p:spPr>
          <a:xfrm>
            <a:off x="946468" y="4082189"/>
            <a:ext cx="648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Ym mha wlad yn y byd mae'r nifer fwyaf o gathod?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8"/>
          <p:cNvSpPr txBox="1"/>
          <p:nvPr/>
        </p:nvSpPr>
        <p:spPr>
          <a:xfrm>
            <a:off x="946468" y="450333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oedd ar goesau'r ddau gi bach pan ddaethon nhw adre o'r coed? 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8"/>
          <p:cNvSpPr txBox="1"/>
          <p:nvPr/>
        </p:nvSpPr>
        <p:spPr>
          <a:xfrm>
            <a:off x="946468" y="5178864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yw enw'r gath sydd wedi gwasanaethu fel Prif Lygotwr Swyddfa'r Cabinet yn 10 Stryd Downing ers 2011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0"/>
          <p:cNvSpPr txBox="1"/>
          <p:nvPr/>
        </p:nvSpPr>
        <p:spPr>
          <a:xfrm>
            <a:off x="946468" y="180164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ddiod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amser-gwely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sy'n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cynnwys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brag (malt),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llaeth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wyau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blas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coco?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0"/>
          <p:cNvSpPr txBox="1"/>
          <p:nvPr/>
        </p:nvSpPr>
        <p:spPr>
          <a:xfrm>
            <a:off x="946468" y="2515744"/>
            <a:ext cx="648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fath o ffa yw ffa pob (baked beans)?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0"/>
          <p:cNvSpPr txBox="1"/>
          <p:nvPr/>
        </p:nvSpPr>
        <p:spPr>
          <a:xfrm>
            <a:off x="946468" y="2968239"/>
            <a:ext cx="647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 ôl pa adeilad enwog yn Llundain y cafodd sos HP ei enwi?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0"/>
          <p:cNvSpPr txBox="1"/>
          <p:nvPr/>
        </p:nvSpPr>
        <p:spPr>
          <a:xfrm>
            <a:off x="946468" y="3420742"/>
            <a:ext cx="648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r>
              <a:rPr lang="en-US" sz="1800" b="0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fath o de sy'n cael ei wneud o blanhigyn o deulu llygad y dydd?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0"/>
          <p:cNvSpPr txBox="1"/>
          <p:nvPr/>
        </p:nvSpPr>
        <p:spPr>
          <a:xfrm>
            <a:off x="946468" y="3906517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</a:t>
            </a:r>
            <a:r>
              <a:rPr lang="en-US" sz="1800" b="0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 dŵr tonig (tonic water) yn cynnwys cwinîn, sy'n cael ei ddefnyddio i drin babesiosis a pha glefyd arall?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0"/>
          <p:cNvSpPr txBox="1"/>
          <p:nvPr/>
        </p:nvSpPr>
        <p:spPr>
          <a:xfrm>
            <a:off x="946468" y="4653904"/>
            <a:ext cx="64845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</a:t>
            </a:r>
            <a:r>
              <a:rPr lang="en-US" sz="1800" b="0" i="0" u="none" strike="noStrike" cap="none" dirty="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siop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adrannol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Llundain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sy'n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honni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nhw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ddyfeisiodd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'Scotch egg'?</a:t>
            </a: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A: 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Fortnum &amp; Mason</a:t>
            </a: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  </a:ext>
                </a:extLst>
              </a:rPr>
              <a:t>  B: 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Harrods </a:t>
            </a: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 C: 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Selfridges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g1e131cb21a2_1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1e131cb21a2_1_24"/>
          <p:cNvSpPr txBox="1"/>
          <p:nvPr/>
        </p:nvSpPr>
        <p:spPr>
          <a:xfrm>
            <a:off x="946468" y="1801650"/>
            <a:ext cx="66426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 baech yn adio nifer y chwaraewyr sy'n dechrau gêm i dîm rygbi'r undeb, rygbi'r gynghrair a rygbi saith bob ochr faint o chwaraewyr fyddai hynny?</a:t>
            </a:r>
            <a:b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A: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35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  </a:ext>
                </a:extLst>
              </a:rPr>
              <a:t>  B: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37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2"/>
                  </a:ext>
                </a:extLst>
              </a:rPr>
              <a:t>  C: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30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  D: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5"/>
                  </a:ext>
                </a:extLst>
              </a:rPr>
              <a:t>40</a:t>
            </a:r>
            <a:endParaRPr sz="1800" b="0" i="0" u="none" strike="noStrike" cap="non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1e131cb21a2_1_24"/>
          <p:cNvSpPr txBox="1"/>
          <p:nvPr/>
        </p:nvSpPr>
        <p:spPr>
          <a:xfrm>
            <a:off x="946468" y="3040482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Ym mha gêm mae'r term 'gridiron' yn cael ei ddefnyddio?</a:t>
            </a:r>
            <a:b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6"/>
                  </a:ext>
                </a:extLst>
              </a:rPr>
              <a:t>A: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7"/>
                  </a:ext>
                </a:extLst>
              </a:rPr>
              <a:t>Pêl-droed Americanaidd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8"/>
                  </a:ext>
                </a:extLst>
              </a:rPr>
              <a:t>  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9"/>
                  </a:ext>
                </a:extLst>
              </a:rPr>
              <a:t>B: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0"/>
                  </a:ext>
                </a:extLst>
              </a:rPr>
              <a:t>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1"/>
                  </a:ext>
                </a:extLst>
              </a:rPr>
              <a:t>Hoci iâ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2"/>
                  </a:ext>
                </a:extLst>
              </a:rPr>
              <a:t>  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  </a:ext>
                </a:extLst>
              </a:rPr>
              <a:t>C: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4"/>
                  </a:ext>
                </a:extLst>
              </a:rPr>
              <a:t>Badminton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5"/>
                  </a:ext>
                </a:extLst>
              </a:rPr>
              <a:t>  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6"/>
                  </a:ext>
                </a:extLst>
              </a:rPr>
              <a:t>D: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Croquet</a:t>
            </a:r>
            <a:endParaRPr sz="1800" b="0" i="0" u="none" strike="noStrike" cap="non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1e131cb21a2_1_24"/>
          <p:cNvSpPr txBox="1"/>
          <p:nvPr/>
        </p:nvSpPr>
        <p:spPr>
          <a:xfrm>
            <a:off x="946468" y="3755800"/>
            <a:ext cx="64743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 un o'r chwaraeon isod nad yw'n cael ei gyfrif yn un o'r 'gêmau Gwyddelig'?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b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7"/>
                  </a:ext>
                </a:extLst>
              </a:rPr>
              <a:t>A: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8"/>
                  </a:ext>
                </a:extLst>
              </a:rPr>
              <a:t>Pêl-droed Gwyddelig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9"/>
                  </a:ext>
                </a:extLst>
              </a:rPr>
              <a:t>  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0"/>
                  </a:ext>
                </a:extLst>
              </a:rPr>
              <a:t>B: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1"/>
                  </a:ext>
                </a:extLst>
              </a:rPr>
              <a:t>Chwarae hyrli (Hurling)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2"/>
                  </a:ext>
                </a:extLst>
              </a:rPr>
              <a:t>  </a:t>
            </a:r>
            <a:b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2"/>
                  </a:ext>
                </a:extLst>
              </a:rPr>
            </a:b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3"/>
                  </a:ext>
                </a:extLst>
              </a:rPr>
              <a:t>C: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4"/>
                  </a:ext>
                </a:extLst>
              </a:rPr>
              <a:t>Rownderi</a:t>
            </a: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5"/>
                  </a:ext>
                </a:extLst>
              </a:rPr>
              <a:t>  D: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Dodgeball</a:t>
            </a:r>
            <a:endParaRPr sz="1800" b="0" i="0" u="none" strike="noStrike" cap="non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2885</Words>
  <Application>Microsoft Macintosh PowerPoint</Application>
  <PresentationFormat>Widescreen</PresentationFormat>
  <Paragraphs>184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Helen Eldridge</cp:lastModifiedBy>
  <cp:revision>3</cp:revision>
  <dcterms:created xsi:type="dcterms:W3CDTF">2019-05-03T11:32:29Z</dcterms:created>
  <dcterms:modified xsi:type="dcterms:W3CDTF">2023-08-01T12:38:10Z</dcterms:modified>
</cp:coreProperties>
</file>