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07">
          <p15:clr>
            <a:srgbClr val="747775"/>
          </p15:clr>
        </p15:guide>
        <p15:guide id="2" pos="603">
          <p15:clr>
            <a:srgbClr val="747775"/>
          </p15:clr>
        </p15:guide>
        <p15:guide id="3" pos="4822">
          <p15:clr>
            <a:srgbClr val="747775"/>
          </p15:clr>
        </p15:guide>
      </p15:sldGuideLst>
    </p:ext>
    <p:ext uri="GoogleSlidesCustomDataVersion2">
      <go:slidesCustomData xmlns:go="http://customooxmlschemas.google.com/" r:id="rId54" roundtripDataSignature="AMtx7mj7Jpd6kVxPMF+Wxxm0RZ/WpHSwJ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Jo Stockdale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07" orient="horz"/>
        <p:guide pos="603"/>
        <p:guide pos="482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54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06-05T10:21:12.814">
    <p:pos x="3868" y="3091"/>
    <p:text>I would suggest just 'Fowl' here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ksUkqG8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5-06-05T10:22:23.955">
    <p:pos x="3868" y="2121"/>
    <p:text>I would suggest just 'Fowl' here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ksUkqHA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p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p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p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2" name="Google Shape;20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" name="Google Shape;210;p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8" name="Google Shape;218;p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7" name="Google Shape;227;p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5" name="Google Shape;235;p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0" name="Google Shape;250;p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4" name="Google Shape;26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3" name="Google Shape;273;p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1" name="Google Shape;281;p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6" name="Google Shape;286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1" name="Google Shape;291;p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3" name="Google Shape;303;p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4" name="Google Shape;314;p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5" name="Google Shape;325;p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6" name="Google Shape;336;p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7" name="Google Shape;347;p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8" name="Google Shape;358;p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9" name="Google Shape;369;p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0" name="Google Shape;380;p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1" name="Google Shape;391;p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2" name="Google Shape;402;p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3" name="Google Shape;413;p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4" name="Google Shape;424;p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5" name="Google Shape;435;p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6" name="Google Shape;446;p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7" name="Google Shape;457;p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8" name="Google Shape;468;p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9" name="Google Shape;479;p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0" name="Google Shape;490;p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7" name="Google Shape;507;p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4" name="Google Shape;524;p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5" name="Google Shape;535;p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5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5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5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5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Relationship Id="rId4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Relationship Id="rId4" Type="http://schemas.openxmlformats.org/officeDocument/2006/relationships/image" Target="../media/image19.png"/><Relationship Id="rId5" Type="http://schemas.openxmlformats.org/officeDocument/2006/relationships/image" Target="../media/image21.png"/><Relationship Id="rId6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comments" Target="../comments/comment1.xml"/><Relationship Id="rId4" Type="http://schemas.openxmlformats.org/officeDocument/2006/relationships/image" Target="../media/image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comments" Target="../comments/comment2.xml"/><Relationship Id="rId4" Type="http://schemas.openxmlformats.org/officeDocument/2006/relationships/image" Target="../media/image8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6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6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4.jpg"/><Relationship Id="rId4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2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4.jpg"/><Relationship Id="rId4" Type="http://schemas.openxmlformats.org/officeDocument/2006/relationships/image" Target="../media/image19.png"/><Relationship Id="rId5" Type="http://schemas.openxmlformats.org/officeDocument/2006/relationships/image" Target="../media/image21.png"/><Relationship Id="rId6" Type="http://schemas.openxmlformats.org/officeDocument/2006/relationships/image" Target="../media/image2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6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title="BQN25_Powerpoint_Question_Slides_(Background Design Elements)_D1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0" title="BQN25_Powerpoint_Question_Slides_(Background Design Elements)_5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0"/>
          <p:cNvSpPr txBox="1"/>
          <p:nvPr/>
        </p:nvSpPr>
        <p:spPr>
          <a:xfrm>
            <a:off x="956750" y="2756600"/>
            <a:ext cx="648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0"/>
          <p:cNvSpPr txBox="1"/>
          <p:nvPr/>
        </p:nvSpPr>
        <p:spPr>
          <a:xfrm>
            <a:off x="956738" y="3954888"/>
            <a:ext cx="6484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 in temperate, tropical and subtropical places worldwide, is the mahi-mahi, also called the dorado,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fish or fowl?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0"/>
          <p:cNvSpPr txBox="1"/>
          <p:nvPr/>
        </p:nvSpPr>
        <p:spPr>
          <a:xfrm>
            <a:off x="956738" y="5182875"/>
            <a:ext cx="7253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Coloured brownish above and whitish below, this species only breeds in north Scotland in the UK, but is a whimbrel fish or fowl?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 txBox="1"/>
          <p:nvPr/>
        </p:nvSpPr>
        <p:spPr>
          <a:xfrm>
            <a:off x="956738" y="1925250"/>
            <a:ext cx="6698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round, you have to test your knowledge of fish and birds. Is the answer either a fish or a fowl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/bird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0"/>
          <p:cNvSpPr txBox="1"/>
          <p:nvPr/>
        </p:nvSpPr>
        <p:spPr>
          <a:xfrm>
            <a:off x="956738" y="2693500"/>
            <a:ext cx="65862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walleye or 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Sander vitreus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yellow species native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most of Canada and the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Northern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United States,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is it fish or fowl?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1" title="BQN25_Powerpoint_Question_Slides_(Background Design Elements)_5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1"/>
          <p:cNvSpPr txBox="1"/>
          <p:nvPr/>
        </p:nvSpPr>
        <p:spPr>
          <a:xfrm>
            <a:off x="956738" y="1925250"/>
            <a:ext cx="6484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known as St Pierre, is a John Dory fish or fowl?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1"/>
          <p:cNvSpPr txBox="1"/>
          <p:nvPr/>
        </p:nvSpPr>
        <p:spPr>
          <a:xfrm>
            <a:off x="956738" y="2587063"/>
            <a:ext cx="6484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willet was formally described in 1789 by the German naturalist Johann Friedrich Gmelin, but is it fish or fowl?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1"/>
          <p:cNvSpPr txBox="1"/>
          <p:nvPr/>
        </p:nvSpPr>
        <p:spPr>
          <a:xfrm>
            <a:off x="956750" y="3603450"/>
            <a:ext cx="6425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Commonly found in estuaries from Massachusetts to the Gulf of Mexico, is a croaker fish or fowl?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2" title="BQN25_Powerpoint_Question_Slides_(Background Design Elements)_6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2"/>
          <p:cNvSpPr txBox="1"/>
          <p:nvPr/>
        </p:nvSpPr>
        <p:spPr>
          <a:xfrm>
            <a:off x="956738" y="2682325"/>
            <a:ext cx="6484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‘I do not want people to be very agreeable,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it saves me the trouble of liking them.’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2"/>
          <p:cNvSpPr txBox="1"/>
          <p:nvPr/>
        </p:nvSpPr>
        <p:spPr>
          <a:xfrm>
            <a:off x="956738" y="3771625"/>
            <a:ext cx="648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‘The winner takes it all, the loser’s standing small.’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2"/>
          <p:cNvSpPr txBox="1"/>
          <p:nvPr/>
        </p:nvSpPr>
        <p:spPr>
          <a:xfrm>
            <a:off x="957275" y="4537825"/>
            <a:ext cx="494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‘Angry people are not always wise.’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2"/>
          <p:cNvSpPr txBox="1"/>
          <p:nvPr/>
        </p:nvSpPr>
        <p:spPr>
          <a:xfrm>
            <a:off x="956752" y="1916125"/>
            <a:ext cx="780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round, is the quote Jane Austen or an ABBA lyric?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3" title="BQN25_Powerpoint_Question_Slides_(Background Design Elements)_6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3"/>
          <p:cNvSpPr txBox="1"/>
          <p:nvPr/>
        </p:nvSpPr>
        <p:spPr>
          <a:xfrm>
            <a:off x="956738" y="1916125"/>
            <a:ext cx="6484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‘If I loved you less, I might be able to talk about it more.’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3"/>
          <p:cNvSpPr txBox="1"/>
          <p:nvPr/>
        </p:nvSpPr>
        <p:spPr>
          <a:xfrm>
            <a:off x="956738" y="2697625"/>
            <a:ext cx="648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‘I’m nothing special, in fact I’m a bit of a bore.’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3"/>
          <p:cNvSpPr txBox="1"/>
          <p:nvPr/>
        </p:nvSpPr>
        <p:spPr>
          <a:xfrm>
            <a:off x="957275" y="3463825"/>
            <a:ext cx="648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‘You pierce my soul. I am half agony, half hope.’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4" title="BQN25_Powerpoint_Question_Slides_(Background Design Elements)_7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4"/>
          <p:cNvSpPr txBox="1"/>
          <p:nvPr/>
        </p:nvSpPr>
        <p:spPr>
          <a:xfrm>
            <a:off x="956738" y="1916125"/>
            <a:ext cx="6484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a standard basketball court, how many people are playing in each team at one time?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 txBox="1"/>
          <p:nvPr/>
        </p:nvSpPr>
        <p:spPr>
          <a:xfrm>
            <a:off x="956738" y="3005425"/>
            <a:ext cx="6484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of these tennis players has won the most men’s Grand Slam singles titles?</a:t>
            </a:r>
            <a:b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Roger Federer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Rafael Nadal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Novak Djokovic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 txBox="1"/>
          <p:nvPr/>
        </p:nvSpPr>
        <p:spPr>
          <a:xfrm>
            <a:off x="956750" y="4387225"/>
            <a:ext cx="5678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maximum number of rounds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 professional boxing match?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5" title="BQN25_Powerpoint_Question_Slides_(Background Design Elements)_7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5"/>
          <p:cNvSpPr txBox="1"/>
          <p:nvPr/>
        </p:nvSpPr>
        <p:spPr>
          <a:xfrm>
            <a:off x="956738" y="1916050"/>
            <a:ext cx="6484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three sports from this list make up the triathlon: swimming, cycling, hurdles, running, gymnastics, long jump and weightlifting?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5"/>
          <p:cNvSpPr txBox="1"/>
          <p:nvPr/>
        </p:nvSpPr>
        <p:spPr>
          <a:xfrm>
            <a:off x="956738" y="3308775"/>
            <a:ext cx="648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country has won the most men’s FIFA World Cups?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5"/>
          <p:cNvSpPr txBox="1"/>
          <p:nvPr/>
        </p:nvSpPr>
        <p:spPr>
          <a:xfrm>
            <a:off x="956750" y="4070300"/>
            <a:ext cx="5362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country won the Rugby Union 2024 Women’s Six Nations Championship?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6" title="BQN25_Powerpoint_Question_Slides_(Background Design Elements)_8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6"/>
          <p:cNvSpPr txBox="1"/>
          <p:nvPr/>
        </p:nvSpPr>
        <p:spPr>
          <a:xfrm>
            <a:off x="956750" y="1916050"/>
            <a:ext cx="6484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which county in England does the chaotic and messy Cooper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Hill Cheese-Rolling and Wake take place?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Herefordshire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Gloucestershire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Kent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6"/>
          <p:cNvSpPr txBox="1"/>
          <p:nvPr/>
        </p:nvSpPr>
        <p:spPr>
          <a:xfrm>
            <a:off x="956750" y="3313450"/>
            <a:ext cx="64845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celebrate the end of summer, a giant food fight takes place in the town of Buñol, Spain, but what fruit do people throw at each other?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Tomatoes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Grapes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Figs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6"/>
          <p:cNvSpPr txBox="1"/>
          <p:nvPr/>
        </p:nvSpPr>
        <p:spPr>
          <a:xfrm>
            <a:off x="956750" y="5003050"/>
            <a:ext cx="7029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South-East Asian country hosts a Monkey Buffet Festival to thank primates for attracting tourists?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7" title="BQN25_Powerpoint_Question_Slides_(Background Design Elements)_8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7"/>
          <p:cNvSpPr txBox="1"/>
          <p:nvPr/>
        </p:nvSpPr>
        <p:spPr>
          <a:xfrm>
            <a:off x="956750" y="1916050"/>
            <a:ext cx="6484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 Athelstan Joseph Michael Eavis is an English dairy farmer and the co-creator of which festival?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7"/>
          <p:cNvSpPr txBox="1"/>
          <p:nvPr/>
        </p:nvSpPr>
        <p:spPr>
          <a:xfrm>
            <a:off x="956750" y="3021513"/>
            <a:ext cx="6484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On which Scottish island – that has the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Scottish Gaelic name Sealtainn – can you attend Up Helly Aa, a fire festival featuring a Viking longship?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7"/>
          <p:cNvSpPr txBox="1"/>
          <p:nvPr/>
        </p:nvSpPr>
        <p:spPr>
          <a:xfrm>
            <a:off x="956750" y="4419475"/>
            <a:ext cx="6804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name of the largest cultural festival in Europe that takes place in the first week of August in Wales?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8" title="BQN25_Powerpoint_Question_Slides_(Background Design Elements)_Ext1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8"/>
          <p:cNvSpPr txBox="1"/>
          <p:nvPr/>
        </p:nvSpPr>
        <p:spPr>
          <a:xfrm>
            <a:off x="956750" y="1916050"/>
            <a:ext cx="6484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this well-known saying: ‘A nod’s as good as a wink to a blind…’?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Dog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Horse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8"/>
          <p:cNvSpPr txBox="1"/>
          <p:nvPr/>
        </p:nvSpPr>
        <p:spPr>
          <a:xfrm>
            <a:off x="956750" y="3313450"/>
            <a:ext cx="6484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According to the popular saying, what do April showers bring forth?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8"/>
          <p:cNvSpPr txBox="1"/>
          <p:nvPr/>
        </p:nvSpPr>
        <p:spPr>
          <a:xfrm>
            <a:off x="956750" y="4387450"/>
            <a:ext cx="7029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something is functioning well, you would describe it as ‘shipshape and…’ what?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8"/>
          <p:cNvSpPr txBox="1"/>
          <p:nvPr/>
        </p:nvSpPr>
        <p:spPr>
          <a:xfrm>
            <a:off x="7381816" y="842050"/>
            <a:ext cx="1518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Extra </a:t>
            </a:r>
            <a:r>
              <a:rPr b="1" lang="en-US" sz="2000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ound</a:t>
            </a:r>
            <a:b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(optional)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9" title="BQN25_Powerpoint_Question_Slides_(Background Design Elements)_Ext1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9"/>
          <p:cNvSpPr txBox="1"/>
          <p:nvPr/>
        </p:nvSpPr>
        <p:spPr>
          <a:xfrm>
            <a:off x="956750" y="1916050"/>
            <a:ext cx="6484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According to Shakespeare, what should Julius Caesar beware of on 15 March?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9"/>
          <p:cNvSpPr txBox="1"/>
          <p:nvPr/>
        </p:nvSpPr>
        <p:spPr>
          <a:xfrm>
            <a:off x="956750" y="3005500"/>
            <a:ext cx="6484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would you classify the phrase,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‘It’s raining cats and dogs’?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proverb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idiom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Neither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9"/>
          <p:cNvSpPr txBox="1"/>
          <p:nvPr/>
        </p:nvSpPr>
        <p:spPr>
          <a:xfrm>
            <a:off x="956750" y="4387450"/>
            <a:ext cx="7029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Proverbs 26:11 in the Bible (NIV), a fool repeating their folly is like a dog returning to its what?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title="BQN25_Powerpoint_Question_Slides_(Background Design Elements)_1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 txBox="1"/>
          <p:nvPr/>
        </p:nvSpPr>
        <p:spPr>
          <a:xfrm>
            <a:off x="946476" y="1916050"/>
            <a:ext cx="7584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name of David Attenborough’s famous actor and film director older brother?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946475" y="3005350"/>
            <a:ext cx="7584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name of Jane and Peter Fonda’s famous actor father?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Harry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Henry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Peter Snr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956750" y="4094650"/>
            <a:ext cx="70578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iconic mother-daughter duo starred together in 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Maid,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the mother known for 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 Weddings and a Funeral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the daughter for 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Upon a Time in Hollywood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0" title="BQN25_Powerpoint_Question_Slides_(Background Design Elements)_Ext2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0"/>
          <p:cNvSpPr txBox="1"/>
          <p:nvPr/>
        </p:nvSpPr>
        <p:spPr>
          <a:xfrm>
            <a:off x="9240625" y="782650"/>
            <a:ext cx="1924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Extra </a:t>
            </a: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ound</a:t>
            </a: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(optional)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9" name="Google Shape;239;p20"/>
          <p:cNvGrpSpPr/>
          <p:nvPr/>
        </p:nvGrpSpPr>
        <p:grpSpPr>
          <a:xfrm>
            <a:off x="956750" y="1741525"/>
            <a:ext cx="6484500" cy="1247425"/>
            <a:chOff x="956750" y="1741525"/>
            <a:chExt cx="6484500" cy="1247425"/>
          </a:xfrm>
        </p:grpSpPr>
        <p:sp>
          <p:nvSpPr>
            <p:cNvPr id="240" name="Google Shape;240;p20"/>
            <p:cNvSpPr txBox="1"/>
            <p:nvPr/>
          </p:nvSpPr>
          <p:spPr>
            <a:xfrm>
              <a:off x="956750" y="2157488"/>
              <a:ext cx="64845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2100" u="none" cap="none" strike="noStrike">
                  <a:solidFill>
                    <a:srgbClr val="008CAA"/>
                  </a:solidFill>
                  <a:latin typeface="Calibri"/>
                  <a:ea typeface="Calibri"/>
                  <a:cs typeface="Calibri"/>
                  <a:sym typeface="Calibri"/>
                </a:rPr>
                <a:t>1. 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1" name="Google Shape;241;p20" title="1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57225" y="1741525"/>
              <a:ext cx="3776889" cy="12474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2" name="Google Shape;242;p20"/>
          <p:cNvGrpSpPr/>
          <p:nvPr/>
        </p:nvGrpSpPr>
        <p:grpSpPr>
          <a:xfrm>
            <a:off x="956750" y="3254300"/>
            <a:ext cx="6484500" cy="1175900"/>
            <a:chOff x="956750" y="3254300"/>
            <a:chExt cx="6484500" cy="1175900"/>
          </a:xfrm>
        </p:grpSpPr>
        <p:sp>
          <p:nvSpPr>
            <p:cNvPr id="243" name="Google Shape;243;p20"/>
            <p:cNvSpPr txBox="1"/>
            <p:nvPr/>
          </p:nvSpPr>
          <p:spPr>
            <a:xfrm>
              <a:off x="956750" y="3642150"/>
              <a:ext cx="6484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8CAA"/>
                  </a:solidFill>
                  <a:latin typeface="Calibri"/>
                  <a:ea typeface="Calibri"/>
                  <a:cs typeface="Calibri"/>
                  <a:sym typeface="Calibri"/>
                </a:rPr>
                <a:t>2. 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4" name="Google Shape;244;p20" title="2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57225" y="3254300"/>
              <a:ext cx="3851602" cy="1175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5" name="Google Shape;245;p20"/>
          <p:cNvGrpSpPr/>
          <p:nvPr/>
        </p:nvGrpSpPr>
        <p:grpSpPr>
          <a:xfrm>
            <a:off x="956750" y="4695552"/>
            <a:ext cx="7029000" cy="1124250"/>
            <a:chOff x="956750" y="4695552"/>
            <a:chExt cx="7029000" cy="1124250"/>
          </a:xfrm>
        </p:grpSpPr>
        <p:sp>
          <p:nvSpPr>
            <p:cNvPr id="246" name="Google Shape;246;p20"/>
            <p:cNvSpPr txBox="1"/>
            <p:nvPr/>
          </p:nvSpPr>
          <p:spPr>
            <a:xfrm>
              <a:off x="956750" y="5003050"/>
              <a:ext cx="7029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8CAA"/>
                  </a:solidFill>
                  <a:latin typeface="Calibri"/>
                  <a:ea typeface="Calibri"/>
                  <a:cs typeface="Calibri"/>
                  <a:sym typeface="Calibri"/>
                </a:rPr>
                <a:t>3. 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7" name="Google Shape;247;p20" title="3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57226" y="4695552"/>
              <a:ext cx="4739075" cy="11242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1" title="BQN25_Powerpoint_Question_Slides_(Background Design Elements)_Ext2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3" name="Google Shape;253;p21"/>
          <p:cNvGrpSpPr/>
          <p:nvPr/>
        </p:nvGrpSpPr>
        <p:grpSpPr>
          <a:xfrm>
            <a:off x="956750" y="3325463"/>
            <a:ext cx="6484500" cy="1011538"/>
            <a:chOff x="956750" y="3325463"/>
            <a:chExt cx="6484500" cy="1011538"/>
          </a:xfrm>
        </p:grpSpPr>
        <p:sp>
          <p:nvSpPr>
            <p:cNvPr id="254" name="Google Shape;254;p21"/>
            <p:cNvSpPr txBox="1"/>
            <p:nvPr/>
          </p:nvSpPr>
          <p:spPr>
            <a:xfrm>
              <a:off x="956750" y="3614650"/>
              <a:ext cx="6484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8CAA"/>
                  </a:solidFill>
                  <a:latin typeface="Calibri"/>
                  <a:ea typeface="Calibri"/>
                  <a:cs typeface="Calibri"/>
                  <a:sym typeface="Calibri"/>
                </a:rPr>
                <a:t>5. 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5" name="Google Shape;255;p21" title="5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57225" y="3325463"/>
              <a:ext cx="5102474" cy="10115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6" name="Google Shape;256;p21"/>
          <p:cNvGrpSpPr/>
          <p:nvPr/>
        </p:nvGrpSpPr>
        <p:grpSpPr>
          <a:xfrm>
            <a:off x="956750" y="4691574"/>
            <a:ext cx="7029000" cy="1124250"/>
            <a:chOff x="956750" y="4691574"/>
            <a:chExt cx="7029000" cy="1124250"/>
          </a:xfrm>
        </p:grpSpPr>
        <p:sp>
          <p:nvSpPr>
            <p:cNvPr id="257" name="Google Shape;257;p21"/>
            <p:cNvSpPr txBox="1"/>
            <p:nvPr/>
          </p:nvSpPr>
          <p:spPr>
            <a:xfrm>
              <a:off x="956750" y="5149575"/>
              <a:ext cx="7029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8CAA"/>
                  </a:solidFill>
                  <a:latin typeface="Calibri"/>
                  <a:ea typeface="Calibri"/>
                  <a:cs typeface="Calibri"/>
                  <a:sym typeface="Calibri"/>
                </a:rPr>
                <a:t>6. 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8" name="Google Shape;258;p21" title="6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18300" y="4691574"/>
              <a:ext cx="4517914" cy="1124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9" name="Google Shape;259;p21"/>
          <p:cNvGrpSpPr/>
          <p:nvPr/>
        </p:nvGrpSpPr>
        <p:grpSpPr>
          <a:xfrm>
            <a:off x="956750" y="1770450"/>
            <a:ext cx="6484500" cy="1167475"/>
            <a:chOff x="956750" y="1770450"/>
            <a:chExt cx="6484500" cy="1167475"/>
          </a:xfrm>
        </p:grpSpPr>
        <p:sp>
          <p:nvSpPr>
            <p:cNvPr id="260" name="Google Shape;260;p21"/>
            <p:cNvSpPr txBox="1"/>
            <p:nvPr/>
          </p:nvSpPr>
          <p:spPr>
            <a:xfrm>
              <a:off x="956750" y="2146438"/>
              <a:ext cx="64845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2100" u="none" cap="none" strike="noStrike">
                  <a:solidFill>
                    <a:srgbClr val="008CAA"/>
                  </a:solidFill>
                  <a:latin typeface="Calibri"/>
                  <a:ea typeface="Calibri"/>
                  <a:cs typeface="Calibri"/>
                  <a:sym typeface="Calibri"/>
                </a:rPr>
                <a:t>4. 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1" name="Google Shape;261;p21" title="4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57225" y="1770450"/>
              <a:ext cx="4921198" cy="1167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2" title="BQN25_Powerpoint_Question_Slides_(Background Design Elements)_11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2"/>
          <p:cNvSpPr txBox="1"/>
          <p:nvPr/>
        </p:nvSpPr>
        <p:spPr>
          <a:xfrm>
            <a:off x="3744570" y="856906"/>
            <a:ext cx="390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FF00EB"/>
                </a:solidFill>
                <a:latin typeface="Calibri"/>
                <a:ea typeface="Calibri"/>
                <a:cs typeface="Calibri"/>
                <a:sym typeface="Calibri"/>
              </a:rPr>
              <a:t>These slides are for your own bonus round. There are some fun ideas in your Quizmaster Pack to get you started. (</a:t>
            </a:r>
            <a:r>
              <a:rPr b="0" i="1" lang="en-US" sz="1200" u="none" cap="none" strike="noStrike">
                <a:solidFill>
                  <a:srgbClr val="FF00EB"/>
                </a:solidFill>
                <a:latin typeface="Calibri"/>
                <a:ea typeface="Calibri"/>
                <a:cs typeface="Calibri"/>
                <a:sym typeface="Calibri"/>
              </a:rPr>
              <a:t>Delete</a:t>
            </a:r>
            <a:r>
              <a:rPr b="0" i="1" lang="en-US" sz="1200" u="none" cap="none" strike="noStrike">
                <a:solidFill>
                  <a:srgbClr val="FF00EB"/>
                </a:solidFill>
                <a:latin typeface="Calibri"/>
                <a:ea typeface="Calibri"/>
                <a:cs typeface="Calibri"/>
                <a:sym typeface="Calibri"/>
              </a:rPr>
              <a:t> this note before using this slide.)</a:t>
            </a:r>
            <a:endParaRPr b="0" i="1" sz="1200" u="none" cap="none" strike="noStrike">
              <a:solidFill>
                <a:srgbClr val="FF00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2"/>
          <p:cNvSpPr txBox="1"/>
          <p:nvPr/>
        </p:nvSpPr>
        <p:spPr>
          <a:xfrm>
            <a:off x="956763" y="1916049"/>
            <a:ext cx="648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Add</a:t>
            </a:r>
            <a:r>
              <a:rPr b="1" i="0" lang="en-US" sz="20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question here…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2"/>
          <p:cNvSpPr txBox="1"/>
          <p:nvPr/>
        </p:nvSpPr>
        <p:spPr>
          <a:xfrm>
            <a:off x="956762" y="3238193"/>
            <a:ext cx="648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Add question here…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2"/>
          <p:cNvSpPr txBox="1"/>
          <p:nvPr/>
        </p:nvSpPr>
        <p:spPr>
          <a:xfrm>
            <a:off x="956762" y="4560362"/>
            <a:ext cx="648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Add</a:t>
            </a:r>
            <a:r>
              <a:rPr b="1" i="0" lang="en-US" sz="20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question here…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23" title="BQN25_Powerpoint_Question_Slides_(Background Design Elements)_11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3"/>
          <p:cNvSpPr txBox="1"/>
          <p:nvPr/>
        </p:nvSpPr>
        <p:spPr>
          <a:xfrm>
            <a:off x="956763" y="1916049"/>
            <a:ext cx="648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Add</a:t>
            </a:r>
            <a:r>
              <a:rPr b="1" i="0" lang="en-US" sz="20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question here…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3"/>
          <p:cNvSpPr txBox="1"/>
          <p:nvPr/>
        </p:nvSpPr>
        <p:spPr>
          <a:xfrm>
            <a:off x="956762" y="3238193"/>
            <a:ext cx="648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Add question here…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3"/>
          <p:cNvSpPr txBox="1"/>
          <p:nvPr/>
        </p:nvSpPr>
        <p:spPr>
          <a:xfrm>
            <a:off x="956762" y="4560362"/>
            <a:ext cx="648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Add</a:t>
            </a:r>
            <a:r>
              <a:rPr b="1" i="0" lang="en-US" sz="20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question here…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24" title="BQN25_Powerpoint_Question_Slides_(Background Design Elements)_D12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26" title="BQN25_Powerpoint_Question_Slides_(Background Design Elements)_1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6"/>
          <p:cNvSpPr txBox="1"/>
          <p:nvPr/>
        </p:nvSpPr>
        <p:spPr>
          <a:xfrm>
            <a:off x="4277676" y="746575"/>
            <a:ext cx="4398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-US" sz="1200" u="none" cap="none" strike="noStrike">
                <a:solidFill>
                  <a:srgbClr val="FF00EB"/>
                </a:solidFill>
                <a:latin typeface="Calibri"/>
                <a:ea typeface="Calibri"/>
                <a:cs typeface="Calibri"/>
                <a:sym typeface="Calibri"/>
              </a:rPr>
              <a:t>IMPORTANT </a:t>
            </a:r>
            <a:r>
              <a:rPr b="1" i="1" lang="en-US" sz="1200">
                <a:solidFill>
                  <a:srgbClr val="FF00EB"/>
                </a:solidFill>
                <a:latin typeface="Calibri"/>
                <a:ea typeface="Calibri"/>
                <a:cs typeface="Calibri"/>
                <a:sym typeface="Calibri"/>
              </a:rPr>
              <a:t>NOTE</a:t>
            </a:r>
            <a:r>
              <a:rPr b="1" i="1" lang="en-US" sz="1200" u="none" cap="none" strike="noStrike">
                <a:solidFill>
                  <a:srgbClr val="FF00EB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1" lang="en-US" sz="1200" u="none" cap="none" strike="noStrike">
                <a:solidFill>
                  <a:srgbClr val="FF00EB"/>
                </a:solidFill>
                <a:latin typeface="Calibri"/>
                <a:ea typeface="Calibri"/>
                <a:cs typeface="Calibri"/>
                <a:sym typeface="Calibri"/>
              </a:rPr>
              <a:t> Please do not delete anything </a:t>
            </a:r>
            <a:r>
              <a:rPr i="1" lang="en-US" sz="1200">
                <a:solidFill>
                  <a:srgbClr val="FF00EB"/>
                </a:solidFill>
                <a:latin typeface="Calibri"/>
                <a:ea typeface="Calibri"/>
                <a:cs typeface="Calibri"/>
                <a:sym typeface="Calibri"/>
              </a:rPr>
              <a:t>from these answer slides</a:t>
            </a:r>
            <a:r>
              <a:rPr b="0" i="1" lang="en-US" sz="1200" u="none" cap="none" strike="noStrike">
                <a:solidFill>
                  <a:srgbClr val="FF00EB"/>
                </a:solidFill>
                <a:latin typeface="Calibri"/>
                <a:ea typeface="Calibri"/>
                <a:cs typeface="Calibri"/>
                <a:sym typeface="Calibri"/>
              </a:rPr>
              <a:t>. Questions and answers both appear on the </a:t>
            </a:r>
            <a:r>
              <a:rPr b="0" i="1" lang="en-US" sz="1200" u="none" cap="none" strike="noStrike">
                <a:solidFill>
                  <a:srgbClr val="FF00EB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slide</a:t>
            </a:r>
            <a:r>
              <a:rPr b="0" i="1" lang="en-US" sz="1200" u="none" cap="none" strike="noStrike">
                <a:solidFill>
                  <a:srgbClr val="FF00EB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0" i="1" lang="en-US" sz="1200" u="none" cap="none" strike="noStrike">
                <a:solidFill>
                  <a:srgbClr val="FF00EB"/>
                </a:solidFill>
                <a:latin typeface="Calibri"/>
                <a:ea typeface="Calibri"/>
                <a:cs typeface="Calibri"/>
                <a:sym typeface="Calibri"/>
              </a:rPr>
              <a:t> but when viewed as a slideshow they are animated to appear with each click. (Delete this note before using this slide.)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6"/>
          <p:cNvSpPr/>
          <p:nvPr/>
        </p:nvSpPr>
        <p:spPr>
          <a:xfrm>
            <a:off x="6141850" y="1916050"/>
            <a:ext cx="3091200" cy="10314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Richard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(Dickie) </a:t>
            </a:r>
            <a:b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Attenborough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6"/>
          <p:cNvSpPr txBox="1"/>
          <p:nvPr/>
        </p:nvSpPr>
        <p:spPr>
          <a:xfrm>
            <a:off x="946475" y="1916050"/>
            <a:ext cx="50454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was the name of David Attenborough’s famous actor and film director older brother?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6"/>
          <p:cNvSpPr txBox="1"/>
          <p:nvPr/>
        </p:nvSpPr>
        <p:spPr>
          <a:xfrm>
            <a:off x="946475" y="3165113"/>
            <a:ext cx="50454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was the name of Jane and Peter Fonda’s famous actor father?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Harry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Henry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Peter Snr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6"/>
          <p:cNvSpPr txBox="1"/>
          <p:nvPr/>
        </p:nvSpPr>
        <p:spPr>
          <a:xfrm>
            <a:off x="956750" y="4722275"/>
            <a:ext cx="50454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iconic mother-daughter duo starred together in 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Maid,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the mother known for 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 Weddings and a Funeral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the daughter for 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Upon a Time in Hollywood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6"/>
          <p:cNvSpPr/>
          <p:nvPr/>
        </p:nvSpPr>
        <p:spPr>
          <a:xfrm>
            <a:off x="6141850" y="3285925"/>
            <a:ext cx="30912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 Henry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6"/>
          <p:cNvSpPr/>
          <p:nvPr/>
        </p:nvSpPr>
        <p:spPr>
          <a:xfrm>
            <a:off x="6141850" y="4814975"/>
            <a:ext cx="3091200" cy="11538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Andie MacDowell and Margaret Qualley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27" title="BQN25_Powerpoint_Question_Slides_(Background Design Elements)_1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7"/>
          <p:cNvSpPr/>
          <p:nvPr/>
        </p:nvSpPr>
        <p:spPr>
          <a:xfrm>
            <a:off x="6141850" y="3147525"/>
            <a:ext cx="2880600" cy="1769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Mary-Kate and Ashley Olsen </a:t>
            </a:r>
            <a:b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(the younger sister </a:t>
            </a:r>
            <a:b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Elizabeth Olsen)</a:t>
            </a:r>
            <a:endParaRPr b="0" i="0" sz="10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7"/>
          <p:cNvSpPr txBox="1"/>
          <p:nvPr/>
        </p:nvSpPr>
        <p:spPr>
          <a:xfrm>
            <a:off x="946476" y="1916050"/>
            <a:ext cx="50454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Culkin brothers all went into the acting profession: Macaulay, Rory and what other brother?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Declan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Kirk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Kieran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7"/>
          <p:cNvSpPr txBox="1"/>
          <p:nvPr/>
        </p:nvSpPr>
        <p:spPr>
          <a:xfrm>
            <a:off x="946475" y="3516675"/>
            <a:ext cx="50454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famous fashion duo started as child stars and have a younger sister who joined the Marvel Universe as Wanda Maximoff?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7"/>
          <p:cNvSpPr txBox="1"/>
          <p:nvPr/>
        </p:nvSpPr>
        <p:spPr>
          <a:xfrm>
            <a:off x="953659" y="5003800"/>
            <a:ext cx="46947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Fergus, Farkle and Felicia are the triplets of a famous animated couple in which successful movie franchise?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7"/>
          <p:cNvSpPr/>
          <p:nvPr/>
        </p:nvSpPr>
        <p:spPr>
          <a:xfrm>
            <a:off x="6141850" y="1942000"/>
            <a:ext cx="28806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C: Kieran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7"/>
          <p:cNvSpPr/>
          <p:nvPr/>
        </p:nvSpPr>
        <p:spPr>
          <a:xfrm>
            <a:off x="6141850" y="5177650"/>
            <a:ext cx="28806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Shrek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8" title="BQN25_Powerpoint_Question_Slides_(Background Design Elements)_2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8"/>
          <p:cNvSpPr/>
          <p:nvPr/>
        </p:nvSpPr>
        <p:spPr>
          <a:xfrm>
            <a:off x="6141850" y="3840400"/>
            <a:ext cx="28806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Wensleydale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8"/>
          <p:cNvSpPr txBox="1"/>
          <p:nvPr/>
        </p:nvSpPr>
        <p:spPr>
          <a:xfrm>
            <a:off x="946476" y="3666550"/>
            <a:ext cx="50454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name of the North Yorkshire cheese that the claymation double act Wallace and Gromit are so fond of?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8"/>
          <p:cNvSpPr txBox="1"/>
          <p:nvPr/>
        </p:nvSpPr>
        <p:spPr>
          <a:xfrm>
            <a:off x="946475" y="1916125"/>
            <a:ext cx="48852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which county in the East of England would you find the village of Stilton that the famous blue cheese is named after?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Lincolnshire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Cambridgeshire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Bedfordshire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8"/>
          <p:cNvSpPr txBox="1"/>
          <p:nvPr/>
        </p:nvSpPr>
        <p:spPr>
          <a:xfrm>
            <a:off x="953310" y="4896950"/>
            <a:ext cx="46947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popular cheese, consumed worldwide, is named after a British landmark nestled in the Mendip Hills?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8"/>
          <p:cNvSpPr/>
          <p:nvPr/>
        </p:nvSpPr>
        <p:spPr>
          <a:xfrm>
            <a:off x="6141850" y="2231800"/>
            <a:ext cx="28806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 Cambridgeshire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8"/>
          <p:cNvSpPr/>
          <p:nvPr/>
        </p:nvSpPr>
        <p:spPr>
          <a:xfrm>
            <a:off x="6141850" y="5070800"/>
            <a:ext cx="28806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Cheddar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29" title="BQN25_Powerpoint_Question_Slides_(Background Design Elements)_2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9"/>
          <p:cNvSpPr/>
          <p:nvPr/>
        </p:nvSpPr>
        <p:spPr>
          <a:xfrm>
            <a:off x="6141850" y="3087150"/>
            <a:ext cx="28806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Caerphilly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9"/>
          <p:cNvSpPr/>
          <p:nvPr/>
        </p:nvSpPr>
        <p:spPr>
          <a:xfrm>
            <a:off x="6141850" y="2002000"/>
            <a:ext cx="28806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Mini Cheddars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9"/>
          <p:cNvSpPr/>
          <p:nvPr/>
        </p:nvSpPr>
        <p:spPr>
          <a:xfrm>
            <a:off x="6141850" y="4841000"/>
            <a:ext cx="28806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 Caves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9"/>
          <p:cNvSpPr txBox="1"/>
          <p:nvPr/>
        </p:nvSpPr>
        <p:spPr>
          <a:xfrm>
            <a:off x="946475" y="3005425"/>
            <a:ext cx="48105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crumbly white cheese with a tangy flavour is named after a town in the Rhymney Valley in South Wales, and shares its name with a castle?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9"/>
          <p:cNvSpPr txBox="1"/>
          <p:nvPr/>
        </p:nvSpPr>
        <p:spPr>
          <a:xfrm>
            <a:off x="946475" y="1916125"/>
            <a:ext cx="4885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snack from Jacob’s introduced new flavours including Red Leicester in 2017?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9"/>
          <p:cNvSpPr txBox="1"/>
          <p:nvPr/>
        </p:nvSpPr>
        <p:spPr>
          <a:xfrm>
            <a:off x="953299" y="4710625"/>
            <a:ext cx="49581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Wookey Hole cheese gets its distinct rich, nutty flavour from being aged in what?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Caves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Cellars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Smoke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" title="BQN25_Powerpoint_Question_Slides_(Background Design Elements)_1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 txBox="1"/>
          <p:nvPr/>
        </p:nvSpPr>
        <p:spPr>
          <a:xfrm>
            <a:off x="946476" y="1916050"/>
            <a:ext cx="75849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Culkin brothers all went into the acting profession: Macaulay, Rory and what other brother?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Declan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Kirk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Kieran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946475" y="3313450"/>
            <a:ext cx="7584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famous fashion duo started as child stars and have a younger sister who joined the Marvel Universe as Wanda Maximoff?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957275" y="4402750"/>
            <a:ext cx="70578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Fergus, Farkle and Felicia are the triplets of a famous animated couple in which successful movie franchise?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30" title="BQN25_Powerpoint_Question_Slides_(Background Design Elements)_3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0"/>
          <p:cNvSpPr/>
          <p:nvPr/>
        </p:nvSpPr>
        <p:spPr>
          <a:xfrm>
            <a:off x="6141850" y="2871400"/>
            <a:ext cx="28806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Nile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0"/>
          <p:cNvSpPr/>
          <p:nvPr/>
        </p:nvSpPr>
        <p:spPr>
          <a:xfrm>
            <a:off x="6141850" y="1781950"/>
            <a:ext cx="28806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Pacific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0"/>
          <p:cNvSpPr/>
          <p:nvPr/>
        </p:nvSpPr>
        <p:spPr>
          <a:xfrm>
            <a:off x="6141850" y="4268800"/>
            <a:ext cx="28806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C: Champlain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0"/>
          <p:cNvSpPr txBox="1"/>
          <p:nvPr/>
        </p:nvSpPr>
        <p:spPr>
          <a:xfrm>
            <a:off x="946476" y="1916050"/>
            <a:ext cx="4885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is the largest ocean on earth?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0"/>
          <p:cNvSpPr txBox="1"/>
          <p:nvPr/>
        </p:nvSpPr>
        <p:spPr>
          <a:xfrm>
            <a:off x="946475" y="2697550"/>
            <a:ext cx="4218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river in north-eastern Africa is generally considered to be the longest in the world?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0"/>
          <p:cNvSpPr txBox="1"/>
          <p:nvPr/>
        </p:nvSpPr>
        <p:spPr>
          <a:xfrm>
            <a:off x="946475" y="4094950"/>
            <a:ext cx="47298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of these is not one of the Great Lakes of North America?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Huron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Michigan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Champlain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1" title="BQN25_Powerpoint_Question_Slides_(Background Design Elements)_3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1"/>
          <p:cNvSpPr/>
          <p:nvPr/>
        </p:nvSpPr>
        <p:spPr>
          <a:xfrm>
            <a:off x="6141850" y="3396450"/>
            <a:ext cx="28806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 71%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1"/>
          <p:cNvSpPr/>
          <p:nvPr/>
        </p:nvSpPr>
        <p:spPr>
          <a:xfrm>
            <a:off x="6141850" y="1936000"/>
            <a:ext cx="28806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Clyde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1"/>
          <p:cNvSpPr/>
          <p:nvPr/>
        </p:nvSpPr>
        <p:spPr>
          <a:xfrm>
            <a:off x="6141850" y="4856900"/>
            <a:ext cx="28806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 Lake Superior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1"/>
          <p:cNvSpPr txBox="1"/>
          <p:nvPr/>
        </p:nvSpPr>
        <p:spPr>
          <a:xfrm>
            <a:off x="946476" y="1916050"/>
            <a:ext cx="47298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name of Scotland’s longest river, that flows through Glasgow?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Tay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Wye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Clyde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31"/>
          <p:cNvSpPr txBox="1"/>
          <p:nvPr/>
        </p:nvSpPr>
        <p:spPr>
          <a:xfrm>
            <a:off x="946475" y="3222600"/>
            <a:ext cx="47298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much of the earth’s surface is covered with water?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51%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71%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81%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31"/>
          <p:cNvSpPr txBox="1"/>
          <p:nvPr/>
        </p:nvSpPr>
        <p:spPr>
          <a:xfrm>
            <a:off x="946475" y="4529150"/>
            <a:ext cx="45795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of the following is not an example of a man-made body of water?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 Superior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 Mead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Lake Nasser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32" title="BQN25_Powerpoint_Question_Slides_(Background Design Elements)_4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2"/>
          <p:cNvSpPr/>
          <p:nvPr/>
        </p:nvSpPr>
        <p:spPr>
          <a:xfrm>
            <a:off x="6141850" y="3631875"/>
            <a:ext cx="26424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 18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2"/>
          <p:cNvSpPr/>
          <p:nvPr/>
        </p:nvSpPr>
        <p:spPr>
          <a:xfrm>
            <a:off x="6141850" y="2082775"/>
            <a:ext cx="26424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  <a:t>: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1989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2"/>
          <p:cNvSpPr/>
          <p:nvPr/>
        </p:nvSpPr>
        <p:spPr>
          <a:xfrm>
            <a:off x="6141850" y="5379150"/>
            <a:ext cx="26424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San Francisco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2"/>
          <p:cNvSpPr txBox="1"/>
          <p:nvPr/>
        </p:nvSpPr>
        <p:spPr>
          <a:xfrm>
            <a:off x="956747" y="1916050"/>
            <a:ext cx="50124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2100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which year did the famous but tragic pro-democracy protests happen in Tiananmen Square in Beijing, China?</a:t>
            </a:r>
            <a:br>
              <a:rPr b="1" lang="en-US" sz="2000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1984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1989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1992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2"/>
          <p:cNvSpPr txBox="1"/>
          <p:nvPr/>
        </p:nvSpPr>
        <p:spPr>
          <a:xfrm>
            <a:off x="956747" y="3555095"/>
            <a:ext cx="50124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years was Nelson Mandela imprisoned on Robben Island, Table Bay, South Africa?</a:t>
            </a:r>
            <a:b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8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18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25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32"/>
          <p:cNvSpPr txBox="1"/>
          <p:nvPr/>
        </p:nvSpPr>
        <p:spPr>
          <a:xfrm>
            <a:off x="957275" y="5047050"/>
            <a:ext cx="4943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in the United States is the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Golden Gate Bridge located?</a:t>
            </a:r>
            <a:b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 Francisco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York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 Jose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33" title="BQN25_Powerpoint_Question_Slides_(Background Design Elements)_4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3"/>
          <p:cNvSpPr/>
          <p:nvPr/>
        </p:nvSpPr>
        <p:spPr>
          <a:xfrm>
            <a:off x="6141850" y="3539925"/>
            <a:ext cx="26424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Giza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3"/>
          <p:cNvSpPr/>
          <p:nvPr/>
        </p:nvSpPr>
        <p:spPr>
          <a:xfrm>
            <a:off x="6141850" y="2082775"/>
            <a:ext cx="26424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Machu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Picchu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33"/>
          <p:cNvSpPr/>
          <p:nvPr/>
        </p:nvSpPr>
        <p:spPr>
          <a:xfrm>
            <a:off x="6141850" y="4859200"/>
            <a:ext cx="26424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Bikini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3"/>
          <p:cNvSpPr txBox="1"/>
          <p:nvPr/>
        </p:nvSpPr>
        <p:spPr>
          <a:xfrm>
            <a:off x="956747" y="1916050"/>
            <a:ext cx="48924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name of the ancient Incan city, high in the Peruvian Andes Mountains, which is a testament to the advanced civilisation that once thrived there?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33"/>
          <p:cNvSpPr txBox="1"/>
          <p:nvPr/>
        </p:nvSpPr>
        <p:spPr>
          <a:xfrm>
            <a:off x="956747" y="3465813"/>
            <a:ext cx="4892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name of the plateau near Cairo, Egypt, that’s home to the pyramids and the Sphinx?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33"/>
          <p:cNvSpPr txBox="1"/>
          <p:nvPr/>
        </p:nvSpPr>
        <p:spPr>
          <a:xfrm>
            <a:off x="956756" y="4739250"/>
            <a:ext cx="49434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item of swimwear is named after a group of islands in the Pacific Ocean, famous as the site of numerous United States nuclear weapons tests in the 1940s and 50s?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34" title="BQN25_Powerpoint_Question_Slides_(Background Design Elements)_5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4"/>
          <p:cNvSpPr/>
          <p:nvPr/>
        </p:nvSpPr>
        <p:spPr>
          <a:xfrm>
            <a:off x="6141850" y="3367575"/>
            <a:ext cx="26424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Fish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34"/>
          <p:cNvSpPr/>
          <p:nvPr/>
        </p:nvSpPr>
        <p:spPr>
          <a:xfrm>
            <a:off x="6141850" y="2082775"/>
            <a:ext cx="26424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Fish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34"/>
          <p:cNvSpPr/>
          <p:nvPr/>
        </p:nvSpPr>
        <p:spPr>
          <a:xfrm>
            <a:off x="6141850" y="4908000"/>
            <a:ext cx="26424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Fowl/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4"/>
                  </a:ext>
                </a:extLst>
              </a:rPr>
              <a:t>bird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4"/>
          <p:cNvSpPr txBox="1"/>
          <p:nvPr/>
        </p:nvSpPr>
        <p:spPr>
          <a:xfrm>
            <a:off x="956750" y="3256113"/>
            <a:ext cx="45297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 in temperate, tropical and subtropical places worldwide, is the mahi-mahi, also called the dorado,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fish or fowl?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4"/>
          <p:cNvSpPr txBox="1"/>
          <p:nvPr/>
        </p:nvSpPr>
        <p:spPr>
          <a:xfrm>
            <a:off x="956750" y="4796200"/>
            <a:ext cx="4656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Coloured brownish above and whitish below, this species only breeds in north Scotland in the UK, but is a whimbrel fish or fowl?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34"/>
          <p:cNvSpPr txBox="1"/>
          <p:nvPr/>
        </p:nvSpPr>
        <p:spPr>
          <a:xfrm>
            <a:off x="956750" y="1916125"/>
            <a:ext cx="49779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walleye or </a:t>
            </a:r>
            <a:r>
              <a:rPr b="1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Sander vitreus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yellow species native to most of Canada and the Northern United States, but is it fish or fowl?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35" title="BQN25_Powerpoint_Question_Slides_(Background Design Elements)_5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5"/>
          <p:cNvSpPr/>
          <p:nvPr/>
        </p:nvSpPr>
        <p:spPr>
          <a:xfrm>
            <a:off x="6141850" y="3367575"/>
            <a:ext cx="26424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Fowl/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5"/>
                  </a:ext>
                </a:extLst>
              </a:rPr>
              <a:t>bird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35"/>
          <p:cNvSpPr/>
          <p:nvPr/>
        </p:nvSpPr>
        <p:spPr>
          <a:xfrm>
            <a:off x="6141850" y="2082775"/>
            <a:ext cx="26424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Fish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5"/>
          <p:cNvSpPr/>
          <p:nvPr/>
        </p:nvSpPr>
        <p:spPr>
          <a:xfrm>
            <a:off x="6141850" y="4908000"/>
            <a:ext cx="2642400" cy="6837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Fish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5"/>
          <p:cNvSpPr txBox="1"/>
          <p:nvPr/>
        </p:nvSpPr>
        <p:spPr>
          <a:xfrm>
            <a:off x="956747" y="3250188"/>
            <a:ext cx="4656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willet was formally described in 1789 by the German naturalist Johann Friedrich Gmelin, but is it fish or fowl?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35"/>
          <p:cNvSpPr txBox="1"/>
          <p:nvPr/>
        </p:nvSpPr>
        <p:spPr>
          <a:xfrm>
            <a:off x="956755" y="4741950"/>
            <a:ext cx="4613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Commonly found in estuaries from Massachusetts to the Gulf of Mexico, is a croaker fish or fowl?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35"/>
          <p:cNvSpPr txBox="1"/>
          <p:nvPr/>
        </p:nvSpPr>
        <p:spPr>
          <a:xfrm>
            <a:off x="956747" y="1916125"/>
            <a:ext cx="4656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known as St Pierre, is a John Dory fish or fowl?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36" title="BQN25_Powerpoint_Question_Slides_(Background Design Elements)_6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6"/>
          <p:cNvSpPr/>
          <p:nvPr/>
        </p:nvSpPr>
        <p:spPr>
          <a:xfrm>
            <a:off x="6141850" y="3102413"/>
            <a:ext cx="2642400" cy="12648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ABBA </a:t>
            </a:r>
            <a:b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1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Winner Takes </a:t>
            </a:r>
            <a:br>
              <a:rPr b="1" i="1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All</a:t>
            </a: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20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36"/>
          <p:cNvSpPr/>
          <p:nvPr/>
        </p:nvSpPr>
        <p:spPr>
          <a:xfrm>
            <a:off x="6141850" y="1791575"/>
            <a:ext cx="2642400" cy="10803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6"/>
                  </a:ext>
                </a:extLst>
              </a:rPr>
              <a:t>Austen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1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Jane Austen’s Letters</a:t>
            </a: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20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36"/>
          <p:cNvSpPr/>
          <p:nvPr/>
        </p:nvSpPr>
        <p:spPr>
          <a:xfrm>
            <a:off x="6141850" y="4597750"/>
            <a:ext cx="2642400" cy="10314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Austen </a:t>
            </a:r>
            <a:b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1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Pride and Prejudice</a:t>
            </a: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20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36"/>
          <p:cNvSpPr txBox="1"/>
          <p:nvPr/>
        </p:nvSpPr>
        <p:spPr>
          <a:xfrm>
            <a:off x="956747" y="1916125"/>
            <a:ext cx="47136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‘I do not want people to be very agreeable, as it saves me the trouble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liking them.’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36"/>
          <p:cNvSpPr txBox="1"/>
          <p:nvPr/>
        </p:nvSpPr>
        <p:spPr>
          <a:xfrm>
            <a:off x="956747" y="3401400"/>
            <a:ext cx="4713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‘The winner takes it all, the loser’s standing small.’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36"/>
          <p:cNvSpPr txBox="1"/>
          <p:nvPr/>
        </p:nvSpPr>
        <p:spPr>
          <a:xfrm>
            <a:off x="957122" y="4791775"/>
            <a:ext cx="456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‘Angry people are not always wise.’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37" title="BQN25_Powerpoint_Question_Slides_(Background Design Elements)_6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7"/>
          <p:cNvSpPr/>
          <p:nvPr/>
        </p:nvSpPr>
        <p:spPr>
          <a:xfrm>
            <a:off x="6141850" y="2914888"/>
            <a:ext cx="2642400" cy="13251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ABBA </a:t>
            </a:r>
            <a:b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1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 for </a:t>
            </a:r>
            <a:br>
              <a:rPr b="1" i="1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Music</a:t>
            </a: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20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37"/>
          <p:cNvSpPr/>
          <p:nvPr/>
        </p:nvSpPr>
        <p:spPr>
          <a:xfrm>
            <a:off x="6141850" y="1791575"/>
            <a:ext cx="2642400" cy="9663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Austen </a:t>
            </a:r>
            <a:b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1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Emma</a:t>
            </a: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20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37"/>
          <p:cNvSpPr/>
          <p:nvPr/>
        </p:nvSpPr>
        <p:spPr>
          <a:xfrm>
            <a:off x="6141850" y="4456700"/>
            <a:ext cx="2642400" cy="10314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Austen </a:t>
            </a:r>
            <a:b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1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Persuasion</a:t>
            </a: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20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37"/>
          <p:cNvSpPr txBox="1"/>
          <p:nvPr/>
        </p:nvSpPr>
        <p:spPr>
          <a:xfrm>
            <a:off x="956747" y="1916050"/>
            <a:ext cx="4782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‘If I loved you less, I might be able to talk about it more.’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37"/>
          <p:cNvSpPr txBox="1"/>
          <p:nvPr/>
        </p:nvSpPr>
        <p:spPr>
          <a:xfrm>
            <a:off x="956750" y="3075000"/>
            <a:ext cx="3909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‘I’m nothing special, in fact I’m a bit of a bore.’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37"/>
          <p:cNvSpPr txBox="1"/>
          <p:nvPr/>
        </p:nvSpPr>
        <p:spPr>
          <a:xfrm>
            <a:off x="957149" y="4414700"/>
            <a:ext cx="4242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‘You pierce my soul. I am half agony, half hope.’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38" title="BQN25_Powerpoint_Question_Slides_(Background Design Elements)_7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8"/>
          <p:cNvSpPr/>
          <p:nvPr/>
        </p:nvSpPr>
        <p:spPr>
          <a:xfrm>
            <a:off x="6141850" y="3170500"/>
            <a:ext cx="2642400" cy="7008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C: Novak Djokovic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38"/>
          <p:cNvSpPr/>
          <p:nvPr/>
        </p:nvSpPr>
        <p:spPr>
          <a:xfrm>
            <a:off x="6141850" y="1916125"/>
            <a:ext cx="2642400" cy="6549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38"/>
          <p:cNvSpPr/>
          <p:nvPr/>
        </p:nvSpPr>
        <p:spPr>
          <a:xfrm>
            <a:off x="6141850" y="4778425"/>
            <a:ext cx="2642400" cy="6549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8"/>
          <p:cNvSpPr txBox="1"/>
          <p:nvPr/>
        </p:nvSpPr>
        <p:spPr>
          <a:xfrm>
            <a:off x="956750" y="1916125"/>
            <a:ext cx="43917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a standard basketball court, how many people are playing in each team at one time?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38"/>
          <p:cNvSpPr txBox="1"/>
          <p:nvPr/>
        </p:nvSpPr>
        <p:spPr>
          <a:xfrm>
            <a:off x="956747" y="3170500"/>
            <a:ext cx="47823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of these tennis players has won the most men’s Grand Slam singles titles?</a:t>
            </a:r>
            <a:b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Roger Federer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Rafael Nadal 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Novak Djokovic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38"/>
          <p:cNvSpPr txBox="1"/>
          <p:nvPr/>
        </p:nvSpPr>
        <p:spPr>
          <a:xfrm>
            <a:off x="956749" y="4778425"/>
            <a:ext cx="4713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maximum number of rounds in a professional boxing match?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39" title="BQN25_Powerpoint_Question_Slides_(Background Design Elements)_7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39"/>
          <p:cNvSpPr/>
          <p:nvPr/>
        </p:nvSpPr>
        <p:spPr>
          <a:xfrm>
            <a:off x="6141850" y="3537925"/>
            <a:ext cx="2642400" cy="7008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Brazil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39"/>
          <p:cNvSpPr/>
          <p:nvPr/>
        </p:nvSpPr>
        <p:spPr>
          <a:xfrm>
            <a:off x="6141850" y="1916125"/>
            <a:ext cx="2642400" cy="10821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Swimming, cycling and running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39"/>
          <p:cNvSpPr/>
          <p:nvPr/>
        </p:nvSpPr>
        <p:spPr>
          <a:xfrm>
            <a:off x="6141850" y="4778425"/>
            <a:ext cx="2642400" cy="6549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England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39"/>
          <p:cNvSpPr txBox="1"/>
          <p:nvPr/>
        </p:nvSpPr>
        <p:spPr>
          <a:xfrm>
            <a:off x="956747" y="1916050"/>
            <a:ext cx="48858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three sports from this list make up the triathlon: swimming, cycling, hurdles, running, gymnastics, long jump and weightlifting?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39"/>
          <p:cNvSpPr txBox="1"/>
          <p:nvPr/>
        </p:nvSpPr>
        <p:spPr>
          <a:xfrm>
            <a:off x="956747" y="3515600"/>
            <a:ext cx="488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country has won the most men’s FIFA World Cups?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39"/>
          <p:cNvSpPr txBox="1"/>
          <p:nvPr/>
        </p:nvSpPr>
        <p:spPr>
          <a:xfrm>
            <a:off x="956756" y="4690800"/>
            <a:ext cx="4040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country won the Rugby Union 2024 Women’s Six Nations Championship?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 title="BQN25_Powerpoint_Question_Slides_(Background Design Elements)_2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/>
        </p:nvSpPr>
        <p:spPr>
          <a:xfrm>
            <a:off x="946476" y="3313525"/>
            <a:ext cx="7584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name of the North Yorkshire cheese that the claymation double act Wallace and Gromit are so fond of?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946475" y="1916125"/>
            <a:ext cx="73437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In which county in the East of England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would you find the village of Stilton that the famous blue cheese is named after?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Lincolnshire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Cambridgeshire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Bedfordshire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956750" y="4402825"/>
            <a:ext cx="70578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popular cheese, consumed worldwide, is named after a British landmark nestled in the Mendip Hills?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40" title="BQN25_Powerpoint_Question_Slides_(Background Design Elements)_8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40"/>
          <p:cNvSpPr/>
          <p:nvPr/>
        </p:nvSpPr>
        <p:spPr>
          <a:xfrm>
            <a:off x="6141850" y="3499838"/>
            <a:ext cx="2642400" cy="7008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 Tomatoes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40"/>
          <p:cNvSpPr/>
          <p:nvPr/>
        </p:nvSpPr>
        <p:spPr>
          <a:xfrm>
            <a:off x="6141850" y="2042525"/>
            <a:ext cx="2642400" cy="6549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 Gloucestershire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40"/>
          <p:cNvSpPr/>
          <p:nvPr/>
        </p:nvSpPr>
        <p:spPr>
          <a:xfrm>
            <a:off x="6141850" y="5129450"/>
            <a:ext cx="2642400" cy="6549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Thailand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40"/>
          <p:cNvSpPr txBox="1"/>
          <p:nvPr/>
        </p:nvSpPr>
        <p:spPr>
          <a:xfrm>
            <a:off x="956750" y="1916050"/>
            <a:ext cx="48858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which county in England does the chaotic and messy Cooper's Hill Cheese-Rolling and Wake take place?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Herefordshire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Gloucestershire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Kent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40"/>
          <p:cNvSpPr txBox="1"/>
          <p:nvPr/>
        </p:nvSpPr>
        <p:spPr>
          <a:xfrm>
            <a:off x="956750" y="3376500"/>
            <a:ext cx="49779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celebrate the end of summer, a giant food fight takes place in the town of Buñol, Spain, but what fruit do people throw at each other?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Tomatoes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Grapes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Figs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40"/>
          <p:cNvSpPr txBox="1"/>
          <p:nvPr/>
        </p:nvSpPr>
        <p:spPr>
          <a:xfrm>
            <a:off x="956750" y="5129450"/>
            <a:ext cx="4885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South-East Asian country hosts a Monkey Buffet Festival to thank primates for attracting tourists?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41" title="BQN25_Powerpoint_Question_Slides_(Background Design Elements)_8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41"/>
          <p:cNvSpPr/>
          <p:nvPr/>
        </p:nvSpPr>
        <p:spPr>
          <a:xfrm>
            <a:off x="6141850" y="3545788"/>
            <a:ext cx="2642400" cy="7008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Shetland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41"/>
          <p:cNvSpPr/>
          <p:nvPr/>
        </p:nvSpPr>
        <p:spPr>
          <a:xfrm>
            <a:off x="6141850" y="2042525"/>
            <a:ext cx="2642400" cy="6549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Glastonbury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41"/>
          <p:cNvSpPr/>
          <p:nvPr/>
        </p:nvSpPr>
        <p:spPr>
          <a:xfrm>
            <a:off x="6141850" y="4925300"/>
            <a:ext cx="2642400" cy="10632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(National) Eisteddfod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41"/>
          <p:cNvSpPr txBox="1"/>
          <p:nvPr/>
        </p:nvSpPr>
        <p:spPr>
          <a:xfrm>
            <a:off x="956750" y="1916050"/>
            <a:ext cx="47436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Sir Athelstan Joseph Michael Eavis is an English dairy farmer and the co-creator of which festival?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41"/>
          <p:cNvSpPr txBox="1"/>
          <p:nvPr/>
        </p:nvSpPr>
        <p:spPr>
          <a:xfrm>
            <a:off x="956750" y="3286425"/>
            <a:ext cx="4743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which Scottish island – that has the Scottish Gaelic name Sealtainn – can you attend Up Helly Aa, a fire festival featuring a Viking longship?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41"/>
          <p:cNvSpPr txBox="1"/>
          <p:nvPr/>
        </p:nvSpPr>
        <p:spPr>
          <a:xfrm>
            <a:off x="956750" y="4949000"/>
            <a:ext cx="4977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name of the largest cultural festival in Europe that takes place in the first week of August in Wales?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42" title="BQN25_Powerpoint_Question_Slides_(Background Design Elements)_Ext1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42"/>
          <p:cNvSpPr/>
          <p:nvPr/>
        </p:nvSpPr>
        <p:spPr>
          <a:xfrm>
            <a:off x="6141850" y="3166800"/>
            <a:ext cx="2642400" cy="7008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May flowers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42"/>
          <p:cNvSpPr/>
          <p:nvPr/>
        </p:nvSpPr>
        <p:spPr>
          <a:xfrm>
            <a:off x="6141850" y="2042525"/>
            <a:ext cx="2642400" cy="6549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C: Horse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42"/>
          <p:cNvSpPr txBox="1"/>
          <p:nvPr/>
        </p:nvSpPr>
        <p:spPr>
          <a:xfrm>
            <a:off x="956750" y="1916050"/>
            <a:ext cx="47436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this well-known saying: ‘A nod’s as good as a wink to a blind…’?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Dog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Horse</a:t>
            </a:r>
            <a:endParaRPr b="1" i="0" sz="2100" u="none" cap="none" strike="noStrike">
              <a:solidFill>
                <a:srgbClr val="008C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42"/>
          <p:cNvSpPr txBox="1"/>
          <p:nvPr/>
        </p:nvSpPr>
        <p:spPr>
          <a:xfrm>
            <a:off x="956750" y="3286425"/>
            <a:ext cx="4743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According to the popular saying, what do April showers bring forth?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42"/>
          <p:cNvSpPr txBox="1"/>
          <p:nvPr/>
        </p:nvSpPr>
        <p:spPr>
          <a:xfrm>
            <a:off x="956750" y="4333400"/>
            <a:ext cx="4977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something is functioning well, you would describe it as ‘shipshape and…’ what?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42"/>
          <p:cNvSpPr/>
          <p:nvPr/>
        </p:nvSpPr>
        <p:spPr>
          <a:xfrm>
            <a:off x="6141850" y="4336999"/>
            <a:ext cx="2642400" cy="6549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Bristol fashion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43" title="BQN25_Powerpoint_Question_Slides_(Background Design Elements)_Ext1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43"/>
          <p:cNvSpPr/>
          <p:nvPr/>
        </p:nvSpPr>
        <p:spPr>
          <a:xfrm>
            <a:off x="6185375" y="3332113"/>
            <a:ext cx="2642400" cy="7008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B: An idiom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43"/>
          <p:cNvSpPr/>
          <p:nvPr/>
        </p:nvSpPr>
        <p:spPr>
          <a:xfrm>
            <a:off x="6141850" y="1916050"/>
            <a:ext cx="2642400" cy="10314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Ides </a:t>
            </a:r>
            <a:b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(of March)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43"/>
          <p:cNvSpPr txBox="1"/>
          <p:nvPr/>
        </p:nvSpPr>
        <p:spPr>
          <a:xfrm>
            <a:off x="956750" y="1916050"/>
            <a:ext cx="4743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According to Shakespeare, what should Julius Caesar beware of on 15 March?</a:t>
            </a:r>
            <a:endParaRPr b="1" i="0" sz="2100" u="none" cap="none" strike="noStrike">
              <a:solidFill>
                <a:srgbClr val="008C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43"/>
          <p:cNvSpPr txBox="1"/>
          <p:nvPr/>
        </p:nvSpPr>
        <p:spPr>
          <a:xfrm>
            <a:off x="956750" y="3166825"/>
            <a:ext cx="47436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would you classify the phrase,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‘It’s raining cats and dogs’?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proverb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idiom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Neither</a:t>
            </a:r>
            <a:endParaRPr b="1" i="0" sz="2000" u="none" cap="none" strike="noStrike">
              <a:solidFill>
                <a:srgbClr val="008C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43"/>
          <p:cNvSpPr txBox="1"/>
          <p:nvPr/>
        </p:nvSpPr>
        <p:spPr>
          <a:xfrm>
            <a:off x="956750" y="4481350"/>
            <a:ext cx="4977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Proverbs 26:11 in the Bible (NIV), a fool repeating their folly is like a dog returning to its what?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43"/>
          <p:cNvSpPr/>
          <p:nvPr/>
        </p:nvSpPr>
        <p:spPr>
          <a:xfrm>
            <a:off x="6141850" y="4484949"/>
            <a:ext cx="2642400" cy="6405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Vomit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44" title="BQN25_Powerpoint_Question_Slides_(Background Design Elements)_Ext2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3" name="Google Shape;493;p44"/>
          <p:cNvGrpSpPr/>
          <p:nvPr/>
        </p:nvGrpSpPr>
        <p:grpSpPr>
          <a:xfrm>
            <a:off x="956750" y="1741525"/>
            <a:ext cx="4518300" cy="1247425"/>
            <a:chOff x="956750" y="1741525"/>
            <a:chExt cx="4518300" cy="1247425"/>
          </a:xfrm>
        </p:grpSpPr>
        <p:sp>
          <p:nvSpPr>
            <p:cNvPr id="494" name="Google Shape;494;p44"/>
            <p:cNvSpPr txBox="1"/>
            <p:nvPr/>
          </p:nvSpPr>
          <p:spPr>
            <a:xfrm>
              <a:off x="956750" y="2162225"/>
              <a:ext cx="45183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2100" u="none" cap="none" strike="noStrike">
                  <a:solidFill>
                    <a:srgbClr val="008CAA"/>
                  </a:solidFill>
                  <a:latin typeface="Calibri"/>
                  <a:ea typeface="Calibri"/>
                  <a:cs typeface="Calibri"/>
                  <a:sym typeface="Calibri"/>
                </a:rPr>
                <a:t>1. 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5" name="Google Shape;495;p44" title="1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57225" y="1741525"/>
              <a:ext cx="3776889" cy="12474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6" name="Google Shape;496;p44"/>
          <p:cNvGrpSpPr/>
          <p:nvPr/>
        </p:nvGrpSpPr>
        <p:grpSpPr>
          <a:xfrm>
            <a:off x="956750" y="3254300"/>
            <a:ext cx="6484500" cy="1175900"/>
            <a:chOff x="956750" y="3254300"/>
            <a:chExt cx="6484500" cy="1175900"/>
          </a:xfrm>
        </p:grpSpPr>
        <p:sp>
          <p:nvSpPr>
            <p:cNvPr id="497" name="Google Shape;497;p44"/>
            <p:cNvSpPr txBox="1"/>
            <p:nvPr/>
          </p:nvSpPr>
          <p:spPr>
            <a:xfrm>
              <a:off x="956750" y="3642150"/>
              <a:ext cx="6484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8CAA"/>
                  </a:solidFill>
                  <a:latin typeface="Calibri"/>
                  <a:ea typeface="Calibri"/>
                  <a:cs typeface="Calibri"/>
                  <a:sym typeface="Calibri"/>
                </a:rPr>
                <a:t>2. 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8" name="Google Shape;498;p44" title="2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57225" y="3254300"/>
              <a:ext cx="3851602" cy="1175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9" name="Google Shape;499;p44"/>
          <p:cNvGrpSpPr/>
          <p:nvPr/>
        </p:nvGrpSpPr>
        <p:grpSpPr>
          <a:xfrm>
            <a:off x="956750" y="4695552"/>
            <a:ext cx="7029000" cy="1124250"/>
            <a:chOff x="956750" y="4695552"/>
            <a:chExt cx="7029000" cy="1124250"/>
          </a:xfrm>
        </p:grpSpPr>
        <p:sp>
          <p:nvSpPr>
            <p:cNvPr id="500" name="Google Shape;500;p44"/>
            <p:cNvSpPr txBox="1"/>
            <p:nvPr/>
          </p:nvSpPr>
          <p:spPr>
            <a:xfrm>
              <a:off x="956750" y="5003050"/>
              <a:ext cx="7029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8CAA"/>
                  </a:solidFill>
                  <a:latin typeface="Calibri"/>
                  <a:ea typeface="Calibri"/>
                  <a:cs typeface="Calibri"/>
                  <a:sym typeface="Calibri"/>
                </a:rPr>
                <a:t>3. 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1" name="Google Shape;501;p44" title="3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57226" y="4695552"/>
              <a:ext cx="4739075" cy="1124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2" name="Google Shape;502;p44"/>
          <p:cNvSpPr/>
          <p:nvPr/>
        </p:nvSpPr>
        <p:spPr>
          <a:xfrm>
            <a:off x="6141850" y="3354038"/>
            <a:ext cx="2642400" cy="9924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Simba </a:t>
            </a:r>
            <a:b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1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Lion King</a:t>
            </a:r>
            <a:r>
              <a:rPr b="1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44"/>
          <p:cNvSpPr/>
          <p:nvPr/>
        </p:nvSpPr>
        <p:spPr>
          <a:xfrm>
            <a:off x="6141850" y="2042525"/>
            <a:ext cx="2642400" cy="6549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Dumbo </a:t>
            </a:r>
            <a:r>
              <a:rPr b="1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1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Dumbo</a:t>
            </a:r>
            <a:r>
              <a:rPr b="1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11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44"/>
          <p:cNvSpPr/>
          <p:nvPr/>
        </p:nvSpPr>
        <p:spPr>
          <a:xfrm>
            <a:off x="6141850" y="5003049"/>
            <a:ext cx="2642400" cy="6549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Mickey Mouse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45" title="BQN25_Powerpoint_Question_Slides_(Background Design Elements)_Ext2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0" name="Google Shape;510;p45"/>
          <p:cNvGrpSpPr/>
          <p:nvPr/>
        </p:nvGrpSpPr>
        <p:grpSpPr>
          <a:xfrm>
            <a:off x="956750" y="3407375"/>
            <a:ext cx="6484500" cy="1011538"/>
            <a:chOff x="956750" y="3325463"/>
            <a:chExt cx="6484500" cy="1011538"/>
          </a:xfrm>
        </p:grpSpPr>
        <p:sp>
          <p:nvSpPr>
            <p:cNvPr id="511" name="Google Shape;511;p45"/>
            <p:cNvSpPr txBox="1"/>
            <p:nvPr/>
          </p:nvSpPr>
          <p:spPr>
            <a:xfrm>
              <a:off x="956750" y="3614650"/>
              <a:ext cx="6484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8CAA"/>
                  </a:solidFill>
                  <a:latin typeface="Calibri"/>
                  <a:ea typeface="Calibri"/>
                  <a:cs typeface="Calibri"/>
                  <a:sym typeface="Calibri"/>
                </a:rPr>
                <a:t>5. 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2" name="Google Shape;512;p45" title="5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57225" y="3325463"/>
              <a:ext cx="5102474" cy="10115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3" name="Google Shape;513;p45"/>
          <p:cNvGrpSpPr/>
          <p:nvPr/>
        </p:nvGrpSpPr>
        <p:grpSpPr>
          <a:xfrm>
            <a:off x="956750" y="4888374"/>
            <a:ext cx="7029000" cy="1124250"/>
            <a:chOff x="956750" y="4691574"/>
            <a:chExt cx="7029000" cy="1124250"/>
          </a:xfrm>
        </p:grpSpPr>
        <p:sp>
          <p:nvSpPr>
            <p:cNvPr id="514" name="Google Shape;514;p45"/>
            <p:cNvSpPr txBox="1"/>
            <p:nvPr/>
          </p:nvSpPr>
          <p:spPr>
            <a:xfrm>
              <a:off x="956750" y="5053600"/>
              <a:ext cx="7029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8CAA"/>
                  </a:solidFill>
                  <a:latin typeface="Calibri"/>
                  <a:ea typeface="Calibri"/>
                  <a:cs typeface="Calibri"/>
                  <a:sym typeface="Calibri"/>
                </a:rPr>
                <a:t>6. 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5" name="Google Shape;515;p45" title="6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18300" y="4691574"/>
              <a:ext cx="4517914" cy="1124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6" name="Google Shape;516;p45"/>
          <p:cNvGrpSpPr/>
          <p:nvPr/>
        </p:nvGrpSpPr>
        <p:grpSpPr>
          <a:xfrm>
            <a:off x="956750" y="1770450"/>
            <a:ext cx="6484500" cy="1167475"/>
            <a:chOff x="956750" y="1770450"/>
            <a:chExt cx="6484500" cy="1167475"/>
          </a:xfrm>
        </p:grpSpPr>
        <p:sp>
          <p:nvSpPr>
            <p:cNvPr id="517" name="Google Shape;517;p45"/>
            <p:cNvSpPr txBox="1"/>
            <p:nvPr/>
          </p:nvSpPr>
          <p:spPr>
            <a:xfrm>
              <a:off x="956750" y="2162225"/>
              <a:ext cx="64845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2100" u="none" cap="none" strike="noStrike">
                  <a:solidFill>
                    <a:srgbClr val="008CAA"/>
                  </a:solidFill>
                  <a:latin typeface="Calibri"/>
                  <a:ea typeface="Calibri"/>
                  <a:cs typeface="Calibri"/>
                  <a:sym typeface="Calibri"/>
                </a:rPr>
                <a:t>4. 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8" name="Google Shape;518;p45" title="4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57225" y="1770450"/>
              <a:ext cx="4921198" cy="1167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9" name="Google Shape;519;p45"/>
          <p:cNvSpPr/>
          <p:nvPr/>
        </p:nvSpPr>
        <p:spPr>
          <a:xfrm>
            <a:off x="6661700" y="3354050"/>
            <a:ext cx="2314500" cy="9924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Riley </a:t>
            </a:r>
            <a:b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1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Inside Out</a:t>
            </a:r>
            <a:r>
              <a:rPr b="1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45"/>
          <p:cNvSpPr/>
          <p:nvPr/>
        </p:nvSpPr>
        <p:spPr>
          <a:xfrm>
            <a:off x="6333725" y="2042525"/>
            <a:ext cx="2642400" cy="6549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Mirabel </a:t>
            </a:r>
            <a:r>
              <a:rPr b="1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1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Encanto</a:t>
            </a:r>
            <a:r>
              <a:rPr b="1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11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45"/>
          <p:cNvSpPr/>
          <p:nvPr/>
        </p:nvSpPr>
        <p:spPr>
          <a:xfrm>
            <a:off x="6661700" y="4757500"/>
            <a:ext cx="2314500" cy="13860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Lumière </a:t>
            </a:r>
            <a:b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1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Beauty and </a:t>
            </a:r>
            <a:br>
              <a:rPr b="1" i="1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Beast</a:t>
            </a:r>
            <a:r>
              <a:rPr b="1" i="0" lang="en-US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46" title="BQN25_Powerpoint_Question_Slides_(Background Design Elements)_11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46"/>
          <p:cNvSpPr txBox="1"/>
          <p:nvPr/>
        </p:nvSpPr>
        <p:spPr>
          <a:xfrm>
            <a:off x="956770" y="1916050"/>
            <a:ext cx="371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7"/>
                  </a:ext>
                </a:extLst>
              </a:rPr>
              <a:t>Add</a:t>
            </a:r>
            <a:r>
              <a:rPr b="1" i="0" lang="en-US" sz="20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question here…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46"/>
          <p:cNvSpPr txBox="1"/>
          <p:nvPr/>
        </p:nvSpPr>
        <p:spPr>
          <a:xfrm>
            <a:off x="956750" y="3359350"/>
            <a:ext cx="386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Add question here…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46"/>
          <p:cNvSpPr txBox="1"/>
          <p:nvPr/>
        </p:nvSpPr>
        <p:spPr>
          <a:xfrm>
            <a:off x="956755" y="4952019"/>
            <a:ext cx="386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Add question here…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46"/>
          <p:cNvSpPr/>
          <p:nvPr/>
        </p:nvSpPr>
        <p:spPr>
          <a:xfrm>
            <a:off x="5084650" y="1916050"/>
            <a:ext cx="2642400" cy="7008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46"/>
          <p:cNvSpPr/>
          <p:nvPr/>
        </p:nvSpPr>
        <p:spPr>
          <a:xfrm>
            <a:off x="5084650" y="3286500"/>
            <a:ext cx="2642400" cy="7008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46"/>
          <p:cNvSpPr/>
          <p:nvPr/>
        </p:nvSpPr>
        <p:spPr>
          <a:xfrm>
            <a:off x="5084650" y="4801725"/>
            <a:ext cx="2642400" cy="7008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47" title="BQN25_Powerpoint_Question_Slides_(Background Design Elements)_11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47"/>
          <p:cNvSpPr txBox="1"/>
          <p:nvPr/>
        </p:nvSpPr>
        <p:spPr>
          <a:xfrm>
            <a:off x="956770" y="1916050"/>
            <a:ext cx="371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8"/>
                  </a:ext>
                </a:extLst>
              </a:rPr>
              <a:t>Add</a:t>
            </a:r>
            <a:r>
              <a:rPr b="1" i="0" lang="en-US" sz="20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question here…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47"/>
          <p:cNvSpPr txBox="1"/>
          <p:nvPr/>
        </p:nvSpPr>
        <p:spPr>
          <a:xfrm>
            <a:off x="956750" y="3359350"/>
            <a:ext cx="386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Add question here…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47"/>
          <p:cNvSpPr txBox="1"/>
          <p:nvPr/>
        </p:nvSpPr>
        <p:spPr>
          <a:xfrm>
            <a:off x="956755" y="4952019"/>
            <a:ext cx="386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Add question here…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47"/>
          <p:cNvSpPr/>
          <p:nvPr/>
        </p:nvSpPr>
        <p:spPr>
          <a:xfrm>
            <a:off x="5084650" y="1916050"/>
            <a:ext cx="2642400" cy="7008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47"/>
          <p:cNvSpPr/>
          <p:nvPr/>
        </p:nvSpPr>
        <p:spPr>
          <a:xfrm>
            <a:off x="5084650" y="3286500"/>
            <a:ext cx="2642400" cy="7008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47"/>
          <p:cNvSpPr/>
          <p:nvPr/>
        </p:nvSpPr>
        <p:spPr>
          <a:xfrm>
            <a:off x="5084650" y="4801725"/>
            <a:ext cx="2642400" cy="700800"/>
          </a:xfrm>
          <a:prstGeom prst="flowChartAlternateProcess">
            <a:avLst/>
          </a:prstGeom>
          <a:solidFill>
            <a:srgbClr val="115D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b="0" i="0" sz="1400" u="none" cap="none" strike="noStrike">
              <a:solidFill>
                <a:srgbClr val="27AA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5" title="BQN25_Powerpoint_Question_Slides_(Background Design Elements)_2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"/>
          <p:cNvSpPr txBox="1"/>
          <p:nvPr/>
        </p:nvSpPr>
        <p:spPr>
          <a:xfrm>
            <a:off x="946475" y="3005425"/>
            <a:ext cx="7231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crumbly white cheese with a tangy flavour is named after a town in the Rhymney Valley in South Wales, and shares its name with a castle?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5"/>
          <p:cNvSpPr txBox="1"/>
          <p:nvPr/>
        </p:nvSpPr>
        <p:spPr>
          <a:xfrm>
            <a:off x="946475" y="1916125"/>
            <a:ext cx="7343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snack from Jacob’s introduced new flavours including Red Leicester in 2017?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5"/>
          <p:cNvSpPr txBox="1"/>
          <p:nvPr/>
        </p:nvSpPr>
        <p:spPr>
          <a:xfrm>
            <a:off x="956750" y="4402825"/>
            <a:ext cx="70578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Wookey Hole cheese gets its distinct rich, nutty flavour from being aged in what?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Caves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Cellars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Smoke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6" title="BQN25_Powerpoint_Question_Slides_(Background Design Elements)_3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6"/>
          <p:cNvSpPr txBox="1"/>
          <p:nvPr/>
        </p:nvSpPr>
        <p:spPr>
          <a:xfrm>
            <a:off x="946476" y="1916050"/>
            <a:ext cx="7584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is the largest ocean on earth?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946475" y="2697550"/>
            <a:ext cx="7584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river in north-eastern Africa is generally considered to be the longest in the world?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946475" y="3786850"/>
            <a:ext cx="7343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of these is not one of the Great Lakes of North America?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Huron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Michigan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Champlain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7" title="BQN25_Powerpoint_Question_Slides_(Background Design Elements)_3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7"/>
          <p:cNvSpPr txBox="1"/>
          <p:nvPr/>
        </p:nvSpPr>
        <p:spPr>
          <a:xfrm>
            <a:off x="946476" y="1916050"/>
            <a:ext cx="75849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name of Scotland’s longest river, that flows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 Glasgow?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Tay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Wye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Clyde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 txBox="1"/>
          <p:nvPr/>
        </p:nvSpPr>
        <p:spPr>
          <a:xfrm>
            <a:off x="946475" y="3313450"/>
            <a:ext cx="7584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much of the earth’s surface is covered with water?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51%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71%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81%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 txBox="1"/>
          <p:nvPr/>
        </p:nvSpPr>
        <p:spPr>
          <a:xfrm>
            <a:off x="946475" y="4402750"/>
            <a:ext cx="73437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of the following is not an example of a man-made body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water?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 Superior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Lake Mead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Lake Nasser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8" title="BQN25_Powerpoint_Question_Slides_(Background Design Elements)_4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 txBox="1"/>
          <p:nvPr/>
        </p:nvSpPr>
        <p:spPr>
          <a:xfrm>
            <a:off x="956738" y="1916050"/>
            <a:ext cx="6484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which year did the famous but tragic pro-democracy protests happen in Tiananmen Square in Beijing, China?</a:t>
            </a:r>
            <a:b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1984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1989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1992</a:t>
            </a:r>
            <a:endParaRPr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8"/>
          <p:cNvSpPr txBox="1"/>
          <p:nvPr/>
        </p:nvSpPr>
        <p:spPr>
          <a:xfrm>
            <a:off x="956738" y="3311238"/>
            <a:ext cx="6484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years was Nelson Mandela imprisoned on Robben Island, Table Bay, South Africa?</a:t>
            </a:r>
            <a:b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8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18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25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957275" y="4690825"/>
            <a:ext cx="4943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in the United States is the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Golden Gate Bridge located?</a:t>
            </a:r>
            <a:b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 Francisco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York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 Jose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9" title="BQN25_Powerpoint_Question_Slides_(Background Design Elements)_4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9"/>
          <p:cNvSpPr txBox="1"/>
          <p:nvPr/>
        </p:nvSpPr>
        <p:spPr>
          <a:xfrm>
            <a:off x="956738" y="1916050"/>
            <a:ext cx="6484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1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name of the ancient Incan city, high in the Peruvian Andes Mountains, which is a testament to the advanced civilisation that once thrived there?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9"/>
          <p:cNvSpPr txBox="1"/>
          <p:nvPr/>
        </p:nvSpPr>
        <p:spPr>
          <a:xfrm>
            <a:off x="956738" y="3320638"/>
            <a:ext cx="6484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name of the plateau near Cairo, Egypt, that’s home to the pyramids and the Sphinx?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9"/>
          <p:cNvSpPr txBox="1"/>
          <p:nvPr/>
        </p:nvSpPr>
        <p:spPr>
          <a:xfrm>
            <a:off x="956750" y="4401825"/>
            <a:ext cx="6552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000" u="none" cap="none" strike="noStrike">
                <a:solidFill>
                  <a:srgbClr val="008CAA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item of swimwear is named after a group of islands in the Pacific Ocean, famous as the site of numerous United States nuclear weapons tests in the 1940s and 50s?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2019-05-03T11:32:29Z</dcterms:created>
  <dc:creator>Microsoft Office User</dc:creator>
</cp:coreProperties>
</file>