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07">
          <p15:clr>
            <a:srgbClr val="747775"/>
          </p15:clr>
        </p15:guide>
        <p15:guide id="2" pos="603">
          <p15:clr>
            <a:srgbClr val="747775"/>
          </p15:clr>
        </p15:guide>
        <p15:guide id="3" pos="4822">
          <p15:clr>
            <a:srgbClr val="747775"/>
          </p15:clr>
        </p15:guide>
      </p15:sldGuideLst>
    </p:ext>
    <p:ext uri="GoogleSlidesCustomDataVersion2">
      <go:slidesCustomData xmlns:go="http://customooxmlschemas.google.com/" r:id="rId53" roundtripDataSignature="AMtx7mj//p7Vlr5ykEBrGC8viOqD/lFH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7" orient="horz"/>
        <p:guide pos="603"/>
        <p:guide pos="482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customschemas.google.com/relationships/presentationmetadata" Target="meta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p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p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p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p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8" name="Google Shape;328;p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p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0" name="Google Shape;350;p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1" name="Google Shape;361;p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2" name="Google Shape;372;p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3" name="Google Shape;383;p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4" name="Google Shape;394;p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5" name="Google Shape;405;p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6" name="Google Shape;416;p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7" name="Google Shape;427;p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8" name="Google Shape;438;p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9" name="Google Shape;449;p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0" name="Google Shape;460;p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1" name="Google Shape;471;p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2" name="Google Shape;482;p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3" name="Google Shape;493;p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0" name="Google Shape;510;p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7" name="Google Shape;527;p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8" name="Google Shape;538;p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5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5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jp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5.jp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title="BQN25_Powerpoint_Question_Slides_(Background Design Elements)_WELSH_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0" title="BQN25_Powerpoint_Question_Slides_(Background Design Elements)_WELSH_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 txBox="1"/>
          <p:nvPr/>
        </p:nvSpPr>
        <p:spPr>
          <a:xfrm>
            <a:off x="956750" y="2756600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956738" y="3954888"/>
            <a:ext cx="648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Mae'r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mahi-mahi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neu'r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dorado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yn byw mewn ardaloedd tymherus, trofannol ac isdrofannol ledled y byd. Pysgodyn neu aderyn?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956738" y="5182875"/>
            <a:ext cx="7253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Gogledd yr Alban yw'r unig le ym Mhrydain lle mae'r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whimbrel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yn magu. Mae rhannau uchaf y corff yn frown a'r rhannau isaf yn eithaf gwyn. Pysgodyn neu aderyn?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956738" y="1925250"/>
            <a:ext cx="6698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Dyma rownd i brofi'ch gwybodaeth am bysgod ac adar. Beth yw'r ateb – pysgodyn neu aderyn?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956738" y="2693500"/>
            <a:ext cx="65862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Mae'r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walleye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neu'r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Sander vitreus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yn greadur melyn sy'n frodorol i'r rhan fwyaf o Ganada a gogledd yr Unol Daleithiau. Pysgodyn neu aderyn?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1" title="BQN25_Powerpoint_Question_Slides_(Background Design Elements)_WELSH_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 txBox="1"/>
          <p:nvPr/>
        </p:nvSpPr>
        <p:spPr>
          <a:xfrm>
            <a:off x="956738" y="1914575"/>
            <a:ext cx="6484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Enw arall ar y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Dory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yw'r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 Pierre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Pysgodyn neu aderyn?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"/>
          <p:cNvSpPr txBox="1"/>
          <p:nvPr/>
        </p:nvSpPr>
        <p:spPr>
          <a:xfrm>
            <a:off x="956738" y="2871363"/>
            <a:ext cx="648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Cafodd y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pibydd brith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neu’r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willet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 ddisgrifio'n ffurfiol yn 1789 gan Johann Friedrich Gmelin, naturiaethwr o'r Almaen. Pysgodyn neu aderyn?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1"/>
          <p:cNvSpPr txBox="1"/>
          <p:nvPr/>
        </p:nvSpPr>
        <p:spPr>
          <a:xfrm>
            <a:off x="956750" y="4235425"/>
            <a:ext cx="6425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Gwelir y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crawciwr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mewn aberoedd rhwng Massachusetts a Gwlff Mecsico. Pysgodyn neu aderyn?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2" title="BQN25_Powerpoint_Question_Slides_(Background Design Elements)_WELSH_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2"/>
          <p:cNvSpPr txBox="1"/>
          <p:nvPr/>
        </p:nvSpPr>
        <p:spPr>
          <a:xfrm>
            <a:off x="956738" y="2843200"/>
            <a:ext cx="6484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 do not want people to be very agreeable,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it saves me the trouble of liking them.’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2"/>
          <p:cNvSpPr txBox="1"/>
          <p:nvPr/>
        </p:nvSpPr>
        <p:spPr>
          <a:xfrm>
            <a:off x="956738" y="3932500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‘The winner takes it all, the loser’s standing small.’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2"/>
          <p:cNvSpPr txBox="1"/>
          <p:nvPr/>
        </p:nvSpPr>
        <p:spPr>
          <a:xfrm>
            <a:off x="957275" y="4698700"/>
            <a:ext cx="494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‘Angry people are not always wise.’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2"/>
          <p:cNvSpPr txBox="1"/>
          <p:nvPr/>
        </p:nvSpPr>
        <p:spPr>
          <a:xfrm>
            <a:off x="956752" y="1916125"/>
            <a:ext cx="780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o waith y nofelydd Jane Austen neu o un o ganeuon ABBA mae'r dyfyniad yn dod?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3" title="BQN25_Powerpoint_Question_Slides_(Background Design Elements)_WELSH_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3"/>
          <p:cNvSpPr txBox="1"/>
          <p:nvPr/>
        </p:nvSpPr>
        <p:spPr>
          <a:xfrm>
            <a:off x="956738" y="1916125"/>
            <a:ext cx="6484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‘If I loved you less, I might be able to talk about it more.’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956738" y="2697625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‘I’m nothing special, in fact I’m a bit of a bore.’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957275" y="3463825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‘You pierce my soul. I am half agony, half hope.’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4" title="BQN25_Powerpoint_Question_Slides_(Background Design Elements)_WELSH_9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4"/>
          <p:cNvSpPr txBox="1"/>
          <p:nvPr/>
        </p:nvSpPr>
        <p:spPr>
          <a:xfrm>
            <a:off x="956738" y="1916125"/>
            <a:ext cx="6484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 gwrt pêl fasged arferol, faint o bobl sy'n chwarae mewn tîm ar yr un pryd?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/>
          <p:nvPr/>
        </p:nvSpPr>
        <p:spPr>
          <a:xfrm>
            <a:off x="956738" y="3005425"/>
            <a:ext cx="648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P'un o'r chwaraewyr tennis hyn sydd wedi ennill y nifer fwyaf o deitlau Grand Slam yn y senglau i ddynion?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Roger Federer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Rafael Nadal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Novak Djokovic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/>
          <p:nvPr/>
        </p:nvSpPr>
        <p:spPr>
          <a:xfrm>
            <a:off x="956750" y="4387225"/>
            <a:ext cx="5678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nifer fwyaf y rowndiau y gellir eu cael mewn gornest focsio broffesiynol?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5" title="BQN25_Powerpoint_Question_Slides_(Background Design Elements)_WELSH_9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5"/>
          <p:cNvSpPr txBox="1"/>
          <p:nvPr/>
        </p:nvSpPr>
        <p:spPr>
          <a:xfrm>
            <a:off x="956738" y="1916050"/>
            <a:ext cx="6484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dri math o chwaraeon o'r rhestr hon sydd mewn triathlon?: nofio, seiclo, rasio dros y clwydi, rhedeg, gymnasteg, naid hir a chodi pwysau.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956750" y="3308775"/>
            <a:ext cx="5897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Pa wlad sydd wedi ennill Cwpan Byd FIFA i ddynion y nifer fwyaf o weithiau?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956750" y="4378100"/>
            <a:ext cx="5362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wlad enillodd Bencampwriaeth y Chwe Gwlad Rygbi'r Undeb i Ferched yn 2024?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6" title="BQN25_Powerpoint_Question_Slides_(Background Design Elements)_WELSH_10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6"/>
          <p:cNvSpPr txBox="1"/>
          <p:nvPr/>
        </p:nvSpPr>
        <p:spPr>
          <a:xfrm>
            <a:off x="956750" y="1916050"/>
            <a:ext cx="64845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sir yn Lloegr cynhelir g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ŵ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yl wyllt a blêr Cooper’s Hill Cheese-Rolling and Wake?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Swydd Henffordd (Herefordshire)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Swydd Gaerloyw (Gloucestershire)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Caint (Kent)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6"/>
          <p:cNvSpPr txBox="1"/>
          <p:nvPr/>
        </p:nvSpPr>
        <p:spPr>
          <a:xfrm>
            <a:off x="957275" y="3469075"/>
            <a:ext cx="648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ddathlu diwedd haf, cynhelir brwydr fwyd fawr yn nhref Buñol, Sbaen. Pa ffrwyth mae pobl yn eu taflu at ei gilydd?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Tomatos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Grawnwin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Ffigys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956750" y="4698700"/>
            <a:ext cx="7029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wlad yn Ne-ddwyrain Asia sy'n cynnal G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ŵ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yl Bwffe i Fwncis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ddiolch iddynt am ddenu twristiaid?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7" title="BQN25_Powerpoint_Question_Slides_(Background Design Elements)_WELSH_10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7"/>
          <p:cNvSpPr txBox="1"/>
          <p:nvPr/>
        </p:nvSpPr>
        <p:spPr>
          <a:xfrm>
            <a:off x="956750" y="1916050"/>
            <a:ext cx="6484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Ffarmwr llaeth yn Lloegr yw Syr Athelstan Joseph Michael Eavis. Pa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ŵ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yl mae'n gydgyfrifol am ei chreu?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7"/>
          <p:cNvSpPr txBox="1"/>
          <p:nvPr/>
        </p:nvSpPr>
        <p:spPr>
          <a:xfrm>
            <a:off x="956750" y="3021513"/>
            <a:ext cx="648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 ba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ynysoedd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Albanaidd – a elwir yn Sealtainn yng Ngaeleg yr Alban ­– y cynhelir g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ŵ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yl dân Up Helly Aa sy'n cynnwys llong hir Lychlynnaidd?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7"/>
          <p:cNvSpPr txBox="1"/>
          <p:nvPr/>
        </p:nvSpPr>
        <p:spPr>
          <a:xfrm>
            <a:off x="956750" y="4419475"/>
            <a:ext cx="6804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enw g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ŵ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yl ddiwylliannol fwyaf Ewrop a gynhelir yng Nghymru yn ystod wythnos gyntaf Awst?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8" title="BQN25_Powerpoint_Question_Slides_(Background Design Elements)_WELSH_1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 txBox="1"/>
          <p:nvPr/>
        </p:nvSpPr>
        <p:spPr>
          <a:xfrm>
            <a:off x="956750" y="2295250"/>
            <a:ext cx="6484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y dywediad poblogaidd, i ble mae'r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d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ŵ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yn rhedeg?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I'r môr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I'r pant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Trwy dwll y plwg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956750" y="3313450"/>
            <a:ext cx="648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ôl y dywediad am y tywydd "Os daw Mawrth i mewn fel oen, fe aiff allan fel …". Beth?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5042323" y="1600150"/>
            <a:ext cx="329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Rownd ychwanegol (dewisol)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956750" y="4387450"/>
            <a:ext cx="7029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yw rhywbeth yn gweithio'n dda, mae pobl yn dweud ei fod yn "rhedeg fel…". Beth?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Watsh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0"/>
                  </a:ext>
                </a:extLst>
              </a:rPr>
              <a:t>Trwyn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9" title="BQN25_Powerpoint_Question_Slides_(Background Design Elements)_WELSH_1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9"/>
          <p:cNvSpPr txBox="1"/>
          <p:nvPr/>
        </p:nvSpPr>
        <p:spPr>
          <a:xfrm>
            <a:off x="956750" y="2223850"/>
            <a:ext cx="6484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ôl un o ganeuon Steve Eaves: "Ymlaen mae…" – Ble?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>
            <a:off x="956750" y="3005500"/>
            <a:ext cx="648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fath o ddywediad yw ‘Mae'n bwrw hen wragedd a ffyn’?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Dihareb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Idiom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Rhywbeth arall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956750" y="4387450"/>
            <a:ext cx="7029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iarhebion 26:11 yn y Beibl, mae ff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ŵ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sy'n ailadrodd beth wnaeth e fel ci yn mynd yn ôl at…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Beth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5042323" y="1600150"/>
            <a:ext cx="329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Rownd ychwanegol (dewisol)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title="BQN25_Powerpoint_Question_Slides_(Background Design Elements)_WELSH_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/>
        </p:nvSpPr>
        <p:spPr>
          <a:xfrm>
            <a:off x="946475" y="1916050"/>
            <a:ext cx="7584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Beth oedd enw brawd h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ŷ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n David Attenborough oedd yn enwog fel actor a chyfarwyddwr ffilmiau?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946475" y="3005350"/>
            <a:ext cx="7343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Roedd tad Jane a Peter Fonda yn actor enwog. Beth oedd ei enw?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Harry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Henry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Peter Snr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957275" y="4094650"/>
            <a:ext cx="7057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enwau'r fam a'r ferch a fu'n cyd-serennu yn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y fam yn enwog am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Weddings and a Funeral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a'r ferch am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Upon a Time in Hollywood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0" title="BQN25_Powerpoint_Question_Slides_(Background Design Elements)_WELSH_1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20"/>
          <p:cNvGrpSpPr/>
          <p:nvPr/>
        </p:nvGrpSpPr>
        <p:grpSpPr>
          <a:xfrm>
            <a:off x="956750" y="1741525"/>
            <a:ext cx="6484500" cy="1247425"/>
            <a:chOff x="956750" y="1741525"/>
            <a:chExt cx="6484500" cy="1247425"/>
          </a:xfrm>
        </p:grpSpPr>
        <p:sp>
          <p:nvSpPr>
            <p:cNvPr id="240" name="Google Shape;240;p20"/>
            <p:cNvSpPr txBox="1"/>
            <p:nvPr/>
          </p:nvSpPr>
          <p:spPr>
            <a:xfrm>
              <a:off x="956750" y="2157488"/>
              <a:ext cx="64845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1" name="Google Shape;241;p20" title="1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7225" y="1741525"/>
              <a:ext cx="3776889" cy="1247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" name="Google Shape;242;p20"/>
          <p:cNvGrpSpPr/>
          <p:nvPr/>
        </p:nvGrpSpPr>
        <p:grpSpPr>
          <a:xfrm>
            <a:off x="956750" y="3254300"/>
            <a:ext cx="6484500" cy="1175900"/>
            <a:chOff x="956750" y="3254300"/>
            <a:chExt cx="6484500" cy="1175900"/>
          </a:xfrm>
        </p:grpSpPr>
        <p:sp>
          <p:nvSpPr>
            <p:cNvPr id="243" name="Google Shape;243;p20"/>
            <p:cNvSpPr txBox="1"/>
            <p:nvPr/>
          </p:nvSpPr>
          <p:spPr>
            <a:xfrm>
              <a:off x="956750" y="3642150"/>
              <a:ext cx="648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4" name="Google Shape;244;p20" title="2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57225" y="3254300"/>
              <a:ext cx="3851602" cy="1175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20"/>
          <p:cNvGrpSpPr/>
          <p:nvPr/>
        </p:nvGrpSpPr>
        <p:grpSpPr>
          <a:xfrm>
            <a:off x="956750" y="4695552"/>
            <a:ext cx="7029000" cy="1124250"/>
            <a:chOff x="956750" y="4695552"/>
            <a:chExt cx="7029000" cy="1124250"/>
          </a:xfrm>
        </p:grpSpPr>
        <p:sp>
          <p:nvSpPr>
            <p:cNvPr id="246" name="Google Shape;246;p20"/>
            <p:cNvSpPr txBox="1"/>
            <p:nvPr/>
          </p:nvSpPr>
          <p:spPr>
            <a:xfrm>
              <a:off x="956750" y="5003050"/>
              <a:ext cx="702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7" name="Google Shape;247;p20" title="3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57226" y="4695552"/>
              <a:ext cx="4739075" cy="1124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p20"/>
          <p:cNvSpPr txBox="1"/>
          <p:nvPr/>
        </p:nvSpPr>
        <p:spPr>
          <a:xfrm>
            <a:off x="9305950" y="795775"/>
            <a:ext cx="2535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Rownd ychwanegol (dewisol)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1" title="BQN25_Powerpoint_Question_Slides_(Background Design Elements)_WELSH_1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1"/>
          <p:cNvGrpSpPr/>
          <p:nvPr/>
        </p:nvGrpSpPr>
        <p:grpSpPr>
          <a:xfrm>
            <a:off x="956750" y="3325463"/>
            <a:ext cx="6484500" cy="1011538"/>
            <a:chOff x="956750" y="3325463"/>
            <a:chExt cx="6484500" cy="1011538"/>
          </a:xfrm>
        </p:grpSpPr>
        <p:sp>
          <p:nvSpPr>
            <p:cNvPr id="255" name="Google Shape;255;p21"/>
            <p:cNvSpPr txBox="1"/>
            <p:nvPr/>
          </p:nvSpPr>
          <p:spPr>
            <a:xfrm>
              <a:off x="956750" y="3614650"/>
              <a:ext cx="648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6" name="Google Shape;256;p21" title="5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7225" y="3325463"/>
              <a:ext cx="5102474" cy="10115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7" name="Google Shape;257;p21"/>
          <p:cNvGrpSpPr/>
          <p:nvPr/>
        </p:nvGrpSpPr>
        <p:grpSpPr>
          <a:xfrm>
            <a:off x="956750" y="4691574"/>
            <a:ext cx="7029000" cy="1124250"/>
            <a:chOff x="956750" y="4691574"/>
            <a:chExt cx="7029000" cy="1124250"/>
          </a:xfrm>
        </p:grpSpPr>
        <p:sp>
          <p:nvSpPr>
            <p:cNvPr id="258" name="Google Shape;258;p21"/>
            <p:cNvSpPr txBox="1"/>
            <p:nvPr/>
          </p:nvSpPr>
          <p:spPr>
            <a:xfrm>
              <a:off x="956750" y="5149575"/>
              <a:ext cx="702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9" name="Google Shape;259;p21" title="6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18300" y="4691574"/>
              <a:ext cx="4517914" cy="1124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21"/>
          <p:cNvGrpSpPr/>
          <p:nvPr/>
        </p:nvGrpSpPr>
        <p:grpSpPr>
          <a:xfrm>
            <a:off x="956750" y="1770450"/>
            <a:ext cx="6484500" cy="1167475"/>
            <a:chOff x="956750" y="1770450"/>
            <a:chExt cx="6484500" cy="1167475"/>
          </a:xfrm>
        </p:grpSpPr>
        <p:sp>
          <p:nvSpPr>
            <p:cNvPr id="261" name="Google Shape;261;p21"/>
            <p:cNvSpPr txBox="1"/>
            <p:nvPr/>
          </p:nvSpPr>
          <p:spPr>
            <a:xfrm>
              <a:off x="956750" y="2146438"/>
              <a:ext cx="64845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2" name="Google Shape;262;p21" title="4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57225" y="1770450"/>
              <a:ext cx="4921198" cy="1167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3" name="Google Shape;263;p21"/>
          <p:cNvSpPr txBox="1"/>
          <p:nvPr/>
        </p:nvSpPr>
        <p:spPr>
          <a:xfrm>
            <a:off x="9305950" y="795775"/>
            <a:ext cx="2535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Rownd ychwanegol (dewisol)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2" title="BQN25_Powerpoint_Question_Slides_(Background Design Elements)_WELSH_1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2"/>
          <p:cNvSpPr txBox="1"/>
          <p:nvPr/>
        </p:nvSpPr>
        <p:spPr>
          <a:xfrm>
            <a:off x="3744570" y="856906"/>
            <a:ext cx="390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Dyma sleid ar gyfer eich rownd bonws. Mae llawer o syniadau hwyliog yn y Pecyn Cwisfeistr. (Tynnwch y nodyn hwn cyn defnyddio'r sleid.)</a:t>
            </a:r>
            <a:endParaRPr b="0" i="1" sz="1200" u="none" cap="none" strike="noStrike">
              <a:solidFill>
                <a:srgbClr val="FF00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2"/>
          <p:cNvSpPr txBox="1"/>
          <p:nvPr/>
        </p:nvSpPr>
        <p:spPr>
          <a:xfrm>
            <a:off x="956763" y="1916049"/>
            <a:ext cx="648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1" i="0" sz="2000" u="none" cap="none" strike="noStrike">
              <a:solidFill>
                <a:srgbClr val="3434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8C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2"/>
          <p:cNvSpPr txBox="1"/>
          <p:nvPr/>
        </p:nvSpPr>
        <p:spPr>
          <a:xfrm>
            <a:off x="956762" y="3228893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956762" y="4526462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3" title="BQN25_Powerpoint_Question_Slides_(Background Design Elements)_WELSH_1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3"/>
          <p:cNvSpPr txBox="1"/>
          <p:nvPr/>
        </p:nvSpPr>
        <p:spPr>
          <a:xfrm>
            <a:off x="956763" y="1916049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3"/>
          <p:cNvSpPr txBox="1"/>
          <p:nvPr/>
        </p:nvSpPr>
        <p:spPr>
          <a:xfrm>
            <a:off x="956762" y="3221243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3"/>
          <p:cNvSpPr txBox="1"/>
          <p:nvPr/>
        </p:nvSpPr>
        <p:spPr>
          <a:xfrm>
            <a:off x="956762" y="4541762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3"/>
          <p:cNvSpPr txBox="1"/>
          <p:nvPr/>
        </p:nvSpPr>
        <p:spPr>
          <a:xfrm>
            <a:off x="3744570" y="856906"/>
            <a:ext cx="390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Dyma sleid ar gyfer eich rownd bonws. Mae llawer o syniadau hwyliog yn y Pecyn Cwisfeistr. (Tynnwch y nodyn hwn cyn defnyddio'r sleid.)</a:t>
            </a:r>
            <a:endParaRPr b="0" i="1" sz="1200" u="none" cap="none" strike="noStrike">
              <a:solidFill>
                <a:srgbClr val="FF00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4" title="BQN25_Powerpoint_Question_Slides_(Background Design Elements)_WELSH_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5" title="BQN25_Powerpoint_Question_Slides_(Background Design Elements)_WELSH_1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6" title="BQN25_Powerpoint_Question_Slides_(Background Design Elements)_WELSH_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6"/>
          <p:cNvSpPr txBox="1"/>
          <p:nvPr/>
        </p:nvSpPr>
        <p:spPr>
          <a:xfrm>
            <a:off x="4624151" y="746575"/>
            <a:ext cx="4398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PWYSIG:</a:t>
            </a:r>
            <a:r>
              <a:rPr b="0" i="1" lang="en-US" sz="1200" u="none" cap="none" strike="noStrike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 Peidiwch â dileu unrhyw ran o dudalennau'r atebion. Mae'r cwestiynau a'r atebion i'w gweld ar y sleidiau ond pan fyddwch yn gwylio'r cyflwyniad ar ffurf Sioe Sleidiau, mae'r sleidiau'n cael eu hanimeiddio fel bod yr atebion yn ymddangos wrth i chi glicio. (Dilëwch y nodyn hwn cyn defnyddio'r sleid.)</a:t>
            </a:r>
            <a:endParaRPr b="1" i="1" sz="1200" u="none" cap="none" strike="noStrike">
              <a:solidFill>
                <a:srgbClr val="FF00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6"/>
          <p:cNvSpPr/>
          <p:nvPr/>
        </p:nvSpPr>
        <p:spPr>
          <a:xfrm>
            <a:off x="6141850" y="1916050"/>
            <a:ext cx="2880600" cy="1031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Richard (Dickie)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Attenborough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6"/>
          <p:cNvSpPr txBox="1"/>
          <p:nvPr/>
        </p:nvSpPr>
        <p:spPr>
          <a:xfrm>
            <a:off x="946475" y="1916050"/>
            <a:ext cx="5045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2"/>
                  </a:ext>
                </a:extLst>
              </a:rPr>
              <a:t>Beth oedd enw brawd h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3"/>
                  </a:ext>
                </a:extLst>
              </a:rPr>
              <a:t>ŷ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  <a:t>n David Attenborough oedd yn enwog fel actor a chyfarwyddwr ffilmiau?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6"/>
          <p:cNvSpPr txBox="1"/>
          <p:nvPr/>
        </p:nvSpPr>
        <p:spPr>
          <a:xfrm>
            <a:off x="946475" y="3249988"/>
            <a:ext cx="5045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Roedd tad Jane a Peter Fonda yn actor enwog. Beth oedd ei enw?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Harry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Henry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Peter Snr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6"/>
          <p:cNvSpPr txBox="1"/>
          <p:nvPr/>
        </p:nvSpPr>
        <p:spPr>
          <a:xfrm>
            <a:off x="956750" y="4722275"/>
            <a:ext cx="5045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enwau'r fam a'r ferch a fu'n cyd-serennu yn Maid – y fam yn enwog am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Weddings and a Funeral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a'r ferch am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5"/>
                  </a:ext>
                </a:extLst>
              </a:rPr>
              <a:t>Once Upon a Time in Hollywood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6"/>
          <p:cNvSpPr/>
          <p:nvPr/>
        </p:nvSpPr>
        <p:spPr>
          <a:xfrm>
            <a:off x="6141850" y="346415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Henry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/>
          <p:nvPr/>
        </p:nvSpPr>
        <p:spPr>
          <a:xfrm>
            <a:off x="6141850" y="4928975"/>
            <a:ext cx="2880600" cy="11325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Andie MacDowell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6"/>
                  </a:ext>
                </a:extLst>
              </a:rPr>
              <a:t>a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Margaret Qualley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7" title="BQN25_Powerpoint_Question_Slides_(Background Design Elements)_WELSH_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7"/>
          <p:cNvSpPr/>
          <p:nvPr/>
        </p:nvSpPr>
        <p:spPr>
          <a:xfrm>
            <a:off x="7509275" y="3769325"/>
            <a:ext cx="3941100" cy="1031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Mary-Kate ac Ashley Olsen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7"/>
                  </a:ext>
                </a:extLst>
              </a:rPr>
              <a:t>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7"/>
                  </a:ext>
                </a:extLst>
              </a:rPr>
            </a:b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8"/>
                  </a:ext>
                </a:extLst>
              </a:rPr>
              <a:t>(Elizabeth Olsen yw’r chwaer iau)</a:t>
            </a:r>
            <a:endParaRPr b="0" i="0" sz="1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7"/>
          <p:cNvSpPr txBox="1"/>
          <p:nvPr/>
        </p:nvSpPr>
        <p:spPr>
          <a:xfrm>
            <a:off x="946475" y="1732200"/>
            <a:ext cx="55167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 gan y canwr Steve Eaves dri o blant sy'n amlwg yn eu meysydd. Beth maen nhw fwyaf adnabyddus am ei wneud?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Newyddiadurwr, awdur a pheldroediwr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Cantores, awdur a dylanwadwr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Cantores, actores a drymiwr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7"/>
          <p:cNvSpPr txBox="1"/>
          <p:nvPr/>
        </p:nvSpPr>
        <p:spPr>
          <a:xfrm>
            <a:off x="946475" y="3867475"/>
            <a:ext cx="6413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efeilliaid enwog o fyd ffasiwn fu'n sêr ffilm a theledu pan oedden nhw'n blant ac sydd â chwaer iau a ymunodd â'r Marvel Universe fel Wanda Maximoff?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7"/>
          <p:cNvSpPr txBox="1"/>
          <p:nvPr/>
        </p:nvSpPr>
        <p:spPr>
          <a:xfrm>
            <a:off x="953650" y="5164675"/>
            <a:ext cx="6332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 Fergus, Farkle a Felicia yn dripledi i bâr enwog mewn nifer o ffilmiau animeiddio. Beth yw enw masnachfraint (franchise) y ffilmiau?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7"/>
          <p:cNvSpPr/>
          <p:nvPr/>
        </p:nvSpPr>
        <p:spPr>
          <a:xfrm>
            <a:off x="7509275" y="1536075"/>
            <a:ext cx="3511500" cy="1747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Cantores, awdur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dylanwadwr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9"/>
                  </a:ext>
                </a:extLst>
              </a:rPr>
              <a:t>(Lleuwen, Manon Steffan Ros</a:t>
            </a:r>
            <a:b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9"/>
                  </a:ext>
                </a:extLst>
              </a:rPr>
            </a:b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9"/>
                  </a:ext>
                </a:extLst>
              </a:rPr>
              <a:t> ac Iwan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0"/>
                  </a:ext>
                </a:extLst>
              </a:rPr>
              <a:t> 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1"/>
                  </a:ext>
                </a:extLst>
              </a:rPr>
              <a:t>Steffan) 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7"/>
          <p:cNvSpPr/>
          <p:nvPr/>
        </p:nvSpPr>
        <p:spPr>
          <a:xfrm>
            <a:off x="7509275" y="5338525"/>
            <a:ext cx="19077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Shrek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8" title="BQN25_Powerpoint_Question_Slides_(Background Design Elements)_WELSH_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/>
          <p:nvPr/>
        </p:nvSpPr>
        <p:spPr>
          <a:xfrm>
            <a:off x="6704575" y="3734300"/>
            <a:ext cx="21942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Wensleydale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8"/>
          <p:cNvSpPr txBox="1"/>
          <p:nvPr/>
        </p:nvSpPr>
        <p:spPr>
          <a:xfrm>
            <a:off x="946476" y="3560438"/>
            <a:ext cx="5045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enw'r caws o Ogledd Swydd Efrog y mae'r ddeuawd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2"/>
                  </a:ext>
                </a:extLst>
              </a:rPr>
              <a:t>claymation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Wallace a Gromit mor hoff ohono?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8"/>
          <p:cNvSpPr txBox="1"/>
          <p:nvPr/>
        </p:nvSpPr>
        <p:spPr>
          <a:xfrm>
            <a:off x="946475" y="1916125"/>
            <a:ext cx="5666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sir yn nwyrain Lloegr mae pentref Stilton a roddodd ei enw i'r caws glas adnabyddus?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Swydd Lincoln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Swydd Caergrawnt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Swydd Bedford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8"/>
          <p:cNvSpPr txBox="1"/>
          <p:nvPr/>
        </p:nvSpPr>
        <p:spPr>
          <a:xfrm>
            <a:off x="953299" y="4896950"/>
            <a:ext cx="4946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gaws poblogaidd, sy'n cael ei fwyta ledled y byd, sydd wedi'i enwi ar ôl ceunant enwog yn y Mendip Hills yn Lloegr?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8"/>
          <p:cNvSpPr/>
          <p:nvPr/>
        </p:nvSpPr>
        <p:spPr>
          <a:xfrm>
            <a:off x="6704575" y="1916125"/>
            <a:ext cx="2194200" cy="1031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Swydd Caergrawnt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8"/>
          <p:cNvSpPr/>
          <p:nvPr/>
        </p:nvSpPr>
        <p:spPr>
          <a:xfrm>
            <a:off x="6704575" y="5070800"/>
            <a:ext cx="21942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Cheddar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9" title="BQN25_Powerpoint_Question_Slides_(Background Design Elements)_WELSH_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9"/>
          <p:cNvSpPr/>
          <p:nvPr/>
        </p:nvSpPr>
        <p:spPr>
          <a:xfrm>
            <a:off x="6141850" y="3179275"/>
            <a:ext cx="24930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Caerffili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9"/>
          <p:cNvSpPr/>
          <p:nvPr/>
        </p:nvSpPr>
        <p:spPr>
          <a:xfrm>
            <a:off x="6141850" y="2002000"/>
            <a:ext cx="24930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 Cheddars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9"/>
          <p:cNvSpPr/>
          <p:nvPr/>
        </p:nvSpPr>
        <p:spPr>
          <a:xfrm>
            <a:off x="6141850" y="4634150"/>
            <a:ext cx="24930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Ogofâu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9"/>
          <p:cNvSpPr txBox="1"/>
          <p:nvPr/>
        </p:nvSpPr>
        <p:spPr>
          <a:xfrm>
            <a:off x="946475" y="3214688"/>
            <a:ext cx="4810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gaws gwyn briwsionllyd â blas braidd yn siarp gafodd ei enwi ar ôl tref yng Nghwm Rhymni sydd â chastell enwog?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946475" y="1916125"/>
            <a:ext cx="48852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2017, cyflwynwyd blasau newydd, yn cynnwys Red Leicester, i fath o snac gan Jacob’s – Beth yw enw'r snac?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9"/>
          <p:cNvSpPr txBox="1"/>
          <p:nvPr/>
        </p:nvSpPr>
        <p:spPr>
          <a:xfrm>
            <a:off x="953299" y="4513250"/>
            <a:ext cx="4958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 gan gaws Wookey Hole flas cryf, tebyg i gnau, gan ei fod yn cael ei aeddfedu mewn… beth?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Ogofâu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Selerydd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Mwg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 title="BQN25_Powerpoint_Question_Slides_(Background Design Elements)_WELSH_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946475" y="1916050"/>
            <a:ext cx="75849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 gan y canwr Steve Eaves dri o blant sy'n amlwg yn eu meysydd. Beth maen nhw fwyaf adnabyddus am ei wneud?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Newyddiadurwr, awdur a pheldroediwr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Cantores, awdur a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dylanwadwr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Cantores, actores a drymiwr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946475" y="3806175"/>
            <a:ext cx="6764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efeilliaid enwog o fyd ffasiwn fu'n sêr ffilm a theledu pan oedden nhw'n blant ac sydd â chwaer iau a ymunodd â'r Marvel Universe fel Wanda Maximoff?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957275" y="5080725"/>
            <a:ext cx="7057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 Fergus, Farkle a Felicia yn dripledi i bâr enwog mewn nifer o ffilmiau animeiddio. Beth yw enw masnachfraint (franchise) y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ffilmiau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0" title="BQN25_Powerpoint_Question_Slides_(Background Design Elements)_WELSH_5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0"/>
          <p:cNvSpPr/>
          <p:nvPr/>
        </p:nvSpPr>
        <p:spPr>
          <a:xfrm>
            <a:off x="6141850" y="287140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Afon Nîl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0"/>
          <p:cNvSpPr/>
          <p:nvPr/>
        </p:nvSpPr>
        <p:spPr>
          <a:xfrm>
            <a:off x="6141850" y="1781950"/>
            <a:ext cx="2880600" cy="7212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 Môr Tawel 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(Pacific)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0"/>
          <p:cNvSpPr/>
          <p:nvPr/>
        </p:nvSpPr>
        <p:spPr>
          <a:xfrm>
            <a:off x="6141850" y="426880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 Champlain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0"/>
          <p:cNvSpPr txBox="1"/>
          <p:nvPr/>
        </p:nvSpPr>
        <p:spPr>
          <a:xfrm>
            <a:off x="946476" y="1916050"/>
            <a:ext cx="4885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un yw cefnfor mwyaf y byd?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0"/>
          <p:cNvSpPr txBox="1"/>
          <p:nvPr/>
        </p:nvSpPr>
        <p:spPr>
          <a:xfrm>
            <a:off x="946475" y="2697550"/>
            <a:ext cx="4218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afon yng ngogledd-ddwyrain Affrica sy'n cael ei chyfrif gan amlaf yn afon hiraf y byd?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0"/>
          <p:cNvSpPr txBox="1"/>
          <p:nvPr/>
        </p:nvSpPr>
        <p:spPr>
          <a:xfrm>
            <a:off x="946475" y="4094950"/>
            <a:ext cx="4729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un o'r rhain nad yw'n un o'r Llynnoedd Mawr yng Ngogledd America?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Huron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Michigan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Champlain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1" title="BQN25_Powerpoint_Question_Slides_(Background Design Elements)_WELSH_5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1"/>
          <p:cNvSpPr/>
          <p:nvPr/>
        </p:nvSpPr>
        <p:spPr>
          <a:xfrm>
            <a:off x="6141850" y="339645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71%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1"/>
          <p:cNvSpPr/>
          <p:nvPr/>
        </p:nvSpPr>
        <p:spPr>
          <a:xfrm>
            <a:off x="6141850" y="193600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 Clud (Clyde)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1"/>
          <p:cNvSpPr/>
          <p:nvPr/>
        </p:nvSpPr>
        <p:spPr>
          <a:xfrm>
            <a:off x="6141850" y="485690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Lake Superior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1"/>
          <p:cNvSpPr txBox="1"/>
          <p:nvPr/>
        </p:nvSpPr>
        <p:spPr>
          <a:xfrm>
            <a:off x="946476" y="1916050"/>
            <a:ext cx="4729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enw afon hiraf yr Alban? – mae'n llifo trwy Glasgow.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Tay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Gwy (Wye)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Clud (Clyde)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1"/>
          <p:cNvSpPr txBox="1"/>
          <p:nvPr/>
        </p:nvSpPr>
        <p:spPr>
          <a:xfrm>
            <a:off x="946475" y="3222600"/>
            <a:ext cx="4729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Faint o wyneb y ddaear sydd wedi'i orchuddio â d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ŵ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51%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71%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81%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1"/>
          <p:cNvSpPr txBox="1"/>
          <p:nvPr/>
        </p:nvSpPr>
        <p:spPr>
          <a:xfrm>
            <a:off x="946475" y="4529150"/>
            <a:ext cx="45795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un o'r llynnoedd isod sydd heb ei greu gan bobl?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Superior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Mead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Lake Nasser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2" title="BQN25_Powerpoint_Question_Slides_(Background Design Elements)_WELSH_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2"/>
          <p:cNvSpPr/>
          <p:nvPr/>
        </p:nvSpPr>
        <p:spPr>
          <a:xfrm>
            <a:off x="6141850" y="3873200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18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2"/>
          <p:cNvSpPr/>
          <p:nvPr/>
        </p:nvSpPr>
        <p:spPr>
          <a:xfrm>
            <a:off x="6141850" y="2082775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1989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2"/>
          <p:cNvSpPr/>
          <p:nvPr/>
        </p:nvSpPr>
        <p:spPr>
          <a:xfrm>
            <a:off x="6141850" y="5379150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San Francisco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2"/>
          <p:cNvSpPr txBox="1"/>
          <p:nvPr/>
        </p:nvSpPr>
        <p:spPr>
          <a:xfrm>
            <a:off x="956747" y="1916050"/>
            <a:ext cx="50124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flwyddyn ddigwyddodd y protestiadau enwog ond trist o blaid democratiaeth yn Sgwâr Tiananmen, Beijing, Tsieina?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3"/>
                  </a:ext>
                </a:extLst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4"/>
                  </a:ext>
                </a:extLst>
              </a:rPr>
              <a:t>1984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5"/>
                  </a:ext>
                </a:extLst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6"/>
                  </a:ext>
                </a:extLst>
              </a:rPr>
              <a:t>1989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7"/>
                  </a:ext>
                </a:extLst>
              </a:rPr>
              <a:t>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8"/>
                  </a:ext>
                </a:extLst>
              </a:rPr>
              <a:t>1992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2"/>
          <p:cNvSpPr txBox="1"/>
          <p:nvPr/>
        </p:nvSpPr>
        <p:spPr>
          <a:xfrm>
            <a:off x="957275" y="3643250"/>
            <a:ext cx="4748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 sawl blwyddyn fuodd Nelson Mandela yn garcharor ar Ynys Robben, Table Bay, De Affrica?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25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2"/>
          <p:cNvSpPr txBox="1"/>
          <p:nvPr/>
        </p:nvSpPr>
        <p:spPr>
          <a:xfrm>
            <a:off x="957275" y="5047050"/>
            <a:ext cx="494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 yn yr Unol Daleithiau mae pont y Golden Gate?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Efrog Newydd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Jose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3" title="BQN25_Powerpoint_Question_Slides_(Background Design Elements)_WELSH_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3"/>
          <p:cNvSpPr/>
          <p:nvPr/>
        </p:nvSpPr>
        <p:spPr>
          <a:xfrm>
            <a:off x="6394175" y="3539925"/>
            <a:ext cx="22521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Giza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3"/>
          <p:cNvSpPr/>
          <p:nvPr/>
        </p:nvSpPr>
        <p:spPr>
          <a:xfrm>
            <a:off x="6394175" y="2082775"/>
            <a:ext cx="22521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Machu Picchu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3"/>
          <p:cNvSpPr/>
          <p:nvPr/>
        </p:nvSpPr>
        <p:spPr>
          <a:xfrm>
            <a:off x="6394175" y="4859200"/>
            <a:ext cx="22521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Bikini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3"/>
          <p:cNvSpPr txBox="1"/>
          <p:nvPr/>
        </p:nvSpPr>
        <p:spPr>
          <a:xfrm>
            <a:off x="956747" y="1916050"/>
            <a:ext cx="4892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enw dinas hynafol yr Incas, yn uchel ym mynyddoedd yr Andes, Periw, sy'n dangos bod gwareiddiad blaengar yn ffynnu yno amser maith yn ôl?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3"/>
          <p:cNvSpPr txBox="1"/>
          <p:nvPr/>
        </p:nvSpPr>
        <p:spPr>
          <a:xfrm>
            <a:off x="956747" y="3527763"/>
            <a:ext cx="48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enw'r llwyfandir ger Cairo, yr Aifft, lle mae'r pyramidiau a'r Sffincs?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3"/>
          <p:cNvSpPr txBox="1"/>
          <p:nvPr/>
        </p:nvSpPr>
        <p:spPr>
          <a:xfrm>
            <a:off x="956750" y="4739250"/>
            <a:ext cx="5185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fath o wisg nofio sydd wedi'i henwi ar ôl casgliad o ynysoedd yn y Môr Tawel, lle cynhaliodd yr Unol Daleithiau lawer o brofion ar arfau niwclear yn yr 1940au a'r 1950au?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4" title="BQN25_Powerpoint_Question_Slides_(Background Design Elements)_WELSH_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4"/>
          <p:cNvSpPr/>
          <p:nvPr/>
        </p:nvSpPr>
        <p:spPr>
          <a:xfrm>
            <a:off x="6497600" y="3495388"/>
            <a:ext cx="2286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Pysgodyn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4"/>
          <p:cNvSpPr/>
          <p:nvPr/>
        </p:nvSpPr>
        <p:spPr>
          <a:xfrm>
            <a:off x="6497600" y="2082775"/>
            <a:ext cx="2286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Pysgodyn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4"/>
          <p:cNvSpPr/>
          <p:nvPr/>
        </p:nvSpPr>
        <p:spPr>
          <a:xfrm>
            <a:off x="6497650" y="4908000"/>
            <a:ext cx="2286600" cy="1112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Aderyn 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(Coegylfinir)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4"/>
          <p:cNvSpPr txBox="1"/>
          <p:nvPr/>
        </p:nvSpPr>
        <p:spPr>
          <a:xfrm>
            <a:off x="956750" y="3513600"/>
            <a:ext cx="5437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Mae'r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mahi-mahi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neu'r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dorado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yn byw mewn ardaloedd tymherus, trofannol ac isdrofannol ledled y byd. Pysgodyn neu aderyn?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4"/>
          <p:cNvSpPr txBox="1"/>
          <p:nvPr/>
        </p:nvSpPr>
        <p:spPr>
          <a:xfrm>
            <a:off x="956750" y="4796200"/>
            <a:ext cx="4977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Gogledd yr Alban yw'r unig le ym Mhrydain lle mae'r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whimbrel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yn magu. Mae rhannau uchaf y corff yn frown a'r rhannau isaf yn eithaf gwyn. Pysgodyn neu aderyn?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4"/>
          <p:cNvSpPr txBox="1"/>
          <p:nvPr/>
        </p:nvSpPr>
        <p:spPr>
          <a:xfrm>
            <a:off x="956750" y="1916125"/>
            <a:ext cx="49779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Mae'r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walleye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neu'r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Sander vitreus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yn greadur melyn sy'n frodorol i'r rhan fwyaf o Ganada a gogledd yr Unol Daleithiau. Pysgodyn neu aderyn?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35" title="BQN25_Powerpoint_Question_Slides_(Background Design Elements)_WELSH_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5"/>
          <p:cNvSpPr/>
          <p:nvPr/>
        </p:nvSpPr>
        <p:spPr>
          <a:xfrm>
            <a:off x="6141850" y="3176025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Aderyn 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5"/>
          <p:cNvSpPr/>
          <p:nvPr/>
        </p:nvSpPr>
        <p:spPr>
          <a:xfrm>
            <a:off x="6141850" y="2082775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Pysgodyn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5"/>
          <p:cNvSpPr/>
          <p:nvPr/>
        </p:nvSpPr>
        <p:spPr>
          <a:xfrm>
            <a:off x="6141850" y="4720350"/>
            <a:ext cx="2642400" cy="10590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Pysgodyn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Croaker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yn Saesneg)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5"/>
          <p:cNvSpPr txBox="1"/>
          <p:nvPr/>
        </p:nvSpPr>
        <p:spPr>
          <a:xfrm>
            <a:off x="956747" y="3047613"/>
            <a:ext cx="4656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Cafodd y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pibydd brith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neu’r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willet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 ddisgrifio'n ffurfiol yn 1789 gan Johann Friedrich Gmelin, naturiaethwr o'r Almaen. Pysgodyn neu aderyn?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5"/>
          <p:cNvSpPr txBox="1"/>
          <p:nvPr/>
        </p:nvSpPr>
        <p:spPr>
          <a:xfrm>
            <a:off x="956755" y="4741950"/>
            <a:ext cx="4613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Gwelir y crawciwr mewn aberoedd rhwng Massachusetts a Gwlff Mecsico. Pysgodyn neu aderyn?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5"/>
          <p:cNvSpPr txBox="1"/>
          <p:nvPr/>
        </p:nvSpPr>
        <p:spPr>
          <a:xfrm>
            <a:off x="956747" y="1916125"/>
            <a:ext cx="4656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Enw arall ar y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Dory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yw'r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 Pierre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Pysgodyn neu aderyn?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6" title="BQN25_Powerpoint_Question_Slides_(Background Design Elements)_WELSH_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6"/>
          <p:cNvSpPr txBox="1"/>
          <p:nvPr/>
        </p:nvSpPr>
        <p:spPr>
          <a:xfrm>
            <a:off x="956747" y="1916125"/>
            <a:ext cx="4713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 do not want people to be very agreeable, as it saves me the trouble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liking them.’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6"/>
          <p:cNvSpPr txBox="1"/>
          <p:nvPr/>
        </p:nvSpPr>
        <p:spPr>
          <a:xfrm>
            <a:off x="956747" y="3401400"/>
            <a:ext cx="471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‘The winner takes it all, the loser’s standing small.’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6"/>
          <p:cNvSpPr txBox="1"/>
          <p:nvPr/>
        </p:nvSpPr>
        <p:spPr>
          <a:xfrm>
            <a:off x="957122" y="4791775"/>
            <a:ext cx="45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‘Angry people are not always wise.’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6"/>
          <p:cNvSpPr/>
          <p:nvPr/>
        </p:nvSpPr>
        <p:spPr>
          <a:xfrm>
            <a:off x="6141850" y="3102413"/>
            <a:ext cx="2642400" cy="1264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ABBA </a:t>
            </a:r>
            <a:b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Winner Takes </a:t>
            </a:r>
            <a:br>
              <a:rPr b="1" i="1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 All</a:t>
            </a: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6"/>
          <p:cNvSpPr/>
          <p:nvPr/>
        </p:nvSpPr>
        <p:spPr>
          <a:xfrm>
            <a:off x="6141850" y="1791575"/>
            <a:ext cx="2642400" cy="10803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9"/>
                  </a:ext>
                </a:extLst>
              </a:rPr>
              <a:t>Austen</a:t>
            </a: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Jane Austen’s Letters</a:t>
            </a: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6"/>
          <p:cNvSpPr/>
          <p:nvPr/>
        </p:nvSpPr>
        <p:spPr>
          <a:xfrm>
            <a:off x="6141850" y="4597750"/>
            <a:ext cx="2642400" cy="1031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Austen </a:t>
            </a:r>
            <a:b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Pride and Prejudice</a:t>
            </a: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7" title="BQN25_Powerpoint_Question_Slides_(Background Design Elements)_WELSH_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7"/>
          <p:cNvSpPr txBox="1"/>
          <p:nvPr/>
        </p:nvSpPr>
        <p:spPr>
          <a:xfrm>
            <a:off x="956747" y="1916050"/>
            <a:ext cx="4782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‘If I loved you less, I might be able to talk about it more.’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7"/>
          <p:cNvSpPr txBox="1"/>
          <p:nvPr/>
        </p:nvSpPr>
        <p:spPr>
          <a:xfrm>
            <a:off x="956750" y="3075000"/>
            <a:ext cx="3909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‘I’m nothing special, in fact I’m a bit of a bore.’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7"/>
          <p:cNvSpPr txBox="1"/>
          <p:nvPr/>
        </p:nvSpPr>
        <p:spPr>
          <a:xfrm>
            <a:off x="957149" y="4414700"/>
            <a:ext cx="424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‘You pierce my soul. I am half agony, half hope.’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7"/>
          <p:cNvSpPr/>
          <p:nvPr/>
        </p:nvSpPr>
        <p:spPr>
          <a:xfrm>
            <a:off x="6141850" y="2914888"/>
            <a:ext cx="2642400" cy="13251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ABBA </a:t>
            </a:r>
            <a:b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 for </a:t>
            </a:r>
            <a:br>
              <a:rPr b="1" i="1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Music</a:t>
            </a: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7"/>
          <p:cNvSpPr/>
          <p:nvPr/>
        </p:nvSpPr>
        <p:spPr>
          <a:xfrm>
            <a:off x="6141850" y="1791575"/>
            <a:ext cx="2642400" cy="9663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Austen </a:t>
            </a:r>
            <a:b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Emma</a:t>
            </a: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7"/>
          <p:cNvSpPr/>
          <p:nvPr/>
        </p:nvSpPr>
        <p:spPr>
          <a:xfrm>
            <a:off x="6141850" y="4456700"/>
            <a:ext cx="2642400" cy="1031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Austen </a:t>
            </a:r>
            <a:b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Persuasion</a:t>
            </a: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38" title="BQN25_Powerpoint_Question_Slides_(Background Design Elements)_WELSH_9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8"/>
          <p:cNvSpPr/>
          <p:nvPr/>
        </p:nvSpPr>
        <p:spPr>
          <a:xfrm>
            <a:off x="6141850" y="3170500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 Novak Djokovic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8"/>
          <p:cNvSpPr/>
          <p:nvPr/>
        </p:nvSpPr>
        <p:spPr>
          <a:xfrm>
            <a:off x="6141850" y="1916125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8"/>
          <p:cNvSpPr/>
          <p:nvPr/>
        </p:nvSpPr>
        <p:spPr>
          <a:xfrm>
            <a:off x="6141850" y="4778425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38"/>
          <p:cNvSpPr txBox="1"/>
          <p:nvPr/>
        </p:nvSpPr>
        <p:spPr>
          <a:xfrm>
            <a:off x="956750" y="1916125"/>
            <a:ext cx="4391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 gwrt pêl fasged arferol, faint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bobl sy'n chwarae mewn tîm ar yr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pryd?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8"/>
          <p:cNvSpPr txBox="1"/>
          <p:nvPr/>
        </p:nvSpPr>
        <p:spPr>
          <a:xfrm>
            <a:off x="956747" y="3170500"/>
            <a:ext cx="47823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P'un o'r chwaraewyr tennis hyn sydd wedi ennill y nifer fwyaf o deitlau Grand Slam yn y senglau i ddynion?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Roger Federer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Rafael Nadal 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Novak Djokovic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8"/>
          <p:cNvSpPr txBox="1"/>
          <p:nvPr/>
        </p:nvSpPr>
        <p:spPr>
          <a:xfrm>
            <a:off x="956749" y="4950775"/>
            <a:ext cx="471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nifer fwyaf y rowndiau y gellir eu cael mewn gornest focsio broffesiynol?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39" title="BQN25_Powerpoint_Question_Slides_(Background Design Elements)_WELSH_9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9"/>
          <p:cNvSpPr/>
          <p:nvPr/>
        </p:nvSpPr>
        <p:spPr>
          <a:xfrm>
            <a:off x="6141850" y="3519200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Brasil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9"/>
          <p:cNvSpPr/>
          <p:nvPr/>
        </p:nvSpPr>
        <p:spPr>
          <a:xfrm>
            <a:off x="6141850" y="2007575"/>
            <a:ext cx="2642400" cy="10821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Nofio, seiclo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rhedeg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9"/>
          <p:cNvSpPr/>
          <p:nvPr/>
        </p:nvSpPr>
        <p:spPr>
          <a:xfrm>
            <a:off x="6141850" y="4717350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Lloegr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9"/>
          <p:cNvSpPr txBox="1"/>
          <p:nvPr/>
        </p:nvSpPr>
        <p:spPr>
          <a:xfrm>
            <a:off x="956747" y="1916050"/>
            <a:ext cx="4885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dri math o chwaraeon o'r rhestr hon sydd mewn triathlon?: nofio, seiclo, rasio dros y clwydi, rhedeg, gymnasteg, naid hir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chodi pwysau.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9"/>
          <p:cNvSpPr txBox="1"/>
          <p:nvPr/>
        </p:nvSpPr>
        <p:spPr>
          <a:xfrm>
            <a:off x="956747" y="3515600"/>
            <a:ext cx="488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wlad sydd wedi ennill Cwpan Byd FIFA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ddynion y nifer fwyaf o weithiau?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9"/>
          <p:cNvSpPr txBox="1"/>
          <p:nvPr/>
        </p:nvSpPr>
        <p:spPr>
          <a:xfrm>
            <a:off x="956750" y="4690800"/>
            <a:ext cx="4932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wlad enillodd Bencampwriaeth y Chwe Gwlad Rygbi'r Undeb i Ferched yn 2024?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 title="BQN25_Powerpoint_Question_Slides_(Background Design Elements)_WELSH_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946476" y="3313525"/>
            <a:ext cx="7584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enw'r caws o Ogledd Swydd Efrog y mae'r ddeuawd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claymation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Wallace a Gromit mor hoff ohono?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946475" y="1916125"/>
            <a:ext cx="6857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sir yn nwyrain Lloegr mae pentref Stilton a roddodd ei enw i'r caws glas adnabyddus?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Swydd Lincoln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Swydd Caergrawnt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Swydd Bedford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956750" y="4402825"/>
            <a:ext cx="7057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gaws poblogaidd, sy'n cael ei fwyta ledled y byd, sydd wedi'i enwi ar ôl ceunant enwog yn y Mendip Hills yn Lloegr?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40" title="BQN25_Powerpoint_Question_Slides_(Background Design Elements)_WELSH_10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0"/>
          <p:cNvSpPr/>
          <p:nvPr/>
        </p:nvSpPr>
        <p:spPr>
          <a:xfrm>
            <a:off x="6141850" y="3805376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Tomatos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40"/>
          <p:cNvSpPr/>
          <p:nvPr/>
        </p:nvSpPr>
        <p:spPr>
          <a:xfrm>
            <a:off x="6141850" y="1916125"/>
            <a:ext cx="2642400" cy="14613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Swydd Gaerloyw 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(Gloucestershire)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0"/>
          <p:cNvSpPr/>
          <p:nvPr/>
        </p:nvSpPr>
        <p:spPr>
          <a:xfrm>
            <a:off x="6141850" y="5129450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Gwlad Thai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40"/>
          <p:cNvSpPr txBox="1"/>
          <p:nvPr/>
        </p:nvSpPr>
        <p:spPr>
          <a:xfrm>
            <a:off x="956750" y="1916050"/>
            <a:ext cx="49779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sir yn Lloegr cynhelir g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ŵ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yl wyllt a blêr Cooper's Hill Cheese-Rolling and Wake?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Swydd Henffordd (Herefordshire)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Swydd Gaerloyw (Gloucestershire)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Caint (Kent)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40"/>
          <p:cNvSpPr txBox="1"/>
          <p:nvPr/>
        </p:nvSpPr>
        <p:spPr>
          <a:xfrm>
            <a:off x="956750" y="3686750"/>
            <a:ext cx="4977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ddathlu diwedd haf, cynhelir brwydr fwyd fawr yn nhref Buñol, Sbaen. Pa ffrwyth mae pobl yn eu taflu at ei gilydd?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Tomatos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Grawnwin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Ffigys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40"/>
          <p:cNvSpPr txBox="1"/>
          <p:nvPr/>
        </p:nvSpPr>
        <p:spPr>
          <a:xfrm>
            <a:off x="956750" y="5198400"/>
            <a:ext cx="4885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wlad yn Ne-ddwyrain Asia sy'n cynnal G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ŵ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yl Bwffe i Fwncis i ddiolch iddynt am ddenu twristiaid?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41" title="BQN25_Powerpoint_Question_Slides_(Background Design Elements)_WELSH_10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1"/>
          <p:cNvSpPr/>
          <p:nvPr/>
        </p:nvSpPr>
        <p:spPr>
          <a:xfrm>
            <a:off x="6141850" y="3545788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Shetland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1"/>
          <p:cNvSpPr/>
          <p:nvPr/>
        </p:nvSpPr>
        <p:spPr>
          <a:xfrm>
            <a:off x="6141850" y="2042525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Glastonbury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1"/>
          <p:cNvSpPr/>
          <p:nvPr/>
        </p:nvSpPr>
        <p:spPr>
          <a:xfrm>
            <a:off x="6141850" y="4925300"/>
            <a:ext cx="2642400" cy="1015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Yr Eisteddfod 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(Genedlaethol)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1"/>
          <p:cNvSpPr txBox="1"/>
          <p:nvPr/>
        </p:nvSpPr>
        <p:spPr>
          <a:xfrm>
            <a:off x="956750" y="1916050"/>
            <a:ext cx="4743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Ffarmwr llaeth yn Lloegr yw Syr Athelstan Joseph Michael Eavis. Pa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ŵ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yl mae'n gydgyfrifol am ei chreu?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41"/>
          <p:cNvSpPr txBox="1"/>
          <p:nvPr/>
        </p:nvSpPr>
        <p:spPr>
          <a:xfrm>
            <a:off x="956750" y="3286425"/>
            <a:ext cx="474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 ba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40"/>
                  </a:ext>
                </a:extLst>
              </a:rPr>
              <a:t>ynysoedd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Albanaidd – a elwir yn Sealtainn yng Ngaeleg yr Alban ­– y cynhelir gŵyl dân Up Helly Aa sy'n cynnwys llong hir Lychlynnaidd?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41"/>
          <p:cNvSpPr txBox="1"/>
          <p:nvPr/>
        </p:nvSpPr>
        <p:spPr>
          <a:xfrm>
            <a:off x="956750" y="4949000"/>
            <a:ext cx="4977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enw g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ŵ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yl ddiwylliannol fwyaf Ewrop a gynhelir yng Nghymru yn ystod wythnos gyntaf Awst?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42" title="BQN25_Powerpoint_Question_Slides_(Background Design Elements)_WELSH_1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2"/>
          <p:cNvSpPr/>
          <p:nvPr/>
        </p:nvSpPr>
        <p:spPr>
          <a:xfrm>
            <a:off x="6141850" y="2828125"/>
            <a:ext cx="2642400" cy="17883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Llew 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(Hynny yw, os yw dechrau'r mis yn fwyn, bydd yn gorffen yn ffyrnig.)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2"/>
          <p:cNvSpPr/>
          <p:nvPr/>
        </p:nvSpPr>
        <p:spPr>
          <a:xfrm>
            <a:off x="6141850" y="1916125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I'r pant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2"/>
          <p:cNvSpPr txBox="1"/>
          <p:nvPr/>
        </p:nvSpPr>
        <p:spPr>
          <a:xfrm>
            <a:off x="956750" y="1916050"/>
            <a:ext cx="4743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y dywediad poblogaidd, i ble mae'r dŵr yn rhedeg?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I'r môr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I'r pant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Trwy dwll y plwg</a:t>
            </a:r>
            <a:endParaRPr b="1" i="0" sz="2100" u="none" cap="none" strike="noStrike">
              <a:solidFill>
                <a:srgbClr val="008C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42"/>
          <p:cNvSpPr txBox="1"/>
          <p:nvPr/>
        </p:nvSpPr>
        <p:spPr>
          <a:xfrm>
            <a:off x="956750" y="3286425"/>
            <a:ext cx="5073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ôl y dywediad am y tywydd "Os daw Mawrth i mewn fel oen, fe aiff allan fel …". Beth?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42"/>
          <p:cNvSpPr/>
          <p:nvPr/>
        </p:nvSpPr>
        <p:spPr>
          <a:xfrm>
            <a:off x="6141850" y="4959449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Watsh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2"/>
          <p:cNvSpPr txBox="1"/>
          <p:nvPr/>
        </p:nvSpPr>
        <p:spPr>
          <a:xfrm>
            <a:off x="957275" y="4471125"/>
            <a:ext cx="4636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yw rhywbeth yn gweithio'n dda, mae pobl yn dweud ei fod yn "rhedeg fel…". Beth?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Watsh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41"/>
                  </a:ext>
                </a:extLst>
              </a:rPr>
              <a:t>Trwyn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43" title="BQN25_Powerpoint_Question_Slides_(Background Design Elements)_WELSH_1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3"/>
          <p:cNvSpPr/>
          <p:nvPr/>
        </p:nvSpPr>
        <p:spPr>
          <a:xfrm>
            <a:off x="6185375" y="3332113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Idiom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3"/>
          <p:cNvSpPr/>
          <p:nvPr/>
        </p:nvSpPr>
        <p:spPr>
          <a:xfrm>
            <a:off x="6141850" y="1916050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Canaan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3"/>
          <p:cNvSpPr txBox="1"/>
          <p:nvPr/>
        </p:nvSpPr>
        <p:spPr>
          <a:xfrm>
            <a:off x="956750" y="1916050"/>
            <a:ext cx="4743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ôl un o ganeuon Steve Eaves: "Ymlaen mae…" – Ble?</a:t>
            </a:r>
            <a:endParaRPr b="1" i="0" sz="2100" u="none" cap="none" strike="noStrike">
              <a:solidFill>
                <a:srgbClr val="008C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3"/>
          <p:cNvSpPr txBox="1"/>
          <p:nvPr/>
        </p:nvSpPr>
        <p:spPr>
          <a:xfrm>
            <a:off x="956750" y="3166825"/>
            <a:ext cx="4743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fath o ddywediad yw "Mae'n bwrw hen wragedd a ffyn"?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Dihareb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Idiom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Rhywbeth arall</a:t>
            </a:r>
            <a:endParaRPr b="1" i="0" sz="2000" u="none" cap="none" strike="noStrike">
              <a:solidFill>
                <a:srgbClr val="008C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43"/>
          <p:cNvSpPr/>
          <p:nvPr/>
        </p:nvSpPr>
        <p:spPr>
          <a:xfrm>
            <a:off x="6141850" y="4484950"/>
            <a:ext cx="2960700" cy="11475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Ei chwd / Chwydfa /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Cyfog (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42"/>
                  </a:ext>
                </a:extLst>
              </a:rPr>
              <a:t>vomit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3"/>
          <p:cNvSpPr txBox="1"/>
          <p:nvPr/>
        </p:nvSpPr>
        <p:spPr>
          <a:xfrm>
            <a:off x="957275" y="4481350"/>
            <a:ext cx="4889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iarhebion 26:11 yn y Beibl, mae ff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ŵ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sy'n ailadrodd beth wnaeth e fel ci yn mynd yn ôl at…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43"/>
                  </a:ext>
                </a:extLst>
              </a:rPr>
              <a:t>Beth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44" title="BQN25_Powerpoint_Question_Slides_(Background Design Elements)_WELSH_1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6" name="Google Shape;496;p44"/>
          <p:cNvGrpSpPr/>
          <p:nvPr/>
        </p:nvGrpSpPr>
        <p:grpSpPr>
          <a:xfrm>
            <a:off x="956750" y="1741525"/>
            <a:ext cx="4518300" cy="1247425"/>
            <a:chOff x="956750" y="1741525"/>
            <a:chExt cx="4518300" cy="1247425"/>
          </a:xfrm>
        </p:grpSpPr>
        <p:sp>
          <p:nvSpPr>
            <p:cNvPr id="497" name="Google Shape;497;p44"/>
            <p:cNvSpPr txBox="1"/>
            <p:nvPr/>
          </p:nvSpPr>
          <p:spPr>
            <a:xfrm>
              <a:off x="956750" y="2162225"/>
              <a:ext cx="451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8" name="Google Shape;498;p44" title="1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7225" y="1741525"/>
              <a:ext cx="3776889" cy="1247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9" name="Google Shape;499;p44"/>
          <p:cNvGrpSpPr/>
          <p:nvPr/>
        </p:nvGrpSpPr>
        <p:grpSpPr>
          <a:xfrm>
            <a:off x="956750" y="3254300"/>
            <a:ext cx="6484500" cy="1175900"/>
            <a:chOff x="956750" y="3254300"/>
            <a:chExt cx="6484500" cy="1175900"/>
          </a:xfrm>
        </p:grpSpPr>
        <p:sp>
          <p:nvSpPr>
            <p:cNvPr id="500" name="Google Shape;500;p44"/>
            <p:cNvSpPr txBox="1"/>
            <p:nvPr/>
          </p:nvSpPr>
          <p:spPr>
            <a:xfrm>
              <a:off x="956750" y="3642150"/>
              <a:ext cx="648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1" name="Google Shape;501;p44" title="2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57225" y="3254300"/>
              <a:ext cx="3851602" cy="1175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2" name="Google Shape;502;p44"/>
          <p:cNvGrpSpPr/>
          <p:nvPr/>
        </p:nvGrpSpPr>
        <p:grpSpPr>
          <a:xfrm>
            <a:off x="956750" y="4695552"/>
            <a:ext cx="7029000" cy="1124250"/>
            <a:chOff x="956750" y="4695552"/>
            <a:chExt cx="7029000" cy="1124250"/>
          </a:xfrm>
        </p:grpSpPr>
        <p:sp>
          <p:nvSpPr>
            <p:cNvPr id="503" name="Google Shape;503;p44"/>
            <p:cNvSpPr txBox="1"/>
            <p:nvPr/>
          </p:nvSpPr>
          <p:spPr>
            <a:xfrm>
              <a:off x="956750" y="5003050"/>
              <a:ext cx="702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4" name="Google Shape;504;p44" title="3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57226" y="4695552"/>
              <a:ext cx="4739075" cy="1124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5" name="Google Shape;505;p44"/>
          <p:cNvSpPr/>
          <p:nvPr/>
        </p:nvSpPr>
        <p:spPr>
          <a:xfrm>
            <a:off x="6141850" y="3354038"/>
            <a:ext cx="2642400" cy="992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Simba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Lion King</a:t>
            </a: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44"/>
          <p:cNvSpPr/>
          <p:nvPr/>
        </p:nvSpPr>
        <p:spPr>
          <a:xfrm>
            <a:off x="6141850" y="2042525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Dumbo </a:t>
            </a: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Dumbo</a:t>
            </a: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1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4"/>
          <p:cNvSpPr/>
          <p:nvPr/>
        </p:nvSpPr>
        <p:spPr>
          <a:xfrm>
            <a:off x="6141850" y="5003049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Mickey Mouse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45" title="BQN25_Powerpoint_Question_Slides_(Background Design Elements)_WELSH_1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3" name="Google Shape;513;p45"/>
          <p:cNvGrpSpPr/>
          <p:nvPr/>
        </p:nvGrpSpPr>
        <p:grpSpPr>
          <a:xfrm>
            <a:off x="956750" y="3407375"/>
            <a:ext cx="6484500" cy="1011538"/>
            <a:chOff x="956750" y="3325463"/>
            <a:chExt cx="6484500" cy="1011538"/>
          </a:xfrm>
        </p:grpSpPr>
        <p:sp>
          <p:nvSpPr>
            <p:cNvPr id="514" name="Google Shape;514;p45"/>
            <p:cNvSpPr txBox="1"/>
            <p:nvPr/>
          </p:nvSpPr>
          <p:spPr>
            <a:xfrm>
              <a:off x="956750" y="3614650"/>
              <a:ext cx="648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5" name="Google Shape;515;p45" title="5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7225" y="3325463"/>
              <a:ext cx="5102474" cy="10115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6" name="Google Shape;516;p45"/>
          <p:cNvGrpSpPr/>
          <p:nvPr/>
        </p:nvGrpSpPr>
        <p:grpSpPr>
          <a:xfrm>
            <a:off x="956750" y="4888374"/>
            <a:ext cx="7029000" cy="1124250"/>
            <a:chOff x="956750" y="4691574"/>
            <a:chExt cx="7029000" cy="1124250"/>
          </a:xfrm>
        </p:grpSpPr>
        <p:sp>
          <p:nvSpPr>
            <p:cNvPr id="517" name="Google Shape;517;p45"/>
            <p:cNvSpPr txBox="1"/>
            <p:nvPr/>
          </p:nvSpPr>
          <p:spPr>
            <a:xfrm>
              <a:off x="956750" y="5053600"/>
              <a:ext cx="702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8" name="Google Shape;518;p45" title="6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18300" y="4691574"/>
              <a:ext cx="4517914" cy="1124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9" name="Google Shape;519;p45"/>
          <p:cNvGrpSpPr/>
          <p:nvPr/>
        </p:nvGrpSpPr>
        <p:grpSpPr>
          <a:xfrm>
            <a:off x="956750" y="1770450"/>
            <a:ext cx="6484500" cy="1167475"/>
            <a:chOff x="956750" y="1770450"/>
            <a:chExt cx="6484500" cy="1167475"/>
          </a:xfrm>
        </p:grpSpPr>
        <p:sp>
          <p:nvSpPr>
            <p:cNvPr id="520" name="Google Shape;520;p45"/>
            <p:cNvSpPr txBox="1"/>
            <p:nvPr/>
          </p:nvSpPr>
          <p:spPr>
            <a:xfrm>
              <a:off x="956750" y="2162225"/>
              <a:ext cx="64845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1" name="Google Shape;521;p45" title="4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57225" y="1770450"/>
              <a:ext cx="4921198" cy="1167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2" name="Google Shape;522;p45"/>
          <p:cNvSpPr/>
          <p:nvPr/>
        </p:nvSpPr>
        <p:spPr>
          <a:xfrm>
            <a:off x="6661700" y="3354050"/>
            <a:ext cx="2314500" cy="992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Riley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Inside Out</a:t>
            </a: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45"/>
          <p:cNvSpPr/>
          <p:nvPr/>
        </p:nvSpPr>
        <p:spPr>
          <a:xfrm>
            <a:off x="6333725" y="2042525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Mirabel </a:t>
            </a: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Encanto</a:t>
            </a: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1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45"/>
          <p:cNvSpPr/>
          <p:nvPr/>
        </p:nvSpPr>
        <p:spPr>
          <a:xfrm>
            <a:off x="6661700" y="4757500"/>
            <a:ext cx="2314500" cy="13860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Lumière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Beauty and </a:t>
            </a:r>
            <a:br>
              <a:rPr b="1" i="1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Beast</a:t>
            </a: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46" title="BQN25_Powerpoint_Question_Slides_(Background Design Elements)_WELSH_1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6"/>
          <p:cNvSpPr txBox="1"/>
          <p:nvPr/>
        </p:nvSpPr>
        <p:spPr>
          <a:xfrm>
            <a:off x="956770" y="1916050"/>
            <a:ext cx="371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6"/>
          <p:cNvSpPr txBox="1"/>
          <p:nvPr/>
        </p:nvSpPr>
        <p:spPr>
          <a:xfrm>
            <a:off x="956750" y="3359350"/>
            <a:ext cx="38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6"/>
          <p:cNvSpPr txBox="1"/>
          <p:nvPr/>
        </p:nvSpPr>
        <p:spPr>
          <a:xfrm>
            <a:off x="956755" y="4952019"/>
            <a:ext cx="38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6"/>
          <p:cNvSpPr/>
          <p:nvPr/>
        </p:nvSpPr>
        <p:spPr>
          <a:xfrm>
            <a:off x="5084650" y="1916050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Ateb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46"/>
          <p:cNvSpPr/>
          <p:nvPr/>
        </p:nvSpPr>
        <p:spPr>
          <a:xfrm>
            <a:off x="5084650" y="3286500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Ateb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6"/>
          <p:cNvSpPr/>
          <p:nvPr/>
        </p:nvSpPr>
        <p:spPr>
          <a:xfrm>
            <a:off x="5084650" y="4801725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Ateb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47" title="BQN25_Powerpoint_Question_Slides_(Background Design Elements)_WELSH_1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47"/>
          <p:cNvSpPr txBox="1"/>
          <p:nvPr/>
        </p:nvSpPr>
        <p:spPr>
          <a:xfrm>
            <a:off x="956770" y="1916050"/>
            <a:ext cx="371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7"/>
          <p:cNvSpPr txBox="1"/>
          <p:nvPr/>
        </p:nvSpPr>
        <p:spPr>
          <a:xfrm>
            <a:off x="956750" y="3359350"/>
            <a:ext cx="38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47"/>
          <p:cNvSpPr txBox="1"/>
          <p:nvPr/>
        </p:nvSpPr>
        <p:spPr>
          <a:xfrm>
            <a:off x="956755" y="4952019"/>
            <a:ext cx="38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Rhowch gwestiwn yma…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7"/>
          <p:cNvSpPr/>
          <p:nvPr/>
        </p:nvSpPr>
        <p:spPr>
          <a:xfrm>
            <a:off x="5084650" y="1916050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Ateb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7"/>
          <p:cNvSpPr/>
          <p:nvPr/>
        </p:nvSpPr>
        <p:spPr>
          <a:xfrm>
            <a:off x="5084650" y="3286500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Ateb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7"/>
          <p:cNvSpPr/>
          <p:nvPr/>
        </p:nvSpPr>
        <p:spPr>
          <a:xfrm>
            <a:off x="5084650" y="4801725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Ateb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 title="BQN25_Powerpoint_Question_Slides_(Background Design Elements)_WELSH_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946475" y="3005425"/>
            <a:ext cx="7231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gaws gwyn briwsionllyd â blas braidd yn siarp gafodd ei enwi ar ôl tref yng Nghwm Rhymni sydd â chastell enwog?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946475" y="1916125"/>
            <a:ext cx="7343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Yn 2017, cyflwynwyd blasau newydd, yn cynnwys Red Leicester,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fath o snac gan Jacob’s – Beth yw enw'r snac?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946475" y="4094725"/>
            <a:ext cx="7057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 gan gaws Wookey Hole flas cryf, tebyg i gnau, gan ei fod yn cael ei aeddfedu mewn… beth?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Ogofâu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Selerydd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Mwg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 title="BQN25_Powerpoint_Question_Slides_(Background Design Elements)_WELSH_5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946476" y="1916050"/>
            <a:ext cx="7584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un yw cefnfor mwyaf y byd?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946475" y="2697550"/>
            <a:ext cx="6161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afon yng ngogledd-ddwyrain Affrica sy'n cael ei chyfrif gan amlaf yn afon hiraf y byd?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946475" y="3786850"/>
            <a:ext cx="65349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un o'r rhain nad yw'n un o'r Llynnoedd Mawr yng Ngogledd America?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Huron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Michigan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Champlain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" title="BQN25_Powerpoint_Question_Slides_(Background Design Elements)_WELSH_5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/>
          <p:nvPr/>
        </p:nvSpPr>
        <p:spPr>
          <a:xfrm>
            <a:off x="946476" y="1916050"/>
            <a:ext cx="7584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enw afon hiraf yr Alban? – mae'n llifo trwy Glasgow.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Tay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Gwy (Wye)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Clud (Clyde)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946475" y="2911275"/>
            <a:ext cx="7584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Faint o wyneb y ddaear sydd wedi'i orchuddio â d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ŵ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51%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71%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81%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946475" y="4000550"/>
            <a:ext cx="7343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un o'r llynnoedd isod sydd heb ei greu gan bobl?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Superior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Mead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Lake Nasser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 title="BQN25_Powerpoint_Question_Slides_(Background Design Elements)_WELSH_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/>
          <p:nvPr/>
        </p:nvSpPr>
        <p:spPr>
          <a:xfrm>
            <a:off x="956738" y="1916050"/>
            <a:ext cx="64845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 mha flwyddyn ddigwyddodd y protestiadau enwog ond trist o blaid democratiaeth yn Sgwâr Tiananmen, Beijing, Tsieina?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1984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1989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1992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956738" y="3465125"/>
            <a:ext cx="648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 sawl blwyddyn fuodd Nelson Mandela yn garcharor ar Ynys Robben, Table Bay, De Affrica?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25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957275" y="4690825"/>
            <a:ext cx="674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 yn yr Unol Daleithiau mae pont y Golden Gate?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Efrog Newydd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Jose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9" title="BQN25_Powerpoint_Question_Slides_(Background Design Elements)_WELSH_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 txBox="1"/>
          <p:nvPr/>
        </p:nvSpPr>
        <p:spPr>
          <a:xfrm>
            <a:off x="956738" y="1916125"/>
            <a:ext cx="6552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enw dinas hynafol yr Incas, yn uchel ym mynyddoedd yr Andes, Periw, sy'n dangos bod gwareiddiad blaengar yn ffynnu yno amser maith yn ôl?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956738" y="3320638"/>
            <a:ext cx="648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yw enw'r llwyfandir ger Cairo, yr Aifft, lle mae'r pyramidiau a'r Sffincs?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956750" y="4401825"/>
            <a:ext cx="655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fath o wisg nofio sydd wedi'i henwi ar ôl casgliad o ynysoedd yn y Môr Tawel, lle cynhaliodd yr Unol Daleithiau lawer o brofion ar arfau niwclear yn yr 1940au a'r 1950au?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2019-05-03T11:32:29Z</dcterms:created>
  <dc:creator>Microsoft Office User</dc:creator>
</cp:coreProperties>
</file>