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Source Code Pr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regular.fntdata"/><Relationship Id="rId25" Type="http://schemas.openxmlformats.org/officeDocument/2006/relationships/font" Target="fonts/Roboto-boldItalic.fntdata"/><Relationship Id="rId28" Type="http://schemas.openxmlformats.org/officeDocument/2006/relationships/font" Target="fonts/SourceCodePro-italic.fntdata"/><Relationship Id="rId27" Type="http://schemas.openxmlformats.org/officeDocument/2006/relationships/font" Target="fonts/SourceCodePr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CodePr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blegateway.com/passage/?search=Matthew+26&amp;version=NIVUK#fen-NIVUK-24066a"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22df1dc14fe_2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 name="Google Shape;37;g22df1dc14fe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2db3def86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2db3def86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highlight>
                  <a:srgbClr val="FFFFFF"/>
                </a:highlight>
                <a:latin typeface="Roboto"/>
                <a:ea typeface="Roboto"/>
                <a:cs typeface="Roboto"/>
                <a:sym typeface="Roboto"/>
              </a:rPr>
              <a:t>The poor you will always have with you,</a:t>
            </a:r>
            <a:r>
              <a:rPr lang="en-GB" sz="700">
                <a:solidFill>
                  <a:schemeClr val="dk1"/>
                </a:solidFill>
                <a:highlight>
                  <a:srgbClr val="FFFFFF"/>
                </a:highlight>
                <a:latin typeface="Roboto"/>
                <a:ea typeface="Roboto"/>
                <a:cs typeface="Roboto"/>
                <a:sym typeface="Roboto"/>
              </a:rPr>
              <a:t>[</a:t>
            </a:r>
            <a:r>
              <a:rPr lang="en-GB" sz="700" u="sng">
                <a:solidFill>
                  <a:srgbClr val="4A4A4A"/>
                </a:solidFill>
                <a:highlight>
                  <a:srgbClr val="FFFFFF"/>
                </a:highlight>
                <a:latin typeface="Roboto"/>
                <a:ea typeface="Roboto"/>
                <a:cs typeface="Roboto"/>
                <a:sym typeface="Roboto"/>
                <a:hlinkClick r:id="rId2">
                  <a:extLst>
                    <a:ext uri="{A12FA001-AC4F-418D-AE19-62706E023703}">
                      <ahyp:hlinkClr val="tx"/>
                    </a:ext>
                  </a:extLst>
                </a:hlinkClick>
              </a:rPr>
              <a:t>a</a:t>
            </a:r>
            <a:r>
              <a:rPr lang="en-GB" sz="700">
                <a:solidFill>
                  <a:schemeClr val="dk1"/>
                </a:solidFill>
                <a:highlight>
                  <a:srgbClr val="FFFFFF"/>
                </a:highlight>
                <a:latin typeface="Roboto"/>
                <a:ea typeface="Roboto"/>
                <a:cs typeface="Roboto"/>
                <a:sym typeface="Roboto"/>
              </a:rPr>
              <a:t>]</a:t>
            </a:r>
            <a:r>
              <a:rPr lang="en-GB" sz="1200">
                <a:solidFill>
                  <a:schemeClr val="dk1"/>
                </a:solidFill>
                <a:highlight>
                  <a:srgbClr val="FFFFFF"/>
                </a:highlight>
                <a:latin typeface="Roboto"/>
                <a:ea typeface="Roboto"/>
                <a:cs typeface="Roboto"/>
                <a:sym typeface="Roboto"/>
              </a:rPr>
              <a:t> but you will not always have me. - Matt 26:11</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GB" sz="1200">
                <a:solidFill>
                  <a:schemeClr val="dk1"/>
                </a:solidFill>
                <a:highlight>
                  <a:srgbClr val="FFFFFF"/>
                </a:highlight>
                <a:latin typeface="Roboto"/>
                <a:ea typeface="Roboto"/>
                <a:cs typeface="Roboto"/>
                <a:sym typeface="Roboto"/>
              </a:rPr>
              <a:t>Context was about Jesus leaving.</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GB" sz="1200">
                <a:solidFill>
                  <a:schemeClr val="dk1"/>
                </a:solidFill>
                <a:highlight>
                  <a:srgbClr val="FFFFFF"/>
                </a:highlight>
                <a:latin typeface="Roboto"/>
                <a:ea typeface="Roboto"/>
                <a:cs typeface="Roboto"/>
                <a:sym typeface="Roboto"/>
              </a:rPr>
              <a:t>Jesus was actually criticising the condescending way in which this woman was using her finances.</a:t>
            </a:r>
            <a:endParaRPr sz="120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4a3915388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4a3915388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11254917c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11254917c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lang="en-GB">
                <a:solidFill>
                  <a:srgbClr val="222222"/>
                </a:solidFill>
              </a:rPr>
              <a:t>Cecile Niyonsaba, 23 years old, is a farmer. She is married to Misigaro Emmanuel and they have a daughter of 1 year and 7 months, named Bernice. Cecile and her husband are both farmers. They grow cassava, beans, maize and different types of vegetables. </a:t>
            </a:r>
            <a:endParaRPr>
              <a:solidFill>
                <a:srgbClr val="222222"/>
              </a:solidFill>
            </a:endParaRPr>
          </a:p>
          <a:p>
            <a:pPr indent="0" lvl="0" marL="0" rtl="0" algn="l">
              <a:lnSpc>
                <a:spcPct val="115000"/>
              </a:lnSpc>
              <a:spcBef>
                <a:spcPts val="1000"/>
              </a:spcBef>
              <a:spcAft>
                <a:spcPts val="0"/>
              </a:spcAft>
              <a:buClr>
                <a:schemeClr val="dk1"/>
              </a:buClr>
              <a:buSzPts val="1100"/>
              <a:buFont typeface="Arial"/>
              <a:buNone/>
            </a:pPr>
            <a:r>
              <a:rPr lang="en-GB">
                <a:solidFill>
                  <a:srgbClr val="222222"/>
                </a:solidFill>
              </a:rPr>
              <a:t>She joined the Gisagazuba community 3 years ago, after she got married. Her husband is from the area. They live 15 minutes walk from the Church. Both sing in the choir and are very active in different church activities.</a:t>
            </a:r>
            <a:endParaRPr>
              <a:solidFill>
                <a:srgbClr val="222222"/>
              </a:solidFill>
            </a:endParaRPr>
          </a:p>
          <a:p>
            <a:pPr indent="0" lvl="0" marL="0" rtl="0" algn="l">
              <a:lnSpc>
                <a:spcPct val="115000"/>
              </a:lnSpc>
              <a:spcBef>
                <a:spcPts val="1000"/>
              </a:spcBef>
              <a:spcAft>
                <a:spcPts val="0"/>
              </a:spcAft>
              <a:buClr>
                <a:schemeClr val="dk1"/>
              </a:buClr>
              <a:buSzPts val="1100"/>
              <a:buFont typeface="Arial"/>
              <a:buNone/>
            </a:pPr>
            <a:r>
              <a:rPr lang="en-GB">
                <a:solidFill>
                  <a:srgbClr val="222222"/>
                </a:solidFill>
              </a:rPr>
              <a:t>“I love to sing, I sing alto. When I sing, my heart gets filled with love and joy. I love God and enjoy singing for God. I like this community, they are very welcoming, peaceful and have a good heart. I have made friends.”</a:t>
            </a:r>
            <a:endParaRPr>
              <a:solidFill>
                <a:srgbClr val="222222"/>
              </a:solidFill>
            </a:endParaRPr>
          </a:p>
          <a:p>
            <a:pPr indent="0" lvl="0" marL="0" rtl="0" algn="l">
              <a:lnSpc>
                <a:spcPct val="115000"/>
              </a:lnSpc>
              <a:spcBef>
                <a:spcPts val="1000"/>
              </a:spcBef>
              <a:spcAft>
                <a:spcPts val="0"/>
              </a:spcAft>
              <a:buClr>
                <a:schemeClr val="dk1"/>
              </a:buClr>
              <a:buSzPts val="1100"/>
              <a:buFont typeface="Arial"/>
              <a:buNone/>
            </a:pPr>
            <a:r>
              <a:rPr lang="en-GB">
                <a:solidFill>
                  <a:srgbClr val="222222"/>
                </a:solidFill>
              </a:rPr>
              <a:t>Cecile testifies how she has seen the Church and Community transformation training at work. She says that the approach opened their eyes and they could see the existing opportunities within and around them.</a:t>
            </a:r>
            <a:endParaRPr>
              <a:solidFill>
                <a:srgbClr val="222222"/>
              </a:solidFill>
            </a:endParaRPr>
          </a:p>
          <a:p>
            <a:pPr indent="0" lvl="0" marL="0" rtl="0" algn="l">
              <a:lnSpc>
                <a:spcPct val="115000"/>
              </a:lnSpc>
              <a:spcBef>
                <a:spcPts val="1000"/>
              </a:spcBef>
              <a:spcAft>
                <a:spcPts val="0"/>
              </a:spcAft>
              <a:buClr>
                <a:schemeClr val="dk1"/>
              </a:buClr>
              <a:buSzPts val="1100"/>
              <a:buFont typeface="Arial"/>
              <a:buNone/>
            </a:pPr>
            <a:r>
              <a:rPr lang="en-GB">
                <a:solidFill>
                  <a:srgbClr val="222222"/>
                </a:solidFill>
              </a:rPr>
              <a:t>“We understood the power of coming together as a Church and working together for our own development. A changed church changes the community for the better. As you could see, our congregation was able to build a health centre, a road and bring up water."</a:t>
            </a:r>
            <a:endParaRPr>
              <a:solidFill>
                <a:srgbClr val="222222"/>
              </a:solidFill>
            </a:endParaRPr>
          </a:p>
          <a:p>
            <a:pPr indent="0" lvl="0" marL="0" rtl="0" algn="l">
              <a:lnSpc>
                <a:spcPct val="115000"/>
              </a:lnSpc>
              <a:spcBef>
                <a:spcPts val="1000"/>
              </a:spcBef>
              <a:spcAft>
                <a:spcPts val="0"/>
              </a:spcAft>
              <a:buClr>
                <a:schemeClr val="dk1"/>
              </a:buClr>
              <a:buSzPts val="1100"/>
              <a:buFont typeface="Arial"/>
              <a:buNone/>
            </a:pPr>
            <a:r>
              <a:rPr lang="en-GB">
                <a:solidFill>
                  <a:srgbClr val="222222"/>
                </a:solidFill>
              </a:rPr>
              <a:t>“I am happy to be part of this church as I come to know God and see his hand. I now have a Church family, we love and support one another. I played my part in the construction, even if I was not strong, I worked with others in digging the road and moving rocks, and we also contributed some money.”</a:t>
            </a:r>
            <a:endParaRPr>
              <a:solidFill>
                <a:srgbClr val="222222"/>
              </a:solidFill>
            </a:endParaRPr>
          </a:p>
          <a:p>
            <a:pPr indent="0" lvl="0" marL="0" rtl="0" algn="l">
              <a:lnSpc>
                <a:spcPct val="115000"/>
              </a:lnSpc>
              <a:spcBef>
                <a:spcPts val="1000"/>
              </a:spcBef>
              <a:spcAft>
                <a:spcPts val="0"/>
              </a:spcAft>
              <a:buClr>
                <a:schemeClr val="dk1"/>
              </a:buClr>
              <a:buSzPts val="1100"/>
              <a:buFont typeface="Arial"/>
              <a:buNone/>
            </a:pPr>
            <a:r>
              <a:rPr lang="en-GB">
                <a:solidFill>
                  <a:srgbClr val="222222"/>
                </a:solidFill>
              </a:rPr>
              <a:t>“Before, we were living like any other poor community, working in our farms and selling our  produce to access money. On Sunday, we would go to church and join different church activities. But now it is like an awakening. People are more engaged, we have been inspired to change and to change our community and we are now active. Apart from building the health centre, more people are working hard to change their situation. Some have started small businesses, I’ve also been selling vegetables and I hope that once I get enough capital, I’ll be able to start a small business at the market.”  </a:t>
            </a:r>
            <a:endParaRPr>
              <a:solidFill>
                <a:srgbClr val="222222"/>
              </a:solidFill>
            </a:endParaRPr>
          </a:p>
          <a:p>
            <a:pPr indent="0" lvl="0" marL="0" rtl="0" algn="l">
              <a:lnSpc>
                <a:spcPct val="115000"/>
              </a:lnSpc>
              <a:spcBef>
                <a:spcPts val="1000"/>
              </a:spcBef>
              <a:spcAft>
                <a:spcPts val="0"/>
              </a:spcAft>
              <a:buClr>
                <a:schemeClr val="dk1"/>
              </a:buClr>
              <a:buSzPts val="1100"/>
              <a:buFont typeface="Arial"/>
              <a:buNone/>
            </a:pPr>
            <a:r>
              <a:rPr lang="en-GB">
                <a:solidFill>
                  <a:srgbClr val="222222"/>
                </a:solidFill>
              </a:rPr>
              <a:t>“I hope that our family will have a better future. My husband and I are both farmers and we hope we will be able to start a small business and earn more money to help us improve our lives and build a house.”</a:t>
            </a:r>
            <a:endParaRPr>
              <a:solidFill>
                <a:srgbClr val="222222"/>
              </a:solidFill>
            </a:endParaRPr>
          </a:p>
          <a:p>
            <a:pPr indent="0" lvl="0" marL="0" rtl="0" algn="l">
              <a:lnSpc>
                <a:spcPct val="115000"/>
              </a:lnSpc>
              <a:spcBef>
                <a:spcPts val="1000"/>
              </a:spcBef>
              <a:spcAft>
                <a:spcPts val="1000"/>
              </a:spcAft>
              <a:buNone/>
            </a:pPr>
            <a:r>
              <a:rPr lang="en-GB">
                <a:solidFill>
                  <a:srgbClr val="222222"/>
                </a:solidFill>
              </a:rPr>
              <a:t>When they told me that I had been selected to play Violette in this film, I was so happy and excited. I kept thinking about it so I would not forget my role and my lines. I was very happy when I was playing and when everything went alright. I will always remember this experience. I thank you for choosing to come to our place, thank you for choosing us. May God bless you.</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2db3def86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2db3def86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GB">
                <a:solidFill>
                  <a:srgbClr val="222222"/>
                </a:solidFill>
              </a:rPr>
              <a:t>Cecile Niyonsaba, 23 years old, is a farmer. She is married to Misigaro Emmanuel and they have a daughter of 1 year and 7 months, named Bernice. Cecile and her husband are both farmers. They grow cassava, beans, maize and different types of vegetables. </a:t>
            </a:r>
            <a:endParaRPr>
              <a:solidFill>
                <a:srgbClr val="222222"/>
              </a:solidFill>
            </a:endParaRPr>
          </a:p>
          <a:p>
            <a:pPr indent="0" lvl="0" marL="0" rtl="0" algn="l">
              <a:lnSpc>
                <a:spcPct val="115000"/>
              </a:lnSpc>
              <a:spcBef>
                <a:spcPts val="1000"/>
              </a:spcBef>
              <a:spcAft>
                <a:spcPts val="0"/>
              </a:spcAft>
              <a:buNone/>
            </a:pPr>
            <a:r>
              <a:rPr lang="en-GB">
                <a:solidFill>
                  <a:srgbClr val="222222"/>
                </a:solidFill>
              </a:rPr>
              <a:t>She joined the Gisagazuba community 3 years ago, after she got married. Her husband is from the area. They live 15 minutes walk from the Church. Both sing in the choir and are very active in different church activities.</a:t>
            </a:r>
            <a:endParaRPr>
              <a:solidFill>
                <a:srgbClr val="222222"/>
              </a:solidFill>
            </a:endParaRPr>
          </a:p>
          <a:p>
            <a:pPr indent="0" lvl="0" marL="0" rtl="0" algn="l">
              <a:lnSpc>
                <a:spcPct val="115000"/>
              </a:lnSpc>
              <a:spcBef>
                <a:spcPts val="1000"/>
              </a:spcBef>
              <a:spcAft>
                <a:spcPts val="0"/>
              </a:spcAft>
              <a:buNone/>
            </a:pPr>
            <a:r>
              <a:rPr lang="en-GB">
                <a:solidFill>
                  <a:srgbClr val="222222"/>
                </a:solidFill>
              </a:rPr>
              <a:t>“I love to sing, I sing alto. When I sing, my heart gets filled with love and joy. I love God and enjoy singing for God. I like this community, they are very welcoming, peaceful and have a good heart. I have made friends.”</a:t>
            </a:r>
            <a:endParaRPr>
              <a:solidFill>
                <a:srgbClr val="222222"/>
              </a:solidFill>
            </a:endParaRPr>
          </a:p>
          <a:p>
            <a:pPr indent="0" lvl="0" marL="0" rtl="0" algn="l">
              <a:lnSpc>
                <a:spcPct val="115000"/>
              </a:lnSpc>
              <a:spcBef>
                <a:spcPts val="1000"/>
              </a:spcBef>
              <a:spcAft>
                <a:spcPts val="0"/>
              </a:spcAft>
              <a:buNone/>
            </a:pPr>
            <a:r>
              <a:rPr lang="en-GB">
                <a:solidFill>
                  <a:srgbClr val="222222"/>
                </a:solidFill>
              </a:rPr>
              <a:t>Cecile testifies how she has seen the Church and Community transformation training at work. She says that the approach opened their eyes and they could see the existing opportunities within and around them.</a:t>
            </a:r>
            <a:endParaRPr>
              <a:solidFill>
                <a:srgbClr val="222222"/>
              </a:solidFill>
            </a:endParaRPr>
          </a:p>
          <a:p>
            <a:pPr indent="0" lvl="0" marL="0" rtl="0" algn="l">
              <a:lnSpc>
                <a:spcPct val="115000"/>
              </a:lnSpc>
              <a:spcBef>
                <a:spcPts val="1000"/>
              </a:spcBef>
              <a:spcAft>
                <a:spcPts val="0"/>
              </a:spcAft>
              <a:buNone/>
            </a:pPr>
            <a:r>
              <a:rPr lang="en-GB">
                <a:solidFill>
                  <a:srgbClr val="222222"/>
                </a:solidFill>
              </a:rPr>
              <a:t>“We understood the power of coming together as a Church and working together for our own development. A changed church changes the community for the better. As you could see, our congregation was able to build a health centre, a road and bring up water."</a:t>
            </a:r>
            <a:endParaRPr>
              <a:solidFill>
                <a:srgbClr val="222222"/>
              </a:solidFill>
            </a:endParaRPr>
          </a:p>
          <a:p>
            <a:pPr indent="0" lvl="0" marL="0" rtl="0" algn="l">
              <a:lnSpc>
                <a:spcPct val="115000"/>
              </a:lnSpc>
              <a:spcBef>
                <a:spcPts val="1000"/>
              </a:spcBef>
              <a:spcAft>
                <a:spcPts val="0"/>
              </a:spcAft>
              <a:buNone/>
            </a:pPr>
            <a:r>
              <a:rPr lang="en-GB">
                <a:solidFill>
                  <a:srgbClr val="222222"/>
                </a:solidFill>
              </a:rPr>
              <a:t>“I am happy to be part of this church as I come to know God and see his hand. I now have a Church family, we love and support one another. I played my part in the construction, even if I was not strong, I worked with others in digging the road and moving rocks, and we also contributed some money.”</a:t>
            </a:r>
            <a:endParaRPr>
              <a:solidFill>
                <a:srgbClr val="222222"/>
              </a:solidFill>
            </a:endParaRPr>
          </a:p>
          <a:p>
            <a:pPr indent="0" lvl="0" marL="0" rtl="0" algn="l">
              <a:lnSpc>
                <a:spcPct val="115000"/>
              </a:lnSpc>
              <a:spcBef>
                <a:spcPts val="1000"/>
              </a:spcBef>
              <a:spcAft>
                <a:spcPts val="0"/>
              </a:spcAft>
              <a:buNone/>
            </a:pPr>
            <a:r>
              <a:rPr lang="en-GB">
                <a:solidFill>
                  <a:srgbClr val="222222"/>
                </a:solidFill>
              </a:rPr>
              <a:t>“Before, we were living like any other poor community, working in our farms and selling our  produce to access money. On Sunday, we would go to church and join different church activities. But now it is like an awakening. People are more engaged, we have been inspired to change and to change our community and we are now active. Apart from building the health centre, more people are working hard to change their situation. Some have started small businesses, I’ve also been selling vegetables and I hope that once I get enough capital, I’ll be able to start a small business at the market.”  </a:t>
            </a:r>
            <a:endParaRPr>
              <a:solidFill>
                <a:srgbClr val="222222"/>
              </a:solidFill>
            </a:endParaRPr>
          </a:p>
          <a:p>
            <a:pPr indent="0" lvl="0" marL="0" rtl="0" algn="l">
              <a:lnSpc>
                <a:spcPct val="115000"/>
              </a:lnSpc>
              <a:spcBef>
                <a:spcPts val="1000"/>
              </a:spcBef>
              <a:spcAft>
                <a:spcPts val="0"/>
              </a:spcAft>
              <a:buNone/>
            </a:pPr>
            <a:r>
              <a:rPr lang="en-GB">
                <a:solidFill>
                  <a:srgbClr val="222222"/>
                </a:solidFill>
              </a:rPr>
              <a:t>“I hope that our family will have a better future. My husband and I are both farmers and we hope we will be able to start a small business and earn more money to help us improve our lives and build a house.”</a:t>
            </a:r>
            <a:endParaRPr>
              <a:solidFill>
                <a:srgbClr val="222222"/>
              </a:solidFill>
            </a:endParaRPr>
          </a:p>
          <a:p>
            <a:pPr indent="0" lvl="0" marL="0" rtl="0" algn="l">
              <a:lnSpc>
                <a:spcPct val="115000"/>
              </a:lnSpc>
              <a:spcBef>
                <a:spcPts val="1000"/>
              </a:spcBef>
              <a:spcAft>
                <a:spcPts val="1000"/>
              </a:spcAft>
              <a:buNone/>
            </a:pPr>
            <a:r>
              <a:rPr lang="en-GB">
                <a:solidFill>
                  <a:srgbClr val="222222"/>
                </a:solidFill>
              </a:rPr>
              <a:t>When they told me that I had been selected to play Violette in this film, I was so happy and excited. I kept thinking about it so I would not forget my role and my lines. I was very happy when I was playing and when everything went alright. I will always remember this experience. I thank you for choosing to come to our place, thank you for choosing us. May God bless you.</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2db3def86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2db3def86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89e4fb24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89e4fb24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GB">
                <a:solidFill>
                  <a:srgbClr val="222222"/>
                </a:solidFill>
              </a:rPr>
              <a:t>Cecile Niyonsaba, 23 years old, is a farmer. She is married to Misigaro Emmanuel and they have a daughter of 1 year and 7 months, named Bernice. Cecile and her husband are both farmers. They grow cassava, beans, maize and different types of vegetables. </a:t>
            </a:r>
            <a:endParaRPr>
              <a:solidFill>
                <a:srgbClr val="222222"/>
              </a:solidFill>
            </a:endParaRPr>
          </a:p>
          <a:p>
            <a:pPr indent="0" lvl="0" marL="0" rtl="0" algn="l">
              <a:lnSpc>
                <a:spcPct val="115000"/>
              </a:lnSpc>
              <a:spcBef>
                <a:spcPts val="1000"/>
              </a:spcBef>
              <a:spcAft>
                <a:spcPts val="0"/>
              </a:spcAft>
              <a:buNone/>
            </a:pPr>
            <a:r>
              <a:rPr lang="en-GB">
                <a:solidFill>
                  <a:srgbClr val="222222"/>
                </a:solidFill>
              </a:rPr>
              <a:t>She joined the Gisagazuba community 3 years ago, after she got married. Her husband is from the area. They live 15 minutes walk from the Church. Both sing in the choir and are very active in different church activities.</a:t>
            </a:r>
            <a:endParaRPr>
              <a:solidFill>
                <a:srgbClr val="222222"/>
              </a:solidFill>
            </a:endParaRPr>
          </a:p>
          <a:p>
            <a:pPr indent="0" lvl="0" marL="0" rtl="0" algn="l">
              <a:lnSpc>
                <a:spcPct val="115000"/>
              </a:lnSpc>
              <a:spcBef>
                <a:spcPts val="1000"/>
              </a:spcBef>
              <a:spcAft>
                <a:spcPts val="0"/>
              </a:spcAft>
              <a:buNone/>
            </a:pPr>
            <a:r>
              <a:rPr lang="en-GB">
                <a:solidFill>
                  <a:srgbClr val="222222"/>
                </a:solidFill>
              </a:rPr>
              <a:t>“I love to sing, I sing alto. When I sing, my heart gets filled with love and joy. I love God and enjoy singing for God. I like this community, they are very welcoming, peaceful and have a good heart. I have made friends.”</a:t>
            </a:r>
            <a:endParaRPr>
              <a:solidFill>
                <a:srgbClr val="222222"/>
              </a:solidFill>
            </a:endParaRPr>
          </a:p>
          <a:p>
            <a:pPr indent="0" lvl="0" marL="0" rtl="0" algn="l">
              <a:lnSpc>
                <a:spcPct val="115000"/>
              </a:lnSpc>
              <a:spcBef>
                <a:spcPts val="1000"/>
              </a:spcBef>
              <a:spcAft>
                <a:spcPts val="0"/>
              </a:spcAft>
              <a:buNone/>
            </a:pPr>
            <a:r>
              <a:rPr lang="en-GB">
                <a:solidFill>
                  <a:srgbClr val="222222"/>
                </a:solidFill>
              </a:rPr>
              <a:t>Cecile testifies how she has seen the Church and Community transformation training at work. She says that the approach opened their eyes and they could see the existing opportunities within and around them.</a:t>
            </a:r>
            <a:endParaRPr>
              <a:solidFill>
                <a:srgbClr val="222222"/>
              </a:solidFill>
            </a:endParaRPr>
          </a:p>
          <a:p>
            <a:pPr indent="0" lvl="0" marL="0" rtl="0" algn="l">
              <a:lnSpc>
                <a:spcPct val="115000"/>
              </a:lnSpc>
              <a:spcBef>
                <a:spcPts val="1000"/>
              </a:spcBef>
              <a:spcAft>
                <a:spcPts val="0"/>
              </a:spcAft>
              <a:buNone/>
            </a:pPr>
            <a:r>
              <a:rPr lang="en-GB">
                <a:solidFill>
                  <a:srgbClr val="222222"/>
                </a:solidFill>
              </a:rPr>
              <a:t>“We understood the power of coming together as a Church and working together for our own development. A changed church changes the community for the better. As you could see, our congregation was able to build a health centre, a road and bring up water."</a:t>
            </a:r>
            <a:endParaRPr>
              <a:solidFill>
                <a:srgbClr val="222222"/>
              </a:solidFill>
            </a:endParaRPr>
          </a:p>
          <a:p>
            <a:pPr indent="0" lvl="0" marL="0" rtl="0" algn="l">
              <a:lnSpc>
                <a:spcPct val="115000"/>
              </a:lnSpc>
              <a:spcBef>
                <a:spcPts val="1000"/>
              </a:spcBef>
              <a:spcAft>
                <a:spcPts val="0"/>
              </a:spcAft>
              <a:buNone/>
            </a:pPr>
            <a:r>
              <a:rPr lang="en-GB">
                <a:solidFill>
                  <a:srgbClr val="222222"/>
                </a:solidFill>
              </a:rPr>
              <a:t>“I am happy to be part of this church as I come to know God and see his hand. I now have a Church family, we love and support one another. I played my part in the construction, even if I was not strong, I worked with others in digging the road and moving rocks, and we also contributed some money.”</a:t>
            </a:r>
            <a:endParaRPr>
              <a:solidFill>
                <a:srgbClr val="222222"/>
              </a:solidFill>
            </a:endParaRPr>
          </a:p>
          <a:p>
            <a:pPr indent="0" lvl="0" marL="0" rtl="0" algn="l">
              <a:lnSpc>
                <a:spcPct val="115000"/>
              </a:lnSpc>
              <a:spcBef>
                <a:spcPts val="1000"/>
              </a:spcBef>
              <a:spcAft>
                <a:spcPts val="0"/>
              </a:spcAft>
              <a:buNone/>
            </a:pPr>
            <a:r>
              <a:rPr lang="en-GB">
                <a:solidFill>
                  <a:srgbClr val="222222"/>
                </a:solidFill>
              </a:rPr>
              <a:t>“Before, we were living like any other poor community, working in our farms and selling our  produce to access money. On Sunday, we would go to church and join different church activities. But now it is like an awakening. People are more engaged, we have been inspired to change and to change our community and we are now active. Apart from building the health centre, more people are working hard to change their situation. Some have started small businesses, I’ve also been selling vegetables and I hope that once I get enough capital, I’ll be able to start a small business at the market.”  </a:t>
            </a:r>
            <a:endParaRPr>
              <a:solidFill>
                <a:srgbClr val="222222"/>
              </a:solidFill>
            </a:endParaRPr>
          </a:p>
          <a:p>
            <a:pPr indent="0" lvl="0" marL="0" rtl="0" algn="l">
              <a:lnSpc>
                <a:spcPct val="115000"/>
              </a:lnSpc>
              <a:spcBef>
                <a:spcPts val="1000"/>
              </a:spcBef>
              <a:spcAft>
                <a:spcPts val="0"/>
              </a:spcAft>
              <a:buNone/>
            </a:pPr>
            <a:r>
              <a:rPr lang="en-GB">
                <a:solidFill>
                  <a:srgbClr val="222222"/>
                </a:solidFill>
              </a:rPr>
              <a:t>“I hope that our family will have a better future. My husband and I are both farmers and we hope we will be able to start a small business and earn more money to help us improve our lives and build a house.”</a:t>
            </a:r>
            <a:endParaRPr>
              <a:solidFill>
                <a:srgbClr val="222222"/>
              </a:solidFill>
            </a:endParaRPr>
          </a:p>
          <a:p>
            <a:pPr indent="0" lvl="0" marL="0" rtl="0" algn="l">
              <a:lnSpc>
                <a:spcPct val="115000"/>
              </a:lnSpc>
              <a:spcBef>
                <a:spcPts val="1000"/>
              </a:spcBef>
              <a:spcAft>
                <a:spcPts val="1000"/>
              </a:spcAft>
              <a:buNone/>
            </a:pPr>
            <a:r>
              <a:rPr lang="en-GB">
                <a:solidFill>
                  <a:srgbClr val="222222"/>
                </a:solidFill>
              </a:rPr>
              <a:t>When they told me that I had been selected to play Violette in this film, I was so happy and excited. I kept thinking about it so I would not forget my role and my lines. I was very happy when I was playing and when everything went alright. I will always remember this experience. I thank you for choosing to come to our place, thank you for choosing us. May God bless you.</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fb157f605_3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fb157f605_3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8fb157f605_3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8fb157f605_3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5595cc30c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25595cc30c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Members of a women’s entrepreneurship project in Cajamarca, Peru, display their traditional weavings to be sold at market. The project aims to improve the livelihoods of women in this indigenous community and </a:t>
            </a:r>
            <a:r>
              <a:rPr lang="en-GB"/>
              <a:t>supermarket shelves in the UK, 2020</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11254917c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211254917c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5595cc30c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5595cc30c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5604f7a8da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g25604f7a8da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As a Christian organisation, Tearfund believes that poverty is the result of four broken relationships: the broken</a:t>
            </a:r>
            <a:r>
              <a:rPr b="1" lang="en-GB">
                <a:solidFill>
                  <a:schemeClr val="dk1"/>
                </a:solidFill>
              </a:rPr>
              <a:t> bond with God</a:t>
            </a:r>
            <a:r>
              <a:rPr lang="en-GB">
                <a:solidFill>
                  <a:schemeClr val="dk1"/>
                </a:solidFill>
              </a:rPr>
              <a:t>, our distorted</a:t>
            </a:r>
            <a:r>
              <a:rPr b="1" lang="en-GB">
                <a:solidFill>
                  <a:schemeClr val="dk1"/>
                </a:solidFill>
              </a:rPr>
              <a:t> understanding of self</a:t>
            </a:r>
            <a:r>
              <a:rPr lang="en-GB">
                <a:solidFill>
                  <a:schemeClr val="dk1"/>
                </a:solidFill>
              </a:rPr>
              <a:t>, the unjust ways we</a:t>
            </a:r>
            <a:r>
              <a:rPr b="1" lang="en-GB">
                <a:solidFill>
                  <a:schemeClr val="dk1"/>
                </a:solidFill>
              </a:rPr>
              <a:t> connect with others</a:t>
            </a:r>
            <a:r>
              <a:rPr lang="en-GB">
                <a:solidFill>
                  <a:schemeClr val="dk1"/>
                </a:solidFill>
              </a:rPr>
              <a:t>, and our exploitative</a:t>
            </a:r>
            <a:r>
              <a:rPr b="1" lang="en-GB">
                <a:solidFill>
                  <a:schemeClr val="dk1"/>
                </a:solidFill>
              </a:rPr>
              <a:t> ties to the environment</a:t>
            </a:r>
            <a:r>
              <a:rPr lang="en-GB">
                <a:solidFill>
                  <a:schemeClr val="dk1"/>
                </a:solidFill>
              </a:rPr>
              <a:t>. We believe that when God created the world, all relationships were in perfect alignment, but in today’s world, these relationships are broken and we see this brokenness as the root cause of poverty.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In the book of John in the Bible (John 10:10), Jesus says: ‘I have come that they might have life, and have it to the full.’ We refer to this fullness of life as </a:t>
            </a:r>
            <a:r>
              <a:rPr b="1" lang="en-GB">
                <a:solidFill>
                  <a:schemeClr val="dk1"/>
                </a:solidFill>
              </a:rPr>
              <a:t>whole-life transformation</a:t>
            </a:r>
            <a:r>
              <a:rPr lang="en-GB">
                <a:solidFill>
                  <a:schemeClr val="dk1"/>
                </a:solidFill>
              </a:rPr>
              <a:t>.</a:t>
            </a:r>
            <a:endParaRPr>
              <a:solidFill>
                <a:schemeClr val="dk1"/>
              </a:solidFill>
            </a:endParaRPr>
          </a:p>
          <a:p>
            <a:pPr indent="0" lvl="0" marL="0" rtl="0" algn="l">
              <a:lnSpc>
                <a:spcPct val="100000"/>
              </a:lnSpc>
              <a:spcBef>
                <a:spcPts val="1000"/>
              </a:spcBef>
              <a:spcAft>
                <a:spcPts val="0"/>
              </a:spcAft>
              <a:buSzPts val="1100"/>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57f7592d0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57f7592d0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fdc3174af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fdc3174af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fdc3174af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fdc3174af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ver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5200"/>
              <a:buFont typeface="Calibri"/>
              <a:buNone/>
              <a:defRPr b="1" sz="5200">
                <a:solidFill>
                  <a:srgbClr val="434343"/>
                </a:solidFill>
                <a:latin typeface="Calibri"/>
                <a:ea typeface="Calibri"/>
                <a:cs typeface="Calibri"/>
                <a:sym typeface="Calibri"/>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996150" y="2532500"/>
            <a:ext cx="71517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3000"/>
              <a:buFont typeface="Calibri"/>
              <a:buNone/>
              <a:defRPr sz="3000">
                <a:solidFill>
                  <a:srgbClr val="434343"/>
                </a:solidFill>
                <a:latin typeface="Calibri"/>
                <a:ea typeface="Calibri"/>
                <a:cs typeface="Calibri"/>
                <a:sym typeface="Calibri"/>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12" name="Google Shape;12;p2"/>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type="twoColTx">
  <p:cSld name="TITLE_AND_TWO_COLUMNS">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Calibri"/>
              <a:buNone/>
              <a:defRPr b="1">
                <a:solidFill>
                  <a:srgbClr val="434343"/>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 name="Google Shape;15;p3"/>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16" name="Google Shape;16;p3"/>
          <p:cNvSpPr txBox="1"/>
          <p:nvPr/>
        </p:nvSpPr>
        <p:spPr>
          <a:xfrm>
            <a:off x="8456800" y="4655300"/>
            <a:ext cx="472500" cy="27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sz="1000">
                <a:solidFill>
                  <a:schemeClr val="accent2"/>
                </a:solidFill>
                <a:latin typeface="Source Code Pro"/>
                <a:ea typeface="Source Code Pro"/>
                <a:cs typeface="Source Code Pro"/>
                <a:sym typeface="Source Code Pro"/>
              </a:rPr>
              <a:t>‹#›</a:t>
            </a:fld>
            <a:endParaRPr/>
          </a:p>
        </p:txBody>
      </p:sp>
      <p:pic>
        <p:nvPicPr>
          <p:cNvPr id="17" name="Google Shape;17;p3"/>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p:cSld name="TITLE_AND_TWO_COLUMNS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txBox="1"/>
          <p:nvPr>
            <p:ph idx="1" type="body"/>
          </p:nvPr>
        </p:nvSpPr>
        <p:spPr>
          <a:xfrm>
            <a:off x="4437075" y="509525"/>
            <a:ext cx="4397400" cy="3705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20" name="Google Shape;20;p4"/>
          <p:cNvSpPr txBox="1"/>
          <p:nvPr>
            <p:ph type="title"/>
          </p:nvPr>
        </p:nvSpPr>
        <p:spPr>
          <a:xfrm>
            <a:off x="462625" y="1362038"/>
            <a:ext cx="2966100" cy="1027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 name="Google Shape;21;p4"/>
          <p:cNvSpPr txBox="1"/>
          <p:nvPr>
            <p:ph idx="2" type="subTitle"/>
          </p:nvPr>
        </p:nvSpPr>
        <p:spPr>
          <a:xfrm>
            <a:off x="546475" y="2336734"/>
            <a:ext cx="2798400" cy="84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pic>
        <p:nvPicPr>
          <p:cNvPr id="22" name="Google Shape;22;p4"/>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txBox="1"/>
          <p:nvPr/>
        </p:nvSpPr>
        <p:spPr>
          <a:xfrm>
            <a:off x="2615400" y="2918475"/>
            <a:ext cx="3913200" cy="6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300">
                <a:solidFill>
                  <a:srgbClr val="0B2F43"/>
                </a:solidFill>
                <a:latin typeface="Calibri"/>
                <a:ea typeface="Calibri"/>
                <a:cs typeface="Calibri"/>
                <a:sym typeface="Calibri"/>
              </a:rPr>
              <a:t>tearfund.org</a:t>
            </a:r>
            <a:endParaRPr b="1" sz="3000">
              <a:solidFill>
                <a:srgbClr val="0B2F43"/>
              </a:solidFill>
              <a:latin typeface="Calibri"/>
              <a:ea typeface="Calibri"/>
              <a:cs typeface="Calibri"/>
              <a:sym typeface="Calibri"/>
            </a:endParaRPr>
          </a:p>
        </p:txBody>
      </p:sp>
      <p:pic>
        <p:nvPicPr>
          <p:cNvPr id="25" name="Google Shape;25;p5"/>
          <p:cNvPicPr preferRelativeResize="0"/>
          <p:nvPr/>
        </p:nvPicPr>
        <p:blipFill>
          <a:blip r:embed="rId3">
            <a:alphaModFix/>
          </a:blip>
          <a:stretch>
            <a:fillRect/>
          </a:stretch>
        </p:blipFill>
        <p:spPr>
          <a:xfrm>
            <a:off x="2901625" y="1805675"/>
            <a:ext cx="3340750" cy="1049300"/>
          </a:xfrm>
          <a:prstGeom prst="rect">
            <a:avLst/>
          </a:prstGeom>
          <a:noFill/>
          <a:ln>
            <a:noFill/>
          </a:ln>
        </p:spPr>
      </p:pic>
      <p:sp>
        <p:nvSpPr>
          <p:cNvPr id="26" name="Google Shape;26;p5"/>
          <p:cNvSpPr txBox="1"/>
          <p:nvPr/>
        </p:nvSpPr>
        <p:spPr>
          <a:xfrm>
            <a:off x="0" y="3962250"/>
            <a:ext cx="9144000" cy="75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200"/>
              </a:spcAft>
              <a:buNone/>
            </a:pPr>
            <a:r>
              <a:rPr lang="en-GB" sz="1000">
                <a:solidFill>
                  <a:srgbClr val="0B2F43"/>
                </a:solidFill>
                <a:latin typeface="Calibri"/>
                <a:ea typeface="Calibri"/>
                <a:cs typeface="Calibri"/>
                <a:sym typeface="Calibri"/>
              </a:rPr>
              <a:t>Registered office: Tearfund, 100 Church Road, Teddington, TW11 8QE. Registered in England: 994339. A company limited by guarantee. </a:t>
            </a:r>
            <a:br>
              <a:rPr lang="en-GB" sz="1000">
                <a:solidFill>
                  <a:srgbClr val="0B2F43"/>
                </a:solidFill>
                <a:latin typeface="Calibri"/>
                <a:ea typeface="Calibri"/>
                <a:cs typeface="Calibri"/>
                <a:sym typeface="Calibri"/>
              </a:rPr>
            </a:br>
            <a:r>
              <a:rPr lang="en-GB" sz="1000">
                <a:solidFill>
                  <a:srgbClr val="0B2F43"/>
                </a:solidFill>
                <a:latin typeface="Calibri"/>
                <a:ea typeface="Calibri"/>
                <a:cs typeface="Calibri"/>
                <a:sym typeface="Calibri"/>
              </a:rPr>
              <a:t>Registered Charity No. 265464 (England &amp; Wales) Registered Charity No. SC037624 (Scotland)</a:t>
            </a:r>
            <a:endParaRPr sz="1000">
              <a:solidFill>
                <a:srgbClr val="0B2F43"/>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FCD500"/>
        </a:solidFill>
      </p:bgPr>
    </p:bg>
    <p:spTree>
      <p:nvGrpSpPr>
        <p:cNvPr id="27"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pic>
        <p:nvPicPr>
          <p:cNvPr id="30" name="Google Shape;30;p7"/>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pic>
        <p:nvPicPr>
          <p:cNvPr id="32" name="Google Shape;32;p8"/>
          <p:cNvPicPr preferRelativeResize="0"/>
          <p:nvPr/>
        </p:nvPicPr>
        <p:blipFill rotWithShape="1">
          <a:blip r:embed="rId2">
            <a:alphaModFix/>
          </a:blip>
          <a:srcRect b="0" l="0" r="0" t="0"/>
          <a:stretch/>
        </p:blipFill>
        <p:spPr>
          <a:xfrm>
            <a:off x="-42530" y="-1"/>
            <a:ext cx="9186529" cy="5167423"/>
          </a:xfrm>
          <a:prstGeom prst="rect">
            <a:avLst/>
          </a:prstGeom>
          <a:noFill/>
          <a:ln>
            <a:noFill/>
          </a:ln>
        </p:spPr>
      </p:pic>
      <p:sp>
        <p:nvSpPr>
          <p:cNvPr id="33" name="Google Shape;33;p8"/>
          <p:cNvSpPr txBox="1"/>
          <p:nvPr>
            <p:ph idx="12" type="sldNum"/>
          </p:nvPr>
        </p:nvSpPr>
        <p:spPr>
          <a:xfrm>
            <a:off x="6848558" y="4462600"/>
            <a:ext cx="2057400" cy="414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700" u="none" cap="none" strike="noStrike">
                <a:solidFill>
                  <a:srgbClr val="43434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700" u="none" cap="none" strike="noStrike">
                <a:solidFill>
                  <a:srgbClr val="43434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700" u="none" cap="none" strike="noStrike">
                <a:solidFill>
                  <a:srgbClr val="43434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700" u="none" cap="none" strike="noStrike">
                <a:solidFill>
                  <a:srgbClr val="43434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700" u="none" cap="none" strike="noStrike">
                <a:solidFill>
                  <a:srgbClr val="43434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700" u="none" cap="none" strike="noStrike">
                <a:solidFill>
                  <a:srgbClr val="43434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700" u="none" cap="none" strike="noStrike">
                <a:solidFill>
                  <a:srgbClr val="43434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700" u="none" cap="none" strike="noStrike">
                <a:solidFill>
                  <a:srgbClr val="43434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700" u="none" cap="none" strike="noStrike">
                <a:solidFill>
                  <a:srgbClr val="43434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4" name="Google Shape;34;p8"/>
          <p:cNvPicPr preferRelativeResize="0"/>
          <p:nvPr/>
        </p:nvPicPr>
        <p:blipFill rotWithShape="1">
          <a:blip r:embed="rId3">
            <a:alphaModFix/>
          </a:blip>
          <a:srcRect b="0" l="0" r="0" t="0"/>
          <a:stretch/>
        </p:blipFill>
        <p:spPr>
          <a:xfrm>
            <a:off x="321725" y="4399275"/>
            <a:ext cx="1341000" cy="422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youtube.com/watch?v=LkNxhGLrHI4" TargetMode="Externa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vimeo.com/79451813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pic>
        <p:nvPicPr>
          <p:cNvPr id="39" name="Google Shape;39;p9"/>
          <p:cNvPicPr preferRelativeResize="0"/>
          <p:nvPr/>
        </p:nvPicPr>
        <p:blipFill>
          <a:blip r:embed="rId3">
            <a:alphaModFix/>
          </a:blip>
          <a:stretch>
            <a:fillRect/>
          </a:stretch>
        </p:blipFill>
        <p:spPr>
          <a:xfrm>
            <a:off x="0" y="-936172"/>
            <a:ext cx="9144000" cy="6079672"/>
          </a:xfrm>
          <a:prstGeom prst="rect">
            <a:avLst/>
          </a:prstGeom>
          <a:noFill/>
          <a:ln>
            <a:noFill/>
          </a:ln>
        </p:spPr>
      </p:pic>
      <p:pic>
        <p:nvPicPr>
          <p:cNvPr id="40" name="Google Shape;40;p9"/>
          <p:cNvPicPr preferRelativeResize="0"/>
          <p:nvPr/>
        </p:nvPicPr>
        <p:blipFill>
          <a:blip r:embed="rId4">
            <a:alphaModFix/>
          </a:blip>
          <a:stretch>
            <a:fillRect/>
          </a:stretch>
        </p:blipFill>
        <p:spPr>
          <a:xfrm>
            <a:off x="591125" y="238475"/>
            <a:ext cx="2797900" cy="904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8"/>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6000"/>
              <a:t>Poverty is not God’s Plan.</a:t>
            </a:r>
            <a:endParaRPr sz="6000"/>
          </a:p>
          <a:p>
            <a:pPr indent="0" lvl="0" marL="0" rtl="0" algn="ctr">
              <a:spcBef>
                <a:spcPts val="1600"/>
              </a:spcBef>
              <a:spcAft>
                <a:spcPts val="1600"/>
              </a:spcAft>
              <a:buNone/>
            </a:pPr>
            <a:r>
              <a:rPr lang="en-GB" sz="6000"/>
              <a:t>You are.</a:t>
            </a:r>
            <a:endParaRPr sz="6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1000"/>
                                        <p:tgtEl>
                                          <p:spTgt spid="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Effect filter="fade" transition="in">
                                      <p:cBhvr>
                                        <p:cTn dur="1000"/>
                                        <p:tgtEl>
                                          <p:spTgt spid="9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Practise What You Pray Campaign Video</a:t>
            </a:r>
            <a:endParaRPr/>
          </a:p>
        </p:txBody>
      </p:sp>
      <p:pic>
        <p:nvPicPr>
          <p:cNvPr descr="See how people from a village in Burundi have been equipped to lift themselves out of poverty with support and training from Tearfund. For more than 50 years, Tearfund has seen how local churches can bring effective and lasting transformation to whole communities through our Church and Community Transformation programme. We want to reach more communities, but as challenges increase and our resources are stretched, we need more people to join us in prayer and action.&#10;&#10;This video is part of Tearfund’s new campaign, Practise What You Pray, encouraging Christians across the UK to take action to end extreme poverty and injustice. From our earliest days, Tearfund has been challenging the church to play its part in God’s restoration plan and support people living in poverty to fulfil their God-given potential. Please donate, then share this video to help us reach more Christians and spread the message of a biblical and whole-life response to poverty for generations to come." id="101" name="Google Shape;101;p19" title="Practise What You Pray">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Cecile</a:t>
            </a:r>
            <a:endParaRPr/>
          </a:p>
        </p:txBody>
      </p:sp>
      <p:sp>
        <p:nvSpPr>
          <p:cNvPr id="107" name="Google Shape;107;p20"/>
          <p:cNvSpPr txBox="1"/>
          <p:nvPr>
            <p:ph idx="1" type="body"/>
          </p:nvPr>
        </p:nvSpPr>
        <p:spPr>
          <a:xfrm>
            <a:off x="311700" y="777925"/>
            <a:ext cx="4917300" cy="36942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GB" sz="2400"/>
              <a:t>Mother of a 1 year old, Cecile and her husband are farmers growing cassava, beans, maize and different types of vegetables</a:t>
            </a:r>
            <a:endParaRPr sz="2400"/>
          </a:p>
          <a:p>
            <a:pPr indent="-381000" lvl="0" marL="457200" rtl="0" algn="l">
              <a:lnSpc>
                <a:spcPct val="100000"/>
              </a:lnSpc>
              <a:spcBef>
                <a:spcPts val="0"/>
              </a:spcBef>
              <a:spcAft>
                <a:spcPts val="0"/>
              </a:spcAft>
              <a:buSzPts val="2400"/>
              <a:buChar char="●"/>
            </a:pPr>
            <a:r>
              <a:rPr lang="en-GB" sz="2400"/>
              <a:t>She says that the </a:t>
            </a:r>
            <a:r>
              <a:rPr lang="en-GB" sz="2400"/>
              <a:t>Church and Community Transformation </a:t>
            </a:r>
            <a:r>
              <a:rPr lang="en-GB" sz="2400"/>
              <a:t>approach opened their eyes and they could see the existing opportunities within and around them.</a:t>
            </a:r>
            <a:endParaRPr sz="2400"/>
          </a:p>
        </p:txBody>
      </p:sp>
      <p:pic>
        <p:nvPicPr>
          <p:cNvPr id="108" name="Google Shape;108;p20"/>
          <p:cNvPicPr preferRelativeResize="0"/>
          <p:nvPr/>
        </p:nvPicPr>
        <p:blipFill rotWithShape="1">
          <a:blip r:embed="rId3">
            <a:alphaModFix/>
          </a:blip>
          <a:srcRect b="0" l="19510" r="13420" t="0"/>
          <a:stretch/>
        </p:blipFill>
        <p:spPr>
          <a:xfrm>
            <a:off x="5229000" y="1029025"/>
            <a:ext cx="3717376" cy="36941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Cecile</a:t>
            </a:r>
            <a:endParaRPr/>
          </a:p>
        </p:txBody>
      </p:sp>
      <p:sp>
        <p:nvSpPr>
          <p:cNvPr id="114" name="Google Shape;114;p21"/>
          <p:cNvSpPr txBox="1"/>
          <p:nvPr>
            <p:ph idx="1" type="body"/>
          </p:nvPr>
        </p:nvSpPr>
        <p:spPr>
          <a:xfrm>
            <a:off x="311700" y="1171538"/>
            <a:ext cx="53685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GB" sz="2400"/>
              <a:t>“We understood the power of coming together as a Church and working together for our own development. A changed church changes the community for the better. As you could see, our congregation was able to build a health centre, a road and bring up water."</a:t>
            </a:r>
            <a:endParaRPr sz="2400"/>
          </a:p>
        </p:txBody>
      </p:sp>
      <p:pic>
        <p:nvPicPr>
          <p:cNvPr id="115" name="Google Shape;115;p21"/>
          <p:cNvPicPr preferRelativeResize="0"/>
          <p:nvPr/>
        </p:nvPicPr>
        <p:blipFill rotWithShape="1">
          <a:blip r:embed="rId3">
            <a:alphaModFix/>
          </a:blip>
          <a:srcRect b="0" l="31107" r="16274" t="0"/>
          <a:stretch/>
        </p:blipFill>
        <p:spPr>
          <a:xfrm>
            <a:off x="5568050" y="888225"/>
            <a:ext cx="3152100" cy="39830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Church &amp; Community Transformation</a:t>
            </a:r>
            <a:endParaRPr/>
          </a:p>
          <a:p>
            <a:pPr indent="0" lvl="0" marL="0" rtl="0" algn="l">
              <a:spcBef>
                <a:spcPts val="0"/>
              </a:spcBef>
              <a:spcAft>
                <a:spcPts val="0"/>
              </a:spcAft>
              <a:buNone/>
            </a:pPr>
            <a:r>
              <a:t/>
            </a:r>
            <a:endParaRPr/>
          </a:p>
        </p:txBody>
      </p:sp>
      <p:pic>
        <p:nvPicPr>
          <p:cNvPr id="121" name="Google Shape;121;p22"/>
          <p:cNvPicPr preferRelativeResize="0"/>
          <p:nvPr/>
        </p:nvPicPr>
        <p:blipFill>
          <a:blip r:embed="rId3">
            <a:alphaModFix/>
          </a:blip>
          <a:stretch>
            <a:fillRect/>
          </a:stretch>
        </p:blipFill>
        <p:spPr>
          <a:xfrm>
            <a:off x="1311425" y="930100"/>
            <a:ext cx="6374450" cy="3574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Your generosity can change lives today</a:t>
            </a:r>
            <a:endParaRPr/>
          </a:p>
        </p:txBody>
      </p:sp>
      <p:pic>
        <p:nvPicPr>
          <p:cNvPr id="127" name="Google Shape;127;p23"/>
          <p:cNvPicPr preferRelativeResize="0"/>
          <p:nvPr/>
        </p:nvPicPr>
        <p:blipFill>
          <a:blip r:embed="rId3">
            <a:alphaModFix/>
          </a:blip>
          <a:stretch>
            <a:fillRect/>
          </a:stretch>
        </p:blipFill>
        <p:spPr>
          <a:xfrm>
            <a:off x="341725" y="1090600"/>
            <a:ext cx="3159002" cy="3159002"/>
          </a:xfrm>
          <a:prstGeom prst="rect">
            <a:avLst/>
          </a:prstGeom>
          <a:noFill/>
          <a:ln>
            <a:noFill/>
          </a:ln>
        </p:spPr>
      </p:pic>
      <p:pic>
        <p:nvPicPr>
          <p:cNvPr id="128" name="Google Shape;128;p23"/>
          <p:cNvPicPr preferRelativeResize="0"/>
          <p:nvPr/>
        </p:nvPicPr>
        <p:blipFill>
          <a:blip r:embed="rId4">
            <a:alphaModFix/>
          </a:blip>
          <a:stretch>
            <a:fillRect/>
          </a:stretch>
        </p:blipFill>
        <p:spPr>
          <a:xfrm>
            <a:off x="3920325" y="1389400"/>
            <a:ext cx="1358125" cy="1989726"/>
          </a:xfrm>
          <a:prstGeom prst="rect">
            <a:avLst/>
          </a:prstGeom>
          <a:noFill/>
          <a:ln>
            <a:noFill/>
          </a:ln>
        </p:spPr>
      </p:pic>
      <p:pic>
        <p:nvPicPr>
          <p:cNvPr id="129" name="Google Shape;129;p23"/>
          <p:cNvPicPr preferRelativeResize="0"/>
          <p:nvPr/>
        </p:nvPicPr>
        <p:blipFill>
          <a:blip r:embed="rId5">
            <a:alphaModFix/>
          </a:blip>
          <a:stretch>
            <a:fillRect/>
          </a:stretch>
        </p:blipFill>
        <p:spPr>
          <a:xfrm>
            <a:off x="5635200" y="1389400"/>
            <a:ext cx="1469100" cy="1989725"/>
          </a:xfrm>
          <a:prstGeom prst="rect">
            <a:avLst/>
          </a:prstGeom>
          <a:noFill/>
          <a:ln>
            <a:noFill/>
          </a:ln>
        </p:spPr>
      </p:pic>
      <p:pic>
        <p:nvPicPr>
          <p:cNvPr id="130" name="Google Shape;130;p23"/>
          <p:cNvPicPr preferRelativeResize="0"/>
          <p:nvPr/>
        </p:nvPicPr>
        <p:blipFill>
          <a:blip r:embed="rId6">
            <a:alphaModFix/>
          </a:blip>
          <a:stretch>
            <a:fillRect/>
          </a:stretch>
        </p:blipFill>
        <p:spPr>
          <a:xfrm>
            <a:off x="7134682" y="1389400"/>
            <a:ext cx="1891595" cy="19897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0"/>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Thank you for your support</a:t>
            </a:r>
            <a:endParaRPr/>
          </a:p>
        </p:txBody>
      </p:sp>
      <p:sp>
        <p:nvSpPr>
          <p:cNvPr id="46" name="Google Shape;46;p10"/>
          <p:cNvSpPr txBox="1"/>
          <p:nvPr>
            <p:ph idx="1" type="subTitle"/>
          </p:nvPr>
        </p:nvSpPr>
        <p:spPr>
          <a:xfrm>
            <a:off x="996150" y="2532500"/>
            <a:ext cx="7151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1"/>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Mindset of scarcity v Theology of </a:t>
            </a:r>
            <a:r>
              <a:rPr lang="en-GB"/>
              <a:t>Abundance </a:t>
            </a:r>
            <a:endParaRPr/>
          </a:p>
        </p:txBody>
      </p:sp>
      <p:pic>
        <p:nvPicPr>
          <p:cNvPr id="52" name="Google Shape;52;p11"/>
          <p:cNvPicPr preferRelativeResize="0"/>
          <p:nvPr/>
        </p:nvPicPr>
        <p:blipFill>
          <a:blip r:embed="rId3">
            <a:alphaModFix/>
          </a:blip>
          <a:stretch>
            <a:fillRect/>
          </a:stretch>
        </p:blipFill>
        <p:spPr>
          <a:xfrm>
            <a:off x="111075" y="1217100"/>
            <a:ext cx="4252540" cy="2591251"/>
          </a:xfrm>
          <a:prstGeom prst="rect">
            <a:avLst/>
          </a:prstGeom>
          <a:noFill/>
          <a:ln>
            <a:noFill/>
          </a:ln>
        </p:spPr>
      </p:pic>
      <p:pic>
        <p:nvPicPr>
          <p:cNvPr id="53" name="Google Shape;53;p11"/>
          <p:cNvPicPr preferRelativeResize="0"/>
          <p:nvPr/>
        </p:nvPicPr>
        <p:blipFill>
          <a:blip r:embed="rId4">
            <a:alphaModFix/>
          </a:blip>
          <a:stretch>
            <a:fillRect/>
          </a:stretch>
        </p:blipFill>
        <p:spPr>
          <a:xfrm>
            <a:off x="4599250" y="1217100"/>
            <a:ext cx="4353701" cy="25912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2"/>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Philippians 2: 3-5</a:t>
            </a:r>
            <a:endParaRPr/>
          </a:p>
        </p:txBody>
      </p:sp>
      <p:sp>
        <p:nvSpPr>
          <p:cNvPr id="59" name="Google Shape;59;p12"/>
          <p:cNvSpPr txBox="1"/>
          <p:nvPr>
            <p:ph idx="1" type="subTitle"/>
          </p:nvPr>
        </p:nvSpPr>
        <p:spPr>
          <a:xfrm>
            <a:off x="996150" y="2532500"/>
            <a:ext cx="7151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Philippians 2: 3-5</a:t>
            </a:r>
            <a:endParaRPr/>
          </a:p>
        </p:txBody>
      </p:sp>
      <p:sp>
        <p:nvSpPr>
          <p:cNvPr id="65" name="Google Shape;65;p13"/>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121212"/>
                </a:solidFill>
                <a:highlight>
                  <a:srgbClr val="FFFFFF"/>
                </a:highlight>
              </a:rPr>
              <a:t>“Do nothing out of selfish ambition or vain conceit. Rather, in humility value others above yourselves, not looking to your own interests but each of you to the interests of the others. In your relationships with one another, have the same mindset as Christ Jesus.”</a:t>
            </a:r>
            <a:endParaRPr sz="2400">
              <a:solidFill>
                <a:srgbClr val="121212"/>
              </a:solidFill>
              <a:highlight>
                <a:srgbClr val="FFFFFF"/>
              </a:highlight>
            </a:endParaRPr>
          </a:p>
          <a:p>
            <a:pPr indent="0" lvl="0" marL="0" rtl="0" algn="l">
              <a:spcBef>
                <a:spcPts val="0"/>
              </a:spcBef>
              <a:spcAft>
                <a:spcPts val="1600"/>
              </a:spcAft>
              <a:buNone/>
            </a:pPr>
            <a:r>
              <a:rPr lang="en-GB" sz="2400"/>
              <a:t>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p:nvPr/>
        </p:nvSpPr>
        <p:spPr>
          <a:xfrm>
            <a:off x="343346" y="1"/>
            <a:ext cx="8387400" cy="853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GB" sz="3000">
                <a:solidFill>
                  <a:srgbClr val="434343"/>
                </a:solidFill>
                <a:latin typeface="Calibri"/>
                <a:ea typeface="Calibri"/>
                <a:cs typeface="Calibri"/>
                <a:sym typeface="Calibri"/>
              </a:rPr>
              <a:t>Four broken relationships</a:t>
            </a:r>
            <a:r>
              <a:rPr b="1" lang="en-GB" sz="3000">
                <a:solidFill>
                  <a:srgbClr val="434343"/>
                </a:solidFill>
                <a:latin typeface="Calibri"/>
                <a:ea typeface="Calibri"/>
                <a:cs typeface="Calibri"/>
                <a:sym typeface="Calibri"/>
              </a:rPr>
              <a:t>  </a:t>
            </a:r>
            <a:endParaRPr/>
          </a:p>
        </p:txBody>
      </p:sp>
      <p:sp>
        <p:nvSpPr>
          <p:cNvPr id="71" name="Google Shape;71;p14"/>
          <p:cNvSpPr txBox="1"/>
          <p:nvPr/>
        </p:nvSpPr>
        <p:spPr>
          <a:xfrm>
            <a:off x="610550" y="1056825"/>
            <a:ext cx="3607800" cy="316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sz="1600">
                <a:solidFill>
                  <a:srgbClr val="434343"/>
                </a:solidFill>
                <a:latin typeface="Calibri"/>
                <a:ea typeface="Calibri"/>
                <a:cs typeface="Calibri"/>
                <a:sym typeface="Calibri"/>
              </a:rPr>
              <a:t>We believe that poverty is the result of four broken relationships. </a:t>
            </a:r>
            <a:endParaRPr sz="1600">
              <a:solidFill>
                <a:srgbClr val="434343"/>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600">
              <a:solidFill>
                <a:srgbClr val="434343"/>
              </a:solidFill>
              <a:latin typeface="Calibri"/>
              <a:ea typeface="Calibri"/>
              <a:cs typeface="Calibri"/>
              <a:sym typeface="Calibri"/>
            </a:endParaRPr>
          </a:p>
          <a:p>
            <a:pPr indent="0" lvl="0" marL="0" marR="0" rtl="0" algn="l">
              <a:lnSpc>
                <a:spcPct val="100000"/>
              </a:lnSpc>
              <a:spcBef>
                <a:spcPts val="0"/>
              </a:spcBef>
              <a:spcAft>
                <a:spcPts val="0"/>
              </a:spcAft>
              <a:buNone/>
            </a:pPr>
            <a:r>
              <a:rPr lang="en-GB" sz="1600">
                <a:solidFill>
                  <a:srgbClr val="434343"/>
                </a:solidFill>
                <a:latin typeface="Calibri"/>
                <a:ea typeface="Calibri"/>
                <a:cs typeface="Calibri"/>
                <a:sym typeface="Calibri"/>
              </a:rPr>
              <a:t>Relationship with:</a:t>
            </a:r>
            <a:endParaRPr sz="1600">
              <a:solidFill>
                <a:srgbClr val="434343"/>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1600">
              <a:solidFill>
                <a:srgbClr val="434343"/>
              </a:solidFill>
              <a:latin typeface="Calibri"/>
              <a:ea typeface="Calibri"/>
              <a:cs typeface="Calibri"/>
              <a:sym typeface="Calibri"/>
            </a:endParaRPr>
          </a:p>
          <a:p>
            <a:pPr indent="-330200" lvl="0" marL="457200" marR="0" rtl="0" algn="l">
              <a:lnSpc>
                <a:spcPct val="100000"/>
              </a:lnSpc>
              <a:spcBef>
                <a:spcPts val="0"/>
              </a:spcBef>
              <a:spcAft>
                <a:spcPts val="0"/>
              </a:spcAft>
              <a:buClr>
                <a:srgbClr val="434343"/>
              </a:buClr>
              <a:buSzPts val="1600"/>
              <a:buFont typeface="Calibri"/>
              <a:buChar char="●"/>
            </a:pPr>
            <a:r>
              <a:rPr b="1" lang="en-GB" sz="1600">
                <a:solidFill>
                  <a:srgbClr val="434343"/>
                </a:solidFill>
                <a:latin typeface="Calibri"/>
                <a:ea typeface="Calibri"/>
                <a:cs typeface="Calibri"/>
                <a:sym typeface="Calibri"/>
              </a:rPr>
              <a:t>God</a:t>
            </a:r>
            <a:endParaRPr b="1" sz="1600">
              <a:solidFill>
                <a:srgbClr val="434343"/>
              </a:solidFill>
              <a:latin typeface="Calibri"/>
              <a:ea typeface="Calibri"/>
              <a:cs typeface="Calibri"/>
              <a:sym typeface="Calibri"/>
            </a:endParaRPr>
          </a:p>
          <a:p>
            <a:pPr indent="-330200" lvl="0" marL="457200" marR="0" rtl="0" algn="l">
              <a:lnSpc>
                <a:spcPct val="100000"/>
              </a:lnSpc>
              <a:spcBef>
                <a:spcPts val="0"/>
              </a:spcBef>
              <a:spcAft>
                <a:spcPts val="0"/>
              </a:spcAft>
              <a:buClr>
                <a:srgbClr val="434343"/>
              </a:buClr>
              <a:buSzPts val="1600"/>
              <a:buFont typeface="Calibri"/>
              <a:buChar char="●"/>
            </a:pPr>
            <a:r>
              <a:rPr b="1" lang="en-GB" sz="1600">
                <a:solidFill>
                  <a:srgbClr val="434343"/>
                </a:solidFill>
                <a:latin typeface="Calibri"/>
                <a:ea typeface="Calibri"/>
                <a:cs typeface="Calibri"/>
                <a:sym typeface="Calibri"/>
              </a:rPr>
              <a:t>Ourselves</a:t>
            </a:r>
            <a:endParaRPr b="1" sz="1600">
              <a:solidFill>
                <a:srgbClr val="434343"/>
              </a:solidFill>
              <a:latin typeface="Calibri"/>
              <a:ea typeface="Calibri"/>
              <a:cs typeface="Calibri"/>
              <a:sym typeface="Calibri"/>
            </a:endParaRPr>
          </a:p>
          <a:p>
            <a:pPr indent="-330200" lvl="0" marL="457200" marR="0" rtl="0" algn="l">
              <a:lnSpc>
                <a:spcPct val="100000"/>
              </a:lnSpc>
              <a:spcBef>
                <a:spcPts val="0"/>
              </a:spcBef>
              <a:spcAft>
                <a:spcPts val="0"/>
              </a:spcAft>
              <a:buClr>
                <a:srgbClr val="434343"/>
              </a:buClr>
              <a:buSzPts val="1600"/>
              <a:buFont typeface="Calibri"/>
              <a:buChar char="●"/>
            </a:pPr>
            <a:r>
              <a:rPr b="1" lang="en-GB" sz="1600">
                <a:solidFill>
                  <a:srgbClr val="434343"/>
                </a:solidFill>
                <a:latin typeface="Calibri"/>
                <a:ea typeface="Calibri"/>
                <a:cs typeface="Calibri"/>
                <a:sym typeface="Calibri"/>
              </a:rPr>
              <a:t>Others</a:t>
            </a:r>
            <a:endParaRPr b="1" sz="1600">
              <a:solidFill>
                <a:srgbClr val="434343"/>
              </a:solidFill>
              <a:latin typeface="Calibri"/>
              <a:ea typeface="Calibri"/>
              <a:cs typeface="Calibri"/>
              <a:sym typeface="Calibri"/>
            </a:endParaRPr>
          </a:p>
          <a:p>
            <a:pPr indent="-330200" lvl="0" marL="457200" marR="0" rtl="0" algn="l">
              <a:lnSpc>
                <a:spcPct val="100000"/>
              </a:lnSpc>
              <a:spcBef>
                <a:spcPts val="0"/>
              </a:spcBef>
              <a:spcAft>
                <a:spcPts val="0"/>
              </a:spcAft>
              <a:buClr>
                <a:srgbClr val="434343"/>
              </a:buClr>
              <a:buSzPts val="1600"/>
              <a:buFont typeface="Calibri"/>
              <a:buChar char="●"/>
            </a:pPr>
            <a:r>
              <a:rPr b="1" lang="en-GB" sz="1600">
                <a:solidFill>
                  <a:srgbClr val="434343"/>
                </a:solidFill>
                <a:latin typeface="Calibri"/>
                <a:ea typeface="Calibri"/>
                <a:cs typeface="Calibri"/>
                <a:sym typeface="Calibri"/>
              </a:rPr>
              <a:t>Creation</a:t>
            </a:r>
            <a:endParaRPr b="1" sz="1600">
              <a:solidFill>
                <a:srgbClr val="434343"/>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1600">
              <a:solidFill>
                <a:srgbClr val="434343"/>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600">
              <a:solidFill>
                <a:srgbClr val="434343"/>
              </a:solidFill>
              <a:latin typeface="Calibri"/>
              <a:ea typeface="Calibri"/>
              <a:cs typeface="Calibri"/>
              <a:sym typeface="Calibri"/>
            </a:endParaRPr>
          </a:p>
        </p:txBody>
      </p:sp>
      <p:pic>
        <p:nvPicPr>
          <p:cNvPr id="72" name="Google Shape;72;p14"/>
          <p:cNvPicPr preferRelativeResize="0"/>
          <p:nvPr/>
        </p:nvPicPr>
        <p:blipFill>
          <a:blip r:embed="rId3">
            <a:alphaModFix/>
          </a:blip>
          <a:stretch>
            <a:fillRect/>
          </a:stretch>
        </p:blipFill>
        <p:spPr>
          <a:xfrm>
            <a:off x="5195228" y="854025"/>
            <a:ext cx="3357325" cy="3516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u="sng">
                <a:solidFill>
                  <a:schemeClr val="hlink"/>
                </a:solidFill>
                <a:hlinkClick r:id="rId3"/>
              </a:rPr>
              <a:t>Burundi Visit Video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2 Corinthians 8: 11-12</a:t>
            </a:r>
            <a:endParaRPr/>
          </a:p>
        </p:txBody>
      </p:sp>
      <p:sp>
        <p:nvSpPr>
          <p:cNvPr id="83" name="Google Shape;83;p16"/>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2400"/>
              <a:t>“Now finish the work, so that your eager willingness to do it may be matched by your completion of it, according to your means. For if the willingness is there, the gift is acceptable according to what one has, not according to what one does not have.”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2 Corinthians 8: 13-15</a:t>
            </a:r>
            <a:endParaRPr/>
          </a:p>
        </p:txBody>
      </p:sp>
      <p:sp>
        <p:nvSpPr>
          <p:cNvPr id="89" name="Google Shape;89;p17"/>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2400"/>
              <a:t>Our desire is not that others might be relieved while you are hard pressed, but that there might be equality. At the present time your plenty will supply what they need, so that in turn their plenty will supply what you need. The goal is equality, as it is written: ‘The one who gathered much did not have too much, and the one who gathered little did not have too little.’</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333333"/>
      </a:dk1>
      <a:lt1>
        <a:srgbClr val="FFFFFF"/>
      </a:lt1>
      <a:dk2>
        <a:srgbClr val="333333"/>
      </a:dk2>
      <a:lt2>
        <a:srgbClr val="EEEEEE"/>
      </a:lt2>
      <a:accent1>
        <a:srgbClr val="008CAA"/>
      </a:accent1>
      <a:accent2>
        <a:srgbClr val="173145"/>
      </a:accent2>
      <a:accent3>
        <a:srgbClr val="82AFC9"/>
      </a:accent3>
      <a:accent4>
        <a:srgbClr val="FCD500"/>
      </a:accent4>
      <a:accent5>
        <a:srgbClr val="B5CEDE"/>
      </a:accent5>
      <a:accent6>
        <a:srgbClr val="FCE97D"/>
      </a:accent6>
      <a:hlink>
        <a:srgbClr val="008C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