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07">
          <p15:clr>
            <a:srgbClr val="747775"/>
          </p15:clr>
        </p15:guide>
        <p15:guide id="2" pos="603">
          <p15:clr>
            <a:srgbClr val="747775"/>
          </p15:clr>
        </p15:guide>
        <p15:guide id="3" pos="4822">
          <p15:clr>
            <a:srgbClr val="747775"/>
          </p15:clr>
        </p15:guide>
      </p15:sldGuideLst>
    </p:ext>
    <p:ext uri="GoogleSlidesCustomDataVersion2">
      <go:slidesCustomData xmlns:go="http://customooxmlschemas.google.com/" r:id="rId61" roundtripDataSignature="AMtx7mg0X69eBZ7QksD1ypLoL1TGqrWGr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Michael Ridley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07" orient="horz"/>
        <p:guide pos="603"/>
        <p:guide pos="482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1" Type="http://customschemas.google.com/relationships/presentationmetadata" Target="meta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6-07-24T11:24:59.608">
    <p:pos x="596" y="3459"/>
    <p:text>@jessica.malcolm@tearfund.org , have shifted the comma after the quotation mark based on Sophie-Rose's comment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CD6qDZjM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0b4a54288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g3f0b4a54288_0_1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0b4a54288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6" name="Google Shape;196;g3f0b4a54288_0_1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3" name="Google Shape;213;p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3" name="Google Shape;223;p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2" name="Google Shape;232;p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1" name="Google Shape;241;p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0" name="Google Shape;250;p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0" name="Google Shape;260;p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9" name="Google Shape;269;p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8" name="Google Shape;278;p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f0b4a54288_2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7" name="Google Shape;287;g3f0b4a54288_2_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f0b4a54288_2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6" name="Google Shape;296;g3f0b4a54288_2_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f0b4a54288_2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5" name="Google Shape;305;g3f0b4a54288_2_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f0b4a54288_2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6" name="Google Shape;316;g3f0b4a54288_2_1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5" name="Google Shape;325;p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4" name="Google Shape;334;p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2" name="Google Shape;342;p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7" name="Google Shape;347;p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2" name="Google Shape;352;p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5" name="Google Shape;365;p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f0b4a5428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6" name="Google Shape;376;g3f0b4a54288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5" name="Google Shape;385;p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6" name="Google Shape;396;p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f0b4a5428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7" name="Google Shape;407;g3f0b4a54288_0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6" name="Google Shape;416;p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9" name="Google Shape;429;p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3f0b4a54288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42" name="Google Shape;442;g3f0b4a54288_0_2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f0b4a54288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4" name="Google Shape;464;g3f0b4a54288_0_2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6" name="Google Shape;486;p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f0b4a54288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7" name="Google Shape;507;g3f0b4a54288_0_1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28" name="Google Shape;528;p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41" name="Google Shape;541;p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54" name="Google Shape;554;p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65" name="Google Shape;565;p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3f0b4a54288_0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76" name="Google Shape;576;g3f0b4a54288_0_4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85" name="Google Shape;585;p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98" name="Google Shape;598;p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3f0b4a54288_0_4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11" name="Google Shape;611;g3f0b4a54288_0_4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3f0b4a54288_2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24" name="Google Shape;624;g3f0b4a54288_2_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f0b4a54288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37" name="Google Shape;637;g3f0b4a54288_0_4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" name="Google Shape;114;p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3f0b4a54288_2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50" name="Google Shape;650;g3f0b4a54288_2_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3f0b4a54288_2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63" name="Google Shape;663;g3f0b4a54288_2_1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3f0b4a54288_2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76" name="Google Shape;676;g3f0b4a54288_2_1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89" name="Google Shape;689;p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00" name="Google Shape;700;p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3" name="Google Shape;123;p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" name="Google Shape;132;p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0b4a54288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1" name="Google Shape;141;g3f0b4a54288_0_1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0b4a54288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0" name="Google Shape;160;g3f0b4a54288_0_1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5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5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5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5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5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Relationship Id="rId4" Type="http://schemas.openxmlformats.org/officeDocument/2006/relationships/image" Target="../media/image3.jpg"/><Relationship Id="rId5" Type="http://schemas.openxmlformats.org/officeDocument/2006/relationships/image" Target="../media/image13.jpg"/><Relationship Id="rId6" Type="http://schemas.openxmlformats.org/officeDocument/2006/relationships/image" Target="../media/image22.jpg"/><Relationship Id="rId7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Relationship Id="rId4" Type="http://schemas.openxmlformats.org/officeDocument/2006/relationships/image" Target="../media/image19.jpg"/><Relationship Id="rId5" Type="http://schemas.openxmlformats.org/officeDocument/2006/relationships/image" Target="../media/image11.jpg"/><Relationship Id="rId6" Type="http://schemas.openxmlformats.org/officeDocument/2006/relationships/image" Target="../media/image14.jpg"/><Relationship Id="rId7" Type="http://schemas.openxmlformats.org/officeDocument/2006/relationships/image" Target="../media/image2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comments" Target="../comments/comment1.xml"/><Relationship Id="rId4" Type="http://schemas.openxmlformats.org/officeDocument/2006/relationships/image" Target="../media/image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4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0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2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2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2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3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3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8.jpg"/><Relationship Id="rId4" Type="http://schemas.openxmlformats.org/officeDocument/2006/relationships/image" Target="../media/image6.jpg"/><Relationship Id="rId5" Type="http://schemas.openxmlformats.org/officeDocument/2006/relationships/image" Target="../media/image4.jpg"/><Relationship Id="rId6" Type="http://schemas.openxmlformats.org/officeDocument/2006/relationships/image" Target="../media/image7.jpg"/><Relationship Id="rId7" Type="http://schemas.openxmlformats.org/officeDocument/2006/relationships/image" Target="../media/image31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8.jpg"/><Relationship Id="rId4" Type="http://schemas.openxmlformats.org/officeDocument/2006/relationships/image" Target="../media/image16.jpg"/><Relationship Id="rId5" Type="http://schemas.openxmlformats.org/officeDocument/2006/relationships/image" Target="../media/image2.jpg"/><Relationship Id="rId6" Type="http://schemas.openxmlformats.org/officeDocument/2006/relationships/image" Target="../media/image21.jpg"/><Relationship Id="rId7" Type="http://schemas.openxmlformats.org/officeDocument/2006/relationships/image" Target="../media/image15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9.jpg"/><Relationship Id="rId4" Type="http://schemas.openxmlformats.org/officeDocument/2006/relationships/image" Target="../media/image3.jpg"/><Relationship Id="rId5" Type="http://schemas.openxmlformats.org/officeDocument/2006/relationships/image" Target="../media/image13.jpg"/><Relationship Id="rId6" Type="http://schemas.openxmlformats.org/officeDocument/2006/relationships/image" Target="../media/image22.jpg"/><Relationship Id="rId7" Type="http://schemas.openxmlformats.org/officeDocument/2006/relationships/image" Target="../media/image10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9.jpg"/><Relationship Id="rId4" Type="http://schemas.openxmlformats.org/officeDocument/2006/relationships/image" Target="../media/image19.jpg"/><Relationship Id="rId5" Type="http://schemas.openxmlformats.org/officeDocument/2006/relationships/image" Target="../media/image11.jpg"/><Relationship Id="rId6" Type="http://schemas.openxmlformats.org/officeDocument/2006/relationships/image" Target="../media/image14.jpg"/><Relationship Id="rId7" Type="http://schemas.openxmlformats.org/officeDocument/2006/relationships/image" Target="../media/image2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8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8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7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7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27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7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7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0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0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3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8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8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24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Relationship Id="rId4" Type="http://schemas.openxmlformats.org/officeDocument/2006/relationships/image" Target="../media/image6.jpg"/><Relationship Id="rId5" Type="http://schemas.openxmlformats.org/officeDocument/2006/relationships/image" Target="../media/image4.jpg"/><Relationship Id="rId6" Type="http://schemas.openxmlformats.org/officeDocument/2006/relationships/image" Target="../media/image7.jpg"/><Relationship Id="rId7" Type="http://schemas.openxmlformats.org/officeDocument/2006/relationships/image" Target="../media/image3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Relationship Id="rId4" Type="http://schemas.openxmlformats.org/officeDocument/2006/relationships/image" Target="../media/image16.jpg"/><Relationship Id="rId5" Type="http://schemas.openxmlformats.org/officeDocument/2006/relationships/image" Target="../media/image2.jpg"/><Relationship Id="rId6" Type="http://schemas.openxmlformats.org/officeDocument/2006/relationships/image" Target="../media/image21.jpg"/><Relationship Id="rId7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title="BQN26_Powerpoint_Question_Slides_(Background Design Elements)_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g3f0b4a54288_0_134" title="BQN26_Powerpoint_Question_Slides_(Background Design Elements)_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1" name="Google Shape;181;g3f0b4a54288_0_134"/>
          <p:cNvGrpSpPr/>
          <p:nvPr/>
        </p:nvGrpSpPr>
        <p:grpSpPr>
          <a:xfrm>
            <a:off x="956688" y="2754325"/>
            <a:ext cx="2200500" cy="2765575"/>
            <a:chOff x="956688" y="1916125"/>
            <a:chExt cx="2200500" cy="2765575"/>
          </a:xfrm>
        </p:grpSpPr>
        <p:pic>
          <p:nvPicPr>
            <p:cNvPr id="182" name="Google Shape;182;g3f0b4a54288_0_134" title="BQN_Quiz_Rnd5Logos_1. McDonalds.jpg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83" name="Google Shape;183;g3f0b4a54288_0_134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1.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" name="Google Shape;184;g3f0b4a54288_0_134"/>
          <p:cNvGrpSpPr/>
          <p:nvPr/>
        </p:nvGrpSpPr>
        <p:grpSpPr>
          <a:xfrm>
            <a:off x="3678081" y="2754325"/>
            <a:ext cx="2200500" cy="2765575"/>
            <a:chOff x="3678081" y="1916125"/>
            <a:chExt cx="2200500" cy="2765575"/>
          </a:xfrm>
        </p:grpSpPr>
        <p:pic>
          <p:nvPicPr>
            <p:cNvPr id="185" name="Google Shape;185;g3f0b4a54288_0_134" title="BQN_Quiz_Rnd5Logos_2. Ferrari.jpg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86" name="Google Shape;186;g3f0b4a54288_0_134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g3f0b4a54288_0_134"/>
          <p:cNvGrpSpPr/>
          <p:nvPr/>
        </p:nvGrpSpPr>
        <p:grpSpPr>
          <a:xfrm>
            <a:off x="6399425" y="2754325"/>
            <a:ext cx="2200500" cy="2765575"/>
            <a:chOff x="6399425" y="1916125"/>
            <a:chExt cx="2200500" cy="2765575"/>
          </a:xfrm>
        </p:grpSpPr>
        <p:pic>
          <p:nvPicPr>
            <p:cNvPr id="188" name="Google Shape;188;g3f0b4a54288_0_134" title="BQN_Quiz_Rnd5Logos_3. Apple.jpg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89" name="Google Shape;189;g3f0b4a54288_0_134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g3f0b4a54288_0_134"/>
          <p:cNvGrpSpPr/>
          <p:nvPr/>
        </p:nvGrpSpPr>
        <p:grpSpPr>
          <a:xfrm>
            <a:off x="9120769" y="2754325"/>
            <a:ext cx="2200500" cy="2765637"/>
            <a:chOff x="9120769" y="1916125"/>
            <a:chExt cx="2200500" cy="2765637"/>
          </a:xfrm>
        </p:grpSpPr>
        <p:pic>
          <p:nvPicPr>
            <p:cNvPr id="191" name="Google Shape;191;g3f0b4a54288_0_134" title="BQN_Quiz_Rnd5Logos_4. Pan Am.jpg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92" name="Google Shape;192;g3f0b4a54288_0_134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4.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g3f0b4a54288_0_134"/>
          <p:cNvSpPr txBox="1"/>
          <p:nvPr/>
        </p:nvSpPr>
        <p:spPr>
          <a:xfrm>
            <a:off x="956750" y="1925250"/>
            <a:ext cx="6698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visual challenge, how many company names do you recognise from their partial black &amp; white logos?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g3f0b4a54288_0_154" title="BQN26_Powerpoint_Question_Slides_(Background Design Elements)_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" name="Google Shape;199;g3f0b4a54288_0_154"/>
          <p:cNvGrpSpPr/>
          <p:nvPr/>
        </p:nvGrpSpPr>
        <p:grpSpPr>
          <a:xfrm>
            <a:off x="956688" y="2144725"/>
            <a:ext cx="2200500" cy="2765575"/>
            <a:chOff x="956688" y="1916125"/>
            <a:chExt cx="2200500" cy="2765575"/>
          </a:xfrm>
        </p:grpSpPr>
        <p:pic>
          <p:nvPicPr>
            <p:cNvPr id="200" name="Google Shape;200;g3f0b4a54288_0_154" title="BQN_Quiz_Rnd5Logos_5. Starbucks.jpg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201" name="Google Shape;201;g3f0b4a54288_0_154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5.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" name="Google Shape;202;g3f0b4a54288_0_154"/>
          <p:cNvGrpSpPr/>
          <p:nvPr/>
        </p:nvGrpSpPr>
        <p:grpSpPr>
          <a:xfrm>
            <a:off x="3678081" y="2144725"/>
            <a:ext cx="2200500" cy="2765575"/>
            <a:chOff x="3678081" y="1916125"/>
            <a:chExt cx="2200500" cy="2765575"/>
          </a:xfrm>
        </p:grpSpPr>
        <p:pic>
          <p:nvPicPr>
            <p:cNvPr id="203" name="Google Shape;203;g3f0b4a54288_0_154" title="BQN_Quiz_Rnd5Logos_6. HSBC.jpg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204" name="Google Shape;204;g3f0b4a54288_0_154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6.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" name="Google Shape;205;g3f0b4a54288_0_154"/>
          <p:cNvGrpSpPr/>
          <p:nvPr/>
        </p:nvGrpSpPr>
        <p:grpSpPr>
          <a:xfrm>
            <a:off x="6399425" y="2144725"/>
            <a:ext cx="2200500" cy="2765575"/>
            <a:chOff x="6399425" y="1916125"/>
            <a:chExt cx="2200500" cy="2765575"/>
          </a:xfrm>
        </p:grpSpPr>
        <p:pic>
          <p:nvPicPr>
            <p:cNvPr id="206" name="Google Shape;206;g3f0b4a54288_0_154" title="BQN_Quiz_Rnd5Logos_7. Blockbuster Video.jpg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207" name="Google Shape;207;g3f0b4a54288_0_154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7.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8" name="Google Shape;208;g3f0b4a54288_0_154"/>
          <p:cNvGrpSpPr/>
          <p:nvPr/>
        </p:nvGrpSpPr>
        <p:grpSpPr>
          <a:xfrm>
            <a:off x="9120769" y="2144725"/>
            <a:ext cx="2200500" cy="2765637"/>
            <a:chOff x="9120769" y="1916125"/>
            <a:chExt cx="2200500" cy="2765637"/>
          </a:xfrm>
        </p:grpSpPr>
        <p:pic>
          <p:nvPicPr>
            <p:cNvPr id="209" name="Google Shape;209;g3f0b4a54288_0_154" title="BQN_Quiz_Rnd5Logos_8. Chanel.jpg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210" name="Google Shape;210;g3f0b4a54288_0_154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8.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2" title="BQN26_Powerpoint_Question_Slides_(Background Design Elements)_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2"/>
          <p:cNvSpPr txBox="1"/>
          <p:nvPr/>
        </p:nvSpPr>
        <p:spPr>
          <a:xfrm>
            <a:off x="956738" y="2609125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‘A far…’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2"/>
          <p:cNvSpPr txBox="1"/>
          <p:nvPr/>
        </p:nvSpPr>
        <p:spPr>
          <a:xfrm>
            <a:off x="956738" y="3390625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‘To pull out all the…’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2"/>
          <p:cNvSpPr txBox="1"/>
          <p:nvPr/>
        </p:nvSpPr>
        <p:spPr>
          <a:xfrm>
            <a:off x="956738" y="4156825"/>
            <a:ext cx="494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‘To wait for the dust to…’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2"/>
          <p:cNvSpPr txBox="1"/>
          <p:nvPr/>
        </p:nvSpPr>
        <p:spPr>
          <a:xfrm>
            <a:off x="956750" y="1916125"/>
            <a:ext cx="699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 in the blanks of these common phrases.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2"/>
          <p:cNvSpPr txBox="1"/>
          <p:nvPr/>
        </p:nvSpPr>
        <p:spPr>
          <a:xfrm>
            <a:off x="956738" y="4923025"/>
            <a:ext cx="494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‘To keep something at…’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13" title="BQN26_Powerpoint_Question_Slides_(Background Design Elements)_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3"/>
          <p:cNvSpPr txBox="1"/>
          <p:nvPr/>
        </p:nvSpPr>
        <p:spPr>
          <a:xfrm>
            <a:off x="956738" y="1916125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‘The exception that proves the...’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3"/>
          <p:cNvSpPr txBox="1"/>
          <p:nvPr/>
        </p:nvSpPr>
        <p:spPr>
          <a:xfrm>
            <a:off x="956738" y="2697625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‘To throw down the…’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3"/>
          <p:cNvSpPr txBox="1"/>
          <p:nvPr/>
        </p:nvSpPr>
        <p:spPr>
          <a:xfrm>
            <a:off x="957275" y="3463825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‘To take the wind out of someone’s...’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3"/>
          <p:cNvSpPr txBox="1"/>
          <p:nvPr/>
        </p:nvSpPr>
        <p:spPr>
          <a:xfrm>
            <a:off x="957275" y="4230025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‘To buy a pig in a...’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4" title="BQN26_Powerpoint_Question_Slides_(Background Design Elements)_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4"/>
          <p:cNvSpPr txBox="1"/>
          <p:nvPr/>
        </p:nvSpPr>
        <p:spPr>
          <a:xfrm>
            <a:off x="956738" y="1916125"/>
            <a:ext cx="6484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Swiss city hosted the 2025 Eurovision Song Contest?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4"/>
          <p:cNvSpPr txBox="1"/>
          <p:nvPr/>
        </p:nvSpPr>
        <p:spPr>
          <a:xfrm>
            <a:off x="956738" y="3005425"/>
            <a:ext cx="6484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South Asian country officially overtook Japan to become the world's third-largest economy?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4"/>
          <p:cNvSpPr txBox="1"/>
          <p:nvPr/>
        </p:nvSpPr>
        <p:spPr>
          <a:xfrm>
            <a:off x="956750" y="4079425"/>
            <a:ext cx="5678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European world leader celebrated their 77th birthday in 2025?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4"/>
          <p:cNvSpPr txBox="1"/>
          <p:nvPr/>
        </p:nvSpPr>
        <p:spPr>
          <a:xfrm>
            <a:off x="1043200" y="5153425"/>
            <a:ext cx="5678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team won Super Bowl LIX in February 2025, the Philadelphia…?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15" title="BQN26_Powerpoint_Question_Slides_(Background Design Elements)_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5"/>
          <p:cNvSpPr txBox="1"/>
          <p:nvPr/>
        </p:nvSpPr>
        <p:spPr>
          <a:xfrm>
            <a:off x="956738" y="1916050"/>
            <a:ext cx="6484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2025, the Royal Mint released a special coin themed around which famous board game?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5"/>
          <p:cNvSpPr txBox="1"/>
          <p:nvPr/>
        </p:nvSpPr>
        <p:spPr>
          <a:xfrm>
            <a:off x="956752" y="3005350"/>
            <a:ext cx="7681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tech company launched their first 'fully autonomous' consumer car last year?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5"/>
          <p:cNvSpPr txBox="1"/>
          <p:nvPr/>
        </p:nvSpPr>
        <p:spPr>
          <a:xfrm>
            <a:off x="956750" y="4079350"/>
            <a:ext cx="7857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Scandinavian country became the first in the world to officially have more electric vehicles on the road than petrol cars in 2025?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5"/>
          <p:cNvSpPr txBox="1"/>
          <p:nvPr/>
        </p:nvSpPr>
        <p:spPr>
          <a:xfrm>
            <a:off x="956750" y="5153350"/>
            <a:ext cx="74034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female singer finally won her first-ever Album of the Year award at the 2025 Grammys for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Cowboy Carter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16" title="BQN26_Powerpoint_Question_Slides_(Background Design Elements)_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6"/>
          <p:cNvSpPr txBox="1"/>
          <p:nvPr/>
        </p:nvSpPr>
        <p:spPr>
          <a:xfrm>
            <a:off x="956750" y="3064175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‘God helps those who help themselves.’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6"/>
          <p:cNvSpPr txBox="1"/>
          <p:nvPr/>
        </p:nvSpPr>
        <p:spPr>
          <a:xfrm>
            <a:off x="956750" y="3831725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‘There is nothing new under the sun.’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6"/>
          <p:cNvSpPr txBox="1"/>
          <p:nvPr/>
        </p:nvSpPr>
        <p:spPr>
          <a:xfrm>
            <a:off x="956750" y="4583975"/>
            <a:ext cx="70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‘The greatest of these is love.’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6"/>
          <p:cNvSpPr txBox="1"/>
          <p:nvPr/>
        </p:nvSpPr>
        <p:spPr>
          <a:xfrm>
            <a:off x="1006575" y="5336225"/>
            <a:ext cx="7521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‘All we have to decide is what to do with the time that is given us.’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16"/>
          <p:cNvSpPr txBox="1"/>
          <p:nvPr/>
        </p:nvSpPr>
        <p:spPr>
          <a:xfrm>
            <a:off x="956750" y="1916125"/>
            <a:ext cx="63702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round tests your knowledge of well known phrases. </a:t>
            </a:r>
            <a:b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you identify whether they are from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 Bible or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a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nother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book – and which one?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17" title="BQN26_Powerpoint_Question_Slides_(Background Design Elements)_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7"/>
          <p:cNvSpPr txBox="1"/>
          <p:nvPr/>
        </p:nvSpPr>
        <p:spPr>
          <a:xfrm>
            <a:off x="956750" y="1916050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‘Cleanliness is next to godliness.’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7"/>
          <p:cNvSpPr txBox="1"/>
          <p:nvPr/>
        </p:nvSpPr>
        <p:spPr>
          <a:xfrm>
            <a:off x="956750" y="2697538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‘Can a leopard change his spots?’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7"/>
          <p:cNvSpPr txBox="1"/>
          <p:nvPr/>
        </p:nvSpPr>
        <p:spPr>
          <a:xfrm>
            <a:off x="956750" y="3463750"/>
            <a:ext cx="6804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‘To thine own self be true.’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7"/>
          <p:cNvSpPr txBox="1"/>
          <p:nvPr/>
        </p:nvSpPr>
        <p:spPr>
          <a:xfrm>
            <a:off x="956750" y="4264000"/>
            <a:ext cx="6804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‘Pride goes before destruction.’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18" title="BQN26_Powerpoint_Question_Slides_(Background Design Elements)_1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8"/>
          <p:cNvSpPr txBox="1"/>
          <p:nvPr/>
        </p:nvSpPr>
        <p:spPr>
          <a:xfrm>
            <a:off x="956750" y="1916050"/>
            <a:ext cx="7879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only mammal capable of sustained true flight?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8"/>
          <p:cNvSpPr txBox="1"/>
          <p:nvPr/>
        </p:nvSpPr>
        <p:spPr>
          <a:xfrm>
            <a:off x="956750" y="2702525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many separate hearts does an octopus have?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8"/>
          <p:cNvSpPr txBox="1"/>
          <p:nvPr/>
        </p:nvSpPr>
        <p:spPr>
          <a:xfrm>
            <a:off x="956750" y="3473700"/>
            <a:ext cx="70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tiny bird is the only one that can fly backwards?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8"/>
          <p:cNvSpPr txBox="1"/>
          <p:nvPr/>
        </p:nvSpPr>
        <p:spPr>
          <a:xfrm>
            <a:off x="1015050" y="4258750"/>
            <a:ext cx="7029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largest species of shark currently living in our oceans?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19" title="BQN26_Powerpoint_Question_Slides_(Background Design Elements)_1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19"/>
          <p:cNvSpPr txBox="1"/>
          <p:nvPr/>
        </p:nvSpPr>
        <p:spPr>
          <a:xfrm>
            <a:off x="956750" y="1916050"/>
            <a:ext cx="70290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species of fish, named after a land mammal, where the male, rather than the female, carries the eggs and gives birth to the young?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9"/>
          <p:cNvSpPr txBox="1"/>
          <p:nvPr/>
        </p:nvSpPr>
        <p:spPr>
          <a:xfrm>
            <a:off x="956750" y="3313450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name is given to a group of owls?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9"/>
          <p:cNvSpPr txBox="1"/>
          <p:nvPr/>
        </p:nvSpPr>
        <p:spPr>
          <a:xfrm>
            <a:off x="956750" y="4116375"/>
            <a:ext cx="7029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land animal has the longest pregnancy, lasting about 22 months?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9"/>
          <p:cNvSpPr txBox="1"/>
          <p:nvPr/>
        </p:nvSpPr>
        <p:spPr>
          <a:xfrm>
            <a:off x="956750" y="5190375"/>
            <a:ext cx="7029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5"/>
                  </a:ext>
                </a:extLst>
              </a:rPr>
              <a:t>8.</a:t>
            </a: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flightless African bird has eyes that are larger than its brain?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 title="BQN26_Powerpoint_Question_Slides_(Background Design Elements)_2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"/>
          <p:cNvSpPr txBox="1"/>
          <p:nvPr/>
        </p:nvSpPr>
        <p:spPr>
          <a:xfrm>
            <a:off x="946476" y="1916050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2019 Oscar-winning film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Parasite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set in which East Asian capital city?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 txBox="1"/>
          <p:nvPr/>
        </p:nvSpPr>
        <p:spPr>
          <a:xfrm>
            <a:off x="946475" y="3005350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film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Zootropolis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has a different name in the UK than the US, what is its American title? 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956750" y="4094650"/>
            <a:ext cx="70578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Jurassic Park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film franchise is primarily set on the small fictional island, Isla Nublar, supposedly off the coast of which Central American country?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946476" y="5492050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which Pennsylvanian US city would you find the 'Rocky Steps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'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,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made famous by the film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Rocky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g3f0b4a54288_2_53" title="BQN26_Powerpoint_Question_Slides_(Background Design Elements)_1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g3f0b4a54288_2_53"/>
          <p:cNvSpPr txBox="1"/>
          <p:nvPr/>
        </p:nvSpPr>
        <p:spPr>
          <a:xfrm>
            <a:off x="956750" y="1916050"/>
            <a:ext cx="6484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many colours are in a standard rainbow, devised by Isaac Newton?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g3f0b4a54288_2_53"/>
          <p:cNvSpPr txBox="1"/>
          <p:nvPr/>
        </p:nvSpPr>
        <p:spPr>
          <a:xfrm>
            <a:off x="956750" y="3005350"/>
            <a:ext cx="6484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which year did the Berlin Wall fall, marking a pivotal moment in the end of the Cold War?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g3f0b4a54288_2_53"/>
          <p:cNvSpPr txBox="1"/>
          <p:nvPr/>
        </p:nvSpPr>
        <p:spPr>
          <a:xfrm>
            <a:off x="956750" y="4079350"/>
            <a:ext cx="7029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major greenhouse gas do plants absorb from the atmosphere for photosynthesis?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g3f0b4a54288_2_53"/>
          <p:cNvSpPr txBox="1"/>
          <p:nvPr/>
        </p:nvSpPr>
        <p:spPr>
          <a:xfrm>
            <a:off x="1015050" y="5153350"/>
            <a:ext cx="70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smallest country in the world by land area?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g3f0b4a54288_2_62" title="BQN26_Powerpoint_Question_Slides_(Background Design Elements)_1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g3f0b4a54288_2_62"/>
          <p:cNvSpPr txBox="1"/>
          <p:nvPr/>
        </p:nvSpPr>
        <p:spPr>
          <a:xfrm>
            <a:off x="956750" y="1916050"/>
            <a:ext cx="6484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metal is the only one that is liquid at room temperature?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g3f0b4a54288_2_62"/>
          <p:cNvSpPr txBox="1"/>
          <p:nvPr/>
        </p:nvSpPr>
        <p:spPr>
          <a:xfrm>
            <a:off x="956750" y="3005500"/>
            <a:ext cx="6484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only state in the USA that consists entirely of islands?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g3f0b4a54288_2_62"/>
          <p:cNvSpPr txBox="1"/>
          <p:nvPr/>
        </p:nvSpPr>
        <p:spPr>
          <a:xfrm>
            <a:off x="956750" y="4079650"/>
            <a:ext cx="7029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the classic board game Monopoly, what is the only property on the board where a player can land on but cannot actually stay?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g3f0b4a54288_2_62"/>
          <p:cNvSpPr txBox="1"/>
          <p:nvPr/>
        </p:nvSpPr>
        <p:spPr>
          <a:xfrm>
            <a:off x="956750" y="5461600"/>
            <a:ext cx="7029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is the only organ in the human body that can naturally regenerate itself, even if up to 75 per cent of it is removed?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g3f0b4a54288_2_94" title="BQN26_Powerpoint_Question_Slides_(Background Design Elements)_1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g3f0b4a54288_2_94"/>
          <p:cNvSpPr txBox="1"/>
          <p:nvPr/>
        </p:nvSpPr>
        <p:spPr>
          <a:xfrm>
            <a:off x="956750" y="2601879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love?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(Oh, baby, don't hurt me)’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g3f0b4a54288_2_94"/>
          <p:cNvSpPr txBox="1"/>
          <p:nvPr/>
        </p:nvSpPr>
        <p:spPr>
          <a:xfrm>
            <a:off x="956750" y="3383446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‘Are friends electric?’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g3f0b4a54288_2_94"/>
          <p:cNvSpPr txBox="1"/>
          <p:nvPr/>
        </p:nvSpPr>
        <p:spPr>
          <a:xfrm>
            <a:off x="956750" y="4168507"/>
            <a:ext cx="70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</a:t>
            </a:r>
            <a:r>
              <a:rPr b="1" i="1" lang="en-US" sz="2000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soon is now?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g3f0b4a54288_2_94"/>
          <p:cNvSpPr txBox="1"/>
          <p:nvPr/>
        </p:nvSpPr>
        <p:spPr>
          <a:xfrm>
            <a:off x="5205763" y="1010550"/>
            <a:ext cx="3689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Extra r</a:t>
            </a: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6"/>
                  </a:ext>
                </a:extLst>
              </a:rPr>
              <a:t>ound</a:t>
            </a: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(optional)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3f0b4a54288_2_94"/>
          <p:cNvSpPr txBox="1"/>
          <p:nvPr/>
        </p:nvSpPr>
        <p:spPr>
          <a:xfrm>
            <a:off x="956750" y="4945375"/>
            <a:ext cx="780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‘Did you write the book of love, and do you have faith in God above?’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g3f0b4a54288_2_94"/>
          <p:cNvSpPr txBox="1"/>
          <p:nvPr/>
        </p:nvSpPr>
        <p:spPr>
          <a:xfrm>
            <a:off x="956752" y="1916125"/>
            <a:ext cx="780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you name the artist based on these lyrical questions.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g3f0b4a54288_2_103" title="BQN26_Powerpoint_Question_Slides_(Background Design Elements)_1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g3f0b4a54288_2_103"/>
          <p:cNvSpPr txBox="1"/>
          <p:nvPr/>
        </p:nvSpPr>
        <p:spPr>
          <a:xfrm>
            <a:off x="956750" y="1916050"/>
            <a:ext cx="6484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‘Do you ever feel like a plastic bag, drifting through the wind, wanting to start again?’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g3f0b4a54288_2_103"/>
          <p:cNvSpPr txBox="1"/>
          <p:nvPr/>
        </p:nvSpPr>
        <p:spPr>
          <a:xfrm>
            <a:off x="956750" y="3005500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‘Isn't it ironic... Don't you think?’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g3f0b4a54288_2_103"/>
          <p:cNvSpPr txBox="1"/>
          <p:nvPr/>
        </p:nvSpPr>
        <p:spPr>
          <a:xfrm>
            <a:off x="956750" y="3779400"/>
            <a:ext cx="70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Who’s afraid of little old me?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g3f0b4a54288_2_103"/>
          <p:cNvSpPr txBox="1"/>
          <p:nvPr/>
        </p:nvSpPr>
        <p:spPr>
          <a:xfrm>
            <a:off x="956750" y="4553300"/>
            <a:ext cx="702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‘Does it ever drive you crazy just how fast the night changes?’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Google Shape;327;p22" title="BQN26_Powerpoint_Question_Slides_(Background Design Elements)_BONUS_AW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22"/>
          <p:cNvSpPr txBox="1"/>
          <p:nvPr/>
        </p:nvSpPr>
        <p:spPr>
          <a:xfrm>
            <a:off x="4145245" y="856906"/>
            <a:ext cx="3901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1" lang="en-US" sz="1200" u="none" cap="none" strike="noStrike">
                <a:solidFill>
                  <a:srgbClr val="FF00EB"/>
                </a:solidFill>
                <a:latin typeface="Calibri"/>
                <a:ea typeface="Calibri"/>
                <a:cs typeface="Calibri"/>
                <a:sym typeface="Calibri"/>
              </a:rPr>
              <a:t>These slides are for your own bonus round. There are some fun ideas in your Quizmaster Pack to get you started. (Delete this note before using this slide.)</a:t>
            </a:r>
            <a:endParaRPr b="0" i="1" sz="1200" u="none" cap="none" strike="noStrike">
              <a:solidFill>
                <a:srgbClr val="FF00E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2"/>
          <p:cNvSpPr txBox="1"/>
          <p:nvPr/>
        </p:nvSpPr>
        <p:spPr>
          <a:xfrm>
            <a:off x="956763" y="1916049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7"/>
                  </a:ext>
                </a:extLst>
              </a:rPr>
              <a:t>Add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 question here…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22"/>
          <p:cNvSpPr txBox="1"/>
          <p:nvPr/>
        </p:nvSpPr>
        <p:spPr>
          <a:xfrm>
            <a:off x="956762" y="3238193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Add question here…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22"/>
          <p:cNvSpPr txBox="1"/>
          <p:nvPr/>
        </p:nvSpPr>
        <p:spPr>
          <a:xfrm>
            <a:off x="956762" y="4560362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8"/>
                  </a:ext>
                </a:extLst>
              </a:rPr>
              <a:t>Add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 question here…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23" title="BQN26_Powerpoint_Question_Slides_(Background Design Elements)_BONUS_AW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3"/>
          <p:cNvSpPr txBox="1"/>
          <p:nvPr/>
        </p:nvSpPr>
        <p:spPr>
          <a:xfrm>
            <a:off x="956763" y="1916049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9"/>
                  </a:ext>
                </a:extLst>
              </a:rPr>
              <a:t>Add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 question here…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23"/>
          <p:cNvSpPr txBox="1"/>
          <p:nvPr/>
        </p:nvSpPr>
        <p:spPr>
          <a:xfrm>
            <a:off x="956762" y="3238193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Add question here…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3"/>
          <p:cNvSpPr txBox="1"/>
          <p:nvPr/>
        </p:nvSpPr>
        <p:spPr>
          <a:xfrm>
            <a:off x="956762" y="4560362"/>
            <a:ext cx="648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10"/>
                  </a:ext>
                </a:extLst>
              </a:rPr>
              <a:t>Add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 question here…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24" title="BQN26_Powerpoint_Question_Slides_(Background Design Elements)_1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25" title="BQN26_Powerpoint_Question_Slides_(Background Design Elements)_1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26" title="BQN26_Powerpoint_Question_Slides_(Background Design Elements)_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6"/>
          <p:cNvSpPr txBox="1"/>
          <p:nvPr/>
        </p:nvSpPr>
        <p:spPr>
          <a:xfrm>
            <a:off x="6288401" y="746575"/>
            <a:ext cx="4398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26"/>
          <p:cNvSpPr/>
          <p:nvPr/>
        </p:nvSpPr>
        <p:spPr>
          <a:xfrm>
            <a:off x="6141850" y="19556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Seoul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26"/>
          <p:cNvSpPr txBox="1"/>
          <p:nvPr/>
        </p:nvSpPr>
        <p:spPr>
          <a:xfrm>
            <a:off x="946475" y="1916050"/>
            <a:ext cx="50454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2019 Oscar-winning film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Parasite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set in which East Asian capital city?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26"/>
          <p:cNvSpPr txBox="1"/>
          <p:nvPr/>
        </p:nvSpPr>
        <p:spPr>
          <a:xfrm>
            <a:off x="946475" y="3005350"/>
            <a:ext cx="5341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film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Zootropolis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has a different name in the UK than the US, what is its American title?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26"/>
          <p:cNvSpPr txBox="1"/>
          <p:nvPr/>
        </p:nvSpPr>
        <p:spPr>
          <a:xfrm>
            <a:off x="956750" y="4248700"/>
            <a:ext cx="50454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Jurassic Park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film franchise is primarily set on the small fictional island, Isla Nublar, supposedly off the coast of which Central American country?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26"/>
          <p:cNvSpPr/>
          <p:nvPr/>
        </p:nvSpPr>
        <p:spPr>
          <a:xfrm>
            <a:off x="6141850" y="328592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Zootopia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6"/>
          <p:cNvSpPr/>
          <p:nvPr/>
        </p:nvSpPr>
        <p:spPr>
          <a:xfrm>
            <a:off x="6141850" y="481497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Costa Rica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6"/>
          <p:cNvSpPr/>
          <p:nvPr/>
        </p:nvSpPr>
        <p:spPr>
          <a:xfrm>
            <a:off x="6418375" y="746575"/>
            <a:ext cx="4398300" cy="930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en-US" sz="1200" u="none" cap="none" strike="noStrike">
                <a:solidFill>
                  <a:srgbClr val="FF00EB"/>
                </a:solidFill>
                <a:latin typeface="Calibri"/>
                <a:ea typeface="Calibri"/>
                <a:cs typeface="Calibri"/>
                <a:sym typeface="Calibri"/>
              </a:rPr>
              <a:t>IMPORTANT NOTE:</a:t>
            </a:r>
            <a:r>
              <a:rPr b="0" i="1" lang="en-US" sz="1200" u="none" cap="none" strike="noStrike">
                <a:solidFill>
                  <a:srgbClr val="FF00EB"/>
                </a:solidFill>
                <a:latin typeface="Calibri"/>
                <a:ea typeface="Calibri"/>
                <a:cs typeface="Calibri"/>
                <a:sym typeface="Calibri"/>
              </a:rPr>
              <a:t> Please do not delete anything from these answer slides. Questions and answers both appear on the </a:t>
            </a:r>
            <a:r>
              <a:rPr b="0" i="1" lang="en-US" sz="1200" u="none" cap="none" strike="noStrike">
                <a:solidFill>
                  <a:srgbClr val="FF00EB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11"/>
                  </a:ext>
                </a:extLst>
              </a:rPr>
              <a:t>slide</a:t>
            </a:r>
            <a:r>
              <a:rPr b="0" i="1" lang="en-US" sz="1200" u="none" cap="none" strike="noStrike">
                <a:solidFill>
                  <a:srgbClr val="FF00EB"/>
                </a:solidFill>
                <a:latin typeface="Calibri"/>
                <a:ea typeface="Calibri"/>
                <a:cs typeface="Calibri"/>
                <a:sym typeface="Calibri"/>
              </a:rPr>
              <a:t>, but when viewed as a slideshow they are animated to appear with each click. (Delete this note before using this slide.)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27" title="BQN26_Powerpoint_Question_Slides_(Background Design Elements)_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7"/>
          <p:cNvSpPr/>
          <p:nvPr/>
        </p:nvSpPr>
        <p:spPr>
          <a:xfrm>
            <a:off x="6141850" y="33134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Skopelos</a:t>
            </a:r>
            <a:endParaRPr b="0" i="0" sz="1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27"/>
          <p:cNvSpPr txBox="1"/>
          <p:nvPr/>
        </p:nvSpPr>
        <p:spPr>
          <a:xfrm>
            <a:off x="946476" y="1916050"/>
            <a:ext cx="50454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which Pennsylvanian US city would you find the 'Rocky Steps,' made famous by the film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Rocky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27"/>
          <p:cNvSpPr txBox="1"/>
          <p:nvPr/>
        </p:nvSpPr>
        <p:spPr>
          <a:xfrm>
            <a:off x="946475" y="3313450"/>
            <a:ext cx="50454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Greek island in the Aegean Sea served as the primary filming location for the 2008 musical film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Mamma Mia!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7"/>
          <p:cNvSpPr txBox="1"/>
          <p:nvPr/>
        </p:nvSpPr>
        <p:spPr>
          <a:xfrm>
            <a:off x="953659" y="4710850"/>
            <a:ext cx="46947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Lord of the Rings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what is the name of the pastoral, green ancestral home of the Hobbits?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7"/>
          <p:cNvSpPr/>
          <p:nvPr/>
        </p:nvSpPr>
        <p:spPr>
          <a:xfrm>
            <a:off x="6141850" y="194200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Philadelphia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7"/>
          <p:cNvSpPr/>
          <p:nvPr/>
        </p:nvSpPr>
        <p:spPr>
          <a:xfrm>
            <a:off x="6141850" y="47108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Shire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3" title="BQN26_Powerpoint_Question_Slides_(Background Design Elements)_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3"/>
          <p:cNvSpPr txBox="1"/>
          <p:nvPr/>
        </p:nvSpPr>
        <p:spPr>
          <a:xfrm>
            <a:off x="946475" y="1916050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Greek island in the Aegean Sea served as the primary filming location for the 2008 musical film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Mamma Mia!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3"/>
          <p:cNvSpPr txBox="1"/>
          <p:nvPr/>
        </p:nvSpPr>
        <p:spPr>
          <a:xfrm>
            <a:off x="946475" y="3005350"/>
            <a:ext cx="7057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The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Lord of the Rings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what is the name of the pastoral, green ancestral home of the Hobbits?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"/>
          <p:cNvSpPr txBox="1"/>
          <p:nvPr/>
        </p:nvSpPr>
        <p:spPr>
          <a:xfrm>
            <a:off x="946475" y="4094650"/>
            <a:ext cx="7057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the Sherlock Holmes stories, at which famous central London address does the detective reside?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946475" y="5183950"/>
            <a:ext cx="62487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real-world desert stretching across North Africa was used to film the desert planet 'Tatooine' in the first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 Wars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film?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g3f0b4a54288_0_5" title="BQN26_Powerpoint_Question_Slides_(Background Design Elements)_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g3f0b4a54288_0_5"/>
          <p:cNvSpPr/>
          <p:nvPr/>
        </p:nvSpPr>
        <p:spPr>
          <a:xfrm>
            <a:off x="6141850" y="314752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Sahara</a:t>
            </a:r>
            <a:endParaRPr b="0" i="0" sz="1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g3f0b4a54288_0_5"/>
          <p:cNvSpPr txBox="1"/>
          <p:nvPr/>
        </p:nvSpPr>
        <p:spPr>
          <a:xfrm>
            <a:off x="946476" y="1916050"/>
            <a:ext cx="50454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the Sherlock Holmes stories, at which famous central London address does the detective reside?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g3f0b4a54288_0_5"/>
          <p:cNvSpPr txBox="1"/>
          <p:nvPr/>
        </p:nvSpPr>
        <p:spPr>
          <a:xfrm>
            <a:off x="946475" y="3313450"/>
            <a:ext cx="50454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real-world desert stretching across North Africa was used to film the desert planet 'Tatooine' in the first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 Wars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film?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g3f0b4a54288_0_5"/>
          <p:cNvSpPr/>
          <p:nvPr/>
        </p:nvSpPr>
        <p:spPr>
          <a:xfrm>
            <a:off x="6141850" y="194200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221B Baker Street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28" title="BQN26_Powerpoint_Question_Slides_(Background Design Elements)_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28"/>
          <p:cNvSpPr/>
          <p:nvPr/>
        </p:nvSpPr>
        <p:spPr>
          <a:xfrm>
            <a:off x="6141850" y="30940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D: TikTok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28"/>
          <p:cNvSpPr txBox="1"/>
          <p:nvPr/>
        </p:nvSpPr>
        <p:spPr>
          <a:xfrm>
            <a:off x="946475" y="3094050"/>
            <a:ext cx="4589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social media platforms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 not founded in the 2000s?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Facebook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Twitter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Instagram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TikTok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28"/>
          <p:cNvSpPr txBox="1"/>
          <p:nvPr/>
        </p:nvSpPr>
        <p:spPr>
          <a:xfrm>
            <a:off x="946475" y="1916125"/>
            <a:ext cx="488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is not a noble gas?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Helium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Neon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Nitrogen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Argon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28"/>
          <p:cNvSpPr txBox="1"/>
          <p:nvPr/>
        </p:nvSpPr>
        <p:spPr>
          <a:xfrm>
            <a:off x="953310" y="4918475"/>
            <a:ext cx="46947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is not a bone found in </a:t>
            </a: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b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human ear?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Stirrup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Anvil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Hammer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Tibia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28"/>
          <p:cNvSpPr/>
          <p:nvPr/>
        </p:nvSpPr>
        <p:spPr>
          <a:xfrm>
            <a:off x="6141850" y="191612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C: Nitrogen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28"/>
          <p:cNvSpPr/>
          <p:nvPr/>
        </p:nvSpPr>
        <p:spPr>
          <a:xfrm>
            <a:off x="6141850" y="509232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D: Tibia 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29" title="BQN26_Powerpoint_Question_Slides_(Background Design Elements)_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29"/>
          <p:cNvSpPr/>
          <p:nvPr/>
        </p:nvSpPr>
        <p:spPr>
          <a:xfrm>
            <a:off x="6141850" y="3612000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C: Python 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29"/>
          <p:cNvSpPr/>
          <p:nvPr/>
        </p:nvSpPr>
        <p:spPr>
          <a:xfrm>
            <a:off x="6141850" y="2002000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B: Apollo</a:t>
            </a:r>
            <a:endParaRPr b="0" i="0" sz="1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29"/>
          <p:cNvSpPr/>
          <p:nvPr/>
        </p:nvSpPr>
        <p:spPr>
          <a:xfrm>
            <a:off x="6141850" y="5009400"/>
            <a:ext cx="2880600" cy="10314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C: Great White Shark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29"/>
          <p:cNvSpPr txBox="1"/>
          <p:nvPr/>
        </p:nvSpPr>
        <p:spPr>
          <a:xfrm>
            <a:off x="946475" y="3612000"/>
            <a:ext cx="48105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programming languages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not named after a person or a gem?</a:t>
            </a:r>
            <a:b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Ruby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Perl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Python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Pascal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29"/>
          <p:cNvSpPr txBox="1"/>
          <p:nvPr/>
        </p:nvSpPr>
        <p:spPr>
          <a:xfrm>
            <a:off x="946475" y="1916125"/>
            <a:ext cx="5195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was not a NASA </a:t>
            </a:r>
            <a:b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space shuttle? </a:t>
            </a:r>
            <a:b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Discovery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Apollo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Challenger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Endeavour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29"/>
          <p:cNvSpPr txBox="1"/>
          <p:nvPr/>
        </p:nvSpPr>
        <p:spPr>
          <a:xfrm>
            <a:off x="953299" y="5000075"/>
            <a:ext cx="49581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is not a mammal?</a:t>
            </a:r>
            <a:b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Whale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Platypus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White Shark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Bat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g3f0b4a54288_0_17" title="BQN26_Powerpoint_Question_Slides_(Background Design Elements)_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g3f0b4a54288_0_17"/>
          <p:cNvSpPr/>
          <p:nvPr/>
        </p:nvSpPr>
        <p:spPr>
          <a:xfrm>
            <a:off x="6141850" y="3005425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D: Ignis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g3f0b4a54288_0_17"/>
          <p:cNvSpPr/>
          <p:nvPr/>
        </p:nvSpPr>
        <p:spPr>
          <a:xfrm>
            <a:off x="6141850" y="2002000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C: Linux</a:t>
            </a:r>
            <a:endParaRPr b="0" i="0" sz="1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g3f0b4a54288_0_17"/>
          <p:cNvSpPr txBox="1"/>
          <p:nvPr/>
        </p:nvSpPr>
        <p:spPr>
          <a:xfrm>
            <a:off x="946475" y="3005425"/>
            <a:ext cx="4810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is not a type of cloud?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Cirrus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Cumulus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Stratus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Ignis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g3f0b4a54288_0_17"/>
          <p:cNvSpPr txBox="1"/>
          <p:nvPr/>
        </p:nvSpPr>
        <p:spPr>
          <a:xfrm>
            <a:off x="946475" y="1916125"/>
            <a:ext cx="488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is not a web browser?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Chrome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Firefox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Linux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Safari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30" title="BQN26_Powerpoint_Question_Slides_(Background Design Elements)_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p30"/>
          <p:cNvSpPr/>
          <p:nvPr/>
        </p:nvSpPr>
        <p:spPr>
          <a:xfrm>
            <a:off x="6141850" y="287140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Tea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30"/>
          <p:cNvSpPr/>
          <p:nvPr/>
        </p:nvSpPr>
        <p:spPr>
          <a:xfrm>
            <a:off x="6141850" y="19160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Potatoes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30"/>
          <p:cNvSpPr/>
          <p:nvPr/>
        </p:nvSpPr>
        <p:spPr>
          <a:xfrm>
            <a:off x="6141850" y="396070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Durian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30"/>
          <p:cNvSpPr txBox="1"/>
          <p:nvPr/>
        </p:nvSpPr>
        <p:spPr>
          <a:xfrm>
            <a:off x="946475" y="1916050"/>
            <a:ext cx="51954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 than eggs, what is the main, starchy ingredient in a traditional Spanish omelette?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30"/>
          <p:cNvSpPr txBox="1"/>
          <p:nvPr/>
        </p:nvSpPr>
        <p:spPr>
          <a:xfrm>
            <a:off x="946475" y="2871400"/>
            <a:ext cx="51954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drink is made from the leaves of the Camellia sinensis plant, often grown in Asia?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30"/>
          <p:cNvSpPr txBox="1"/>
          <p:nvPr/>
        </p:nvSpPr>
        <p:spPr>
          <a:xfrm>
            <a:off x="946475" y="3960700"/>
            <a:ext cx="50757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fruit, known as the King of Fruits in Southeast Asia, is famous for its extremely strong smell?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30"/>
          <p:cNvSpPr txBox="1"/>
          <p:nvPr/>
        </p:nvSpPr>
        <p:spPr>
          <a:xfrm>
            <a:off x="1006325" y="5358100"/>
            <a:ext cx="5075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single-celled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organism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leavening agent used to make bread rise?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30"/>
          <p:cNvSpPr/>
          <p:nvPr/>
        </p:nvSpPr>
        <p:spPr>
          <a:xfrm>
            <a:off x="6141850" y="535810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Yeast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31" title="BQN26_Powerpoint_Question_Slides_(Background Design Elements)_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31"/>
          <p:cNvSpPr/>
          <p:nvPr/>
        </p:nvSpPr>
        <p:spPr>
          <a:xfrm>
            <a:off x="6141850" y="30053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Cinnamon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31"/>
          <p:cNvSpPr/>
          <p:nvPr/>
        </p:nvSpPr>
        <p:spPr>
          <a:xfrm>
            <a:off x="6141850" y="186992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Chilli peppers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31"/>
          <p:cNvSpPr/>
          <p:nvPr/>
        </p:nvSpPr>
        <p:spPr>
          <a:xfrm>
            <a:off x="6141850" y="40946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Matchsticks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31"/>
          <p:cNvSpPr txBox="1"/>
          <p:nvPr/>
        </p:nvSpPr>
        <p:spPr>
          <a:xfrm>
            <a:off x="946476" y="1916050"/>
            <a:ext cx="4729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Scoville units are used to measure the strength of which vegetable?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31"/>
          <p:cNvSpPr txBox="1"/>
          <p:nvPr/>
        </p:nvSpPr>
        <p:spPr>
          <a:xfrm>
            <a:off x="946475" y="3005350"/>
            <a:ext cx="4729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spice, often used in baking, comes from the dried inner bark of a tree?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31"/>
          <p:cNvSpPr txBox="1"/>
          <p:nvPr/>
        </p:nvSpPr>
        <p:spPr>
          <a:xfrm>
            <a:off x="946475" y="4094650"/>
            <a:ext cx="45795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you are 'julienning' a vegetable, what shape are you cutting it into, named after a common small household object?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31"/>
          <p:cNvSpPr txBox="1"/>
          <p:nvPr/>
        </p:nvSpPr>
        <p:spPr>
          <a:xfrm>
            <a:off x="946475" y="5492050"/>
            <a:ext cx="45795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world’s most expensive spice by weight?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31"/>
          <p:cNvSpPr/>
          <p:nvPr/>
        </p:nvSpPr>
        <p:spPr>
          <a:xfrm>
            <a:off x="6141850" y="5492050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Saffron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g3f0b4a54288_0_217" title="BQN26_Powerpoint_Question_Slides_(Background Design Elements)_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g3f0b4a54288_0_217"/>
          <p:cNvSpPr/>
          <p:nvPr/>
        </p:nvSpPr>
        <p:spPr>
          <a:xfrm>
            <a:off x="3678081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Big Ben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g3f0b4a54288_0_217"/>
          <p:cNvSpPr/>
          <p:nvPr/>
        </p:nvSpPr>
        <p:spPr>
          <a:xfrm>
            <a:off x="956688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Taj Mahal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g3f0b4a54288_0_217"/>
          <p:cNvSpPr/>
          <p:nvPr/>
        </p:nvSpPr>
        <p:spPr>
          <a:xfrm>
            <a:off x="6399425" y="4831275"/>
            <a:ext cx="2200500" cy="10596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Golden Gate Bridge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g3f0b4a54288_0_217"/>
          <p:cNvSpPr/>
          <p:nvPr/>
        </p:nvSpPr>
        <p:spPr>
          <a:xfrm>
            <a:off x="9120775" y="4831275"/>
            <a:ext cx="2200500" cy="10596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Statue of Liberty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9" name="Google Shape;449;g3f0b4a54288_0_217"/>
          <p:cNvGrpSpPr/>
          <p:nvPr/>
        </p:nvGrpSpPr>
        <p:grpSpPr>
          <a:xfrm>
            <a:off x="956688" y="1916113"/>
            <a:ext cx="2200500" cy="2765575"/>
            <a:chOff x="956688" y="1916125"/>
            <a:chExt cx="2200500" cy="2765575"/>
          </a:xfrm>
        </p:grpSpPr>
        <p:pic>
          <p:nvPicPr>
            <p:cNvPr id="450" name="Google Shape;450;g3f0b4a54288_0_217" title="jovyn-chamb-iWMfiInivp4-unsplash.jpg"/>
            <p:cNvPicPr preferRelativeResize="0"/>
            <p:nvPr/>
          </p:nvPicPr>
          <p:blipFill rotWithShape="1">
            <a:blip r:embed="rId4">
              <a:alphaModFix/>
            </a:blip>
            <a:srcRect b="0" l="16676" r="16676" t="0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51" name="Google Shape;451;g3f0b4a54288_0_217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1.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2" name="Google Shape;452;g3f0b4a54288_0_217"/>
          <p:cNvGrpSpPr/>
          <p:nvPr/>
        </p:nvGrpSpPr>
        <p:grpSpPr>
          <a:xfrm>
            <a:off x="3678081" y="1916113"/>
            <a:ext cx="2200500" cy="2765575"/>
            <a:chOff x="3678081" y="1916125"/>
            <a:chExt cx="2200500" cy="2765575"/>
          </a:xfrm>
        </p:grpSpPr>
        <p:pic>
          <p:nvPicPr>
            <p:cNvPr id="453" name="Google Shape;453;g3f0b4a54288_0_217" title="enrico-bet-MdJq0zFUwrw-unsplash.jpg"/>
            <p:cNvPicPr preferRelativeResize="0"/>
            <p:nvPr/>
          </p:nvPicPr>
          <p:blipFill rotWithShape="1">
            <a:blip r:embed="rId5">
              <a:alphaModFix/>
            </a:blip>
            <a:srcRect b="22241" l="0" r="0" t="15161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54" name="Google Shape;454;g3f0b4a54288_0_217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5" name="Google Shape;455;g3f0b4a54288_0_217"/>
          <p:cNvGrpSpPr/>
          <p:nvPr/>
        </p:nvGrpSpPr>
        <p:grpSpPr>
          <a:xfrm>
            <a:off x="6399425" y="1916113"/>
            <a:ext cx="2200500" cy="2765575"/>
            <a:chOff x="6399425" y="1916125"/>
            <a:chExt cx="2200500" cy="2765575"/>
          </a:xfrm>
        </p:grpSpPr>
        <p:pic>
          <p:nvPicPr>
            <p:cNvPr id="456" name="Google Shape;456;g3f0b4a54288_0_217" title="maarten-van-den-heuvel-gZXx8lKAb7Y-unsplash.jpg"/>
            <p:cNvPicPr preferRelativeResize="0"/>
            <p:nvPr/>
          </p:nvPicPr>
          <p:blipFill rotWithShape="1">
            <a:blip r:embed="rId6">
              <a:alphaModFix/>
            </a:blip>
            <a:srcRect b="0" l="21875" r="21875" t="0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57" name="Google Shape;457;g3f0b4a54288_0_217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8" name="Google Shape;458;g3f0b4a54288_0_217"/>
          <p:cNvGrpSpPr/>
          <p:nvPr/>
        </p:nvGrpSpPr>
        <p:grpSpPr>
          <a:xfrm>
            <a:off x="9120769" y="1916113"/>
            <a:ext cx="2200500" cy="2765637"/>
            <a:chOff x="9120769" y="1916125"/>
            <a:chExt cx="2200500" cy="2765637"/>
          </a:xfrm>
        </p:grpSpPr>
        <p:pic>
          <p:nvPicPr>
            <p:cNvPr id="459" name="Google Shape;459;g3f0b4a54288_0_217" title="tomasz-zielonka-R0uu9FEDUMk-unsplash.jpg"/>
            <p:cNvPicPr preferRelativeResize="0"/>
            <p:nvPr/>
          </p:nvPicPr>
          <p:blipFill rotWithShape="1">
            <a:blip r:embed="rId7">
              <a:alphaModFix/>
            </a:blip>
            <a:srcRect b="16676" l="0" r="0" t="16676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60" name="Google Shape;460;g3f0b4a54288_0_217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4.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1" name="Google Shape;461;g3f0b4a54288_0_217"/>
          <p:cNvSpPr txBox="1"/>
          <p:nvPr/>
        </p:nvSpPr>
        <p:spPr>
          <a:xfrm>
            <a:off x="1902425" y="5971475"/>
            <a:ext cx="76884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Photos: Jovyn Chamb, Enrico Bet, Maarten van den Heuvel, Tomasz Zielonka/Unsplash</a:t>
            </a: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Google Shape;466;g3f0b4a54288_0_237" title="BQN26_Powerpoint_Question_Slides_(Background Design Elements)_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g3f0b4a54288_0_237"/>
          <p:cNvSpPr/>
          <p:nvPr/>
        </p:nvSpPr>
        <p:spPr>
          <a:xfrm>
            <a:off x="3678075" y="4831275"/>
            <a:ext cx="2200500" cy="10302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Sydney Opera House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g3f0b4a54288_0_237"/>
          <p:cNvSpPr/>
          <p:nvPr/>
        </p:nvSpPr>
        <p:spPr>
          <a:xfrm>
            <a:off x="956700" y="4831275"/>
            <a:ext cx="2200500" cy="10302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Giant’s Causeway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g3f0b4a54288_0_237"/>
          <p:cNvSpPr/>
          <p:nvPr/>
        </p:nvSpPr>
        <p:spPr>
          <a:xfrm>
            <a:off x="6399425" y="4831275"/>
            <a:ext cx="2200500" cy="10302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Sagrada Família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g3f0b4a54288_0_237"/>
          <p:cNvSpPr/>
          <p:nvPr/>
        </p:nvSpPr>
        <p:spPr>
          <a:xfrm>
            <a:off x="9120769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Angkor Wat 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g3f0b4a54288_0_237"/>
          <p:cNvSpPr txBox="1"/>
          <p:nvPr/>
        </p:nvSpPr>
        <p:spPr>
          <a:xfrm>
            <a:off x="1902425" y="5971475"/>
            <a:ext cx="76884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Photos: Cam Stockdale, Susan Kuriakose, Sofiia Vytrishko, allPhoto Bangkok/Unsplash</a:t>
            </a: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2" name="Google Shape;472;g3f0b4a54288_0_237"/>
          <p:cNvGrpSpPr/>
          <p:nvPr/>
        </p:nvGrpSpPr>
        <p:grpSpPr>
          <a:xfrm>
            <a:off x="956688" y="1916125"/>
            <a:ext cx="2200500" cy="2765575"/>
            <a:chOff x="956688" y="1916125"/>
            <a:chExt cx="2200500" cy="2765575"/>
          </a:xfrm>
        </p:grpSpPr>
        <p:pic>
          <p:nvPicPr>
            <p:cNvPr id="473" name="Google Shape;473;g3f0b4a54288_0_237" title="cam-stockdale-hjVq5AAgWuM-unsplash.jpg"/>
            <p:cNvPicPr preferRelativeResize="0"/>
            <p:nvPr/>
          </p:nvPicPr>
          <p:blipFill rotWithShape="1">
            <a:blip r:embed="rId4">
              <a:alphaModFix/>
            </a:blip>
            <a:srcRect b="12495" l="0" r="0" t="12503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74" name="Google Shape;474;g3f0b4a54288_0_237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5.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5" name="Google Shape;475;g3f0b4a54288_0_237"/>
          <p:cNvGrpSpPr/>
          <p:nvPr/>
        </p:nvGrpSpPr>
        <p:grpSpPr>
          <a:xfrm>
            <a:off x="3678081" y="1916125"/>
            <a:ext cx="2200500" cy="2765575"/>
            <a:chOff x="3678081" y="1916125"/>
            <a:chExt cx="2200500" cy="2765575"/>
          </a:xfrm>
        </p:grpSpPr>
        <p:pic>
          <p:nvPicPr>
            <p:cNvPr id="476" name="Google Shape;476;g3f0b4a54288_0_237" title="susan-kuriakose-Lhg4SEhK7SI-unsplash.jpg"/>
            <p:cNvPicPr preferRelativeResize="0"/>
            <p:nvPr/>
          </p:nvPicPr>
          <p:blipFill rotWithShape="1">
            <a:blip r:embed="rId5">
              <a:alphaModFix/>
            </a:blip>
            <a:srcRect b="0" l="14591" r="26765" t="0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77" name="Google Shape;477;g3f0b4a54288_0_237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6.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8" name="Google Shape;478;g3f0b4a54288_0_237"/>
          <p:cNvGrpSpPr/>
          <p:nvPr/>
        </p:nvGrpSpPr>
        <p:grpSpPr>
          <a:xfrm>
            <a:off x="6399425" y="1916125"/>
            <a:ext cx="2200500" cy="2765575"/>
            <a:chOff x="6399425" y="1916125"/>
            <a:chExt cx="2200500" cy="2765575"/>
          </a:xfrm>
        </p:grpSpPr>
        <p:pic>
          <p:nvPicPr>
            <p:cNvPr id="479" name="Google Shape;479;g3f0b4a54288_0_237" title="sofiia-vytrishko-7fi3v8FTsNE-unsplash.jpg"/>
            <p:cNvPicPr preferRelativeResize="0"/>
            <p:nvPr/>
          </p:nvPicPr>
          <p:blipFill rotWithShape="1">
            <a:blip r:embed="rId6">
              <a:alphaModFix/>
            </a:blip>
            <a:srcRect b="25900" l="0" r="0" t="7451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80" name="Google Shape;480;g3f0b4a54288_0_237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7.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1" name="Google Shape;481;g3f0b4a54288_0_237"/>
          <p:cNvGrpSpPr/>
          <p:nvPr/>
        </p:nvGrpSpPr>
        <p:grpSpPr>
          <a:xfrm>
            <a:off x="9120769" y="1916125"/>
            <a:ext cx="2200500" cy="2765637"/>
            <a:chOff x="9120769" y="1916125"/>
            <a:chExt cx="2200500" cy="2765637"/>
          </a:xfrm>
        </p:grpSpPr>
        <p:pic>
          <p:nvPicPr>
            <p:cNvPr id="482" name="Google Shape;482;g3f0b4a54288_0_237" title="allphoto-bangkok-gt3gK_Wob2g-unsplash.jpg"/>
            <p:cNvPicPr preferRelativeResize="0"/>
            <p:nvPr/>
          </p:nvPicPr>
          <p:blipFill rotWithShape="1">
            <a:blip r:embed="rId7">
              <a:alphaModFix/>
            </a:blip>
            <a:srcRect b="17451" l="21831" r="23151" t="0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83" name="Google Shape;483;g3f0b4a54288_0_237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8.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34" title="BQN26_Powerpoint_Question_Slides_(Background Design Elements)_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34"/>
          <p:cNvSpPr/>
          <p:nvPr/>
        </p:nvSpPr>
        <p:spPr>
          <a:xfrm>
            <a:off x="3678081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Ferrari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34"/>
          <p:cNvSpPr/>
          <p:nvPr/>
        </p:nvSpPr>
        <p:spPr>
          <a:xfrm>
            <a:off x="956688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McDonald’s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34"/>
          <p:cNvSpPr/>
          <p:nvPr/>
        </p:nvSpPr>
        <p:spPr>
          <a:xfrm>
            <a:off x="6399425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Apple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2" name="Google Shape;492;p34"/>
          <p:cNvGrpSpPr/>
          <p:nvPr/>
        </p:nvGrpSpPr>
        <p:grpSpPr>
          <a:xfrm>
            <a:off x="956688" y="1916125"/>
            <a:ext cx="2200500" cy="2765575"/>
            <a:chOff x="956688" y="1916125"/>
            <a:chExt cx="2200500" cy="2765575"/>
          </a:xfrm>
        </p:grpSpPr>
        <p:pic>
          <p:nvPicPr>
            <p:cNvPr id="493" name="Google Shape;493;p34" title="BQN_Quiz_Rnd5Logos_1. McDonalds.jpg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94" name="Google Shape;494;p34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1.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5" name="Google Shape;495;p34"/>
          <p:cNvGrpSpPr/>
          <p:nvPr/>
        </p:nvGrpSpPr>
        <p:grpSpPr>
          <a:xfrm>
            <a:off x="3678081" y="1916125"/>
            <a:ext cx="2200500" cy="2765575"/>
            <a:chOff x="3678081" y="1916125"/>
            <a:chExt cx="2200500" cy="2765575"/>
          </a:xfrm>
        </p:grpSpPr>
        <p:pic>
          <p:nvPicPr>
            <p:cNvPr id="496" name="Google Shape;496;p34" title="BQN_Quiz_Rnd5Logos_2. Ferrari.jpg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497" name="Google Shape;497;p34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8" name="Google Shape;498;p34"/>
          <p:cNvGrpSpPr/>
          <p:nvPr/>
        </p:nvGrpSpPr>
        <p:grpSpPr>
          <a:xfrm>
            <a:off x="6399425" y="1916125"/>
            <a:ext cx="2200500" cy="2765575"/>
            <a:chOff x="6399425" y="1916125"/>
            <a:chExt cx="2200500" cy="2765575"/>
          </a:xfrm>
        </p:grpSpPr>
        <p:pic>
          <p:nvPicPr>
            <p:cNvPr id="499" name="Google Shape;499;p34" title="BQN_Quiz_Rnd5Logos_3. Apple.jpg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500" name="Google Shape;500;p34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1" name="Google Shape;501;p34"/>
          <p:cNvGrpSpPr/>
          <p:nvPr/>
        </p:nvGrpSpPr>
        <p:grpSpPr>
          <a:xfrm>
            <a:off x="9120769" y="1916125"/>
            <a:ext cx="2200500" cy="2765637"/>
            <a:chOff x="9120769" y="1916125"/>
            <a:chExt cx="2200500" cy="2765637"/>
          </a:xfrm>
        </p:grpSpPr>
        <p:pic>
          <p:nvPicPr>
            <p:cNvPr id="502" name="Google Shape;502;p34" title="BQN_Quiz_Rnd5Logos_4. Pan Am.jpg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503" name="Google Shape;503;p34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4.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4" name="Google Shape;504;p34"/>
          <p:cNvSpPr/>
          <p:nvPr/>
        </p:nvSpPr>
        <p:spPr>
          <a:xfrm>
            <a:off x="9120769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Pan Am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Google Shape;509;g3f0b4a54288_0_114" title="BQN26_Powerpoint_Question_Slides_(Background Design Elements)_6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g3f0b4a54288_0_114"/>
          <p:cNvSpPr/>
          <p:nvPr/>
        </p:nvSpPr>
        <p:spPr>
          <a:xfrm>
            <a:off x="3678081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HSBC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g3f0b4a54288_0_114"/>
          <p:cNvSpPr/>
          <p:nvPr/>
        </p:nvSpPr>
        <p:spPr>
          <a:xfrm>
            <a:off x="956688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Starbucks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g3f0b4a54288_0_114"/>
          <p:cNvSpPr/>
          <p:nvPr/>
        </p:nvSpPr>
        <p:spPr>
          <a:xfrm>
            <a:off x="6399425" y="4831275"/>
            <a:ext cx="2200500" cy="10302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Blockbuster Video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3" name="Google Shape;513;g3f0b4a54288_0_114"/>
          <p:cNvGrpSpPr/>
          <p:nvPr/>
        </p:nvGrpSpPr>
        <p:grpSpPr>
          <a:xfrm>
            <a:off x="956688" y="1916125"/>
            <a:ext cx="2200500" cy="2765575"/>
            <a:chOff x="956688" y="1916125"/>
            <a:chExt cx="2200500" cy="2765575"/>
          </a:xfrm>
        </p:grpSpPr>
        <p:pic>
          <p:nvPicPr>
            <p:cNvPr id="514" name="Google Shape;514;g3f0b4a54288_0_114" title="BQN_Quiz_Rnd5Logos_5. Starbucks.jpg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515" name="Google Shape;515;g3f0b4a54288_0_114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5.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6" name="Google Shape;516;g3f0b4a54288_0_114"/>
          <p:cNvGrpSpPr/>
          <p:nvPr/>
        </p:nvGrpSpPr>
        <p:grpSpPr>
          <a:xfrm>
            <a:off x="3678081" y="1916125"/>
            <a:ext cx="2200500" cy="2765575"/>
            <a:chOff x="3678081" y="1916125"/>
            <a:chExt cx="2200500" cy="2765575"/>
          </a:xfrm>
        </p:grpSpPr>
        <p:pic>
          <p:nvPicPr>
            <p:cNvPr id="517" name="Google Shape;517;g3f0b4a54288_0_114" title="BQN_Quiz_Rnd5Logos_6. HSBC.jpg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518" name="Google Shape;518;g3f0b4a54288_0_114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6.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9" name="Google Shape;519;g3f0b4a54288_0_114"/>
          <p:cNvGrpSpPr/>
          <p:nvPr/>
        </p:nvGrpSpPr>
        <p:grpSpPr>
          <a:xfrm>
            <a:off x="6399425" y="1916125"/>
            <a:ext cx="2200500" cy="2765575"/>
            <a:chOff x="6399425" y="1916125"/>
            <a:chExt cx="2200500" cy="2765575"/>
          </a:xfrm>
        </p:grpSpPr>
        <p:pic>
          <p:nvPicPr>
            <p:cNvPr id="520" name="Google Shape;520;g3f0b4a54288_0_114" title="BQN_Quiz_Rnd5Logos_7. Blockbuster Video.jpg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521" name="Google Shape;521;g3f0b4a54288_0_114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7.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2" name="Google Shape;522;g3f0b4a54288_0_114"/>
          <p:cNvGrpSpPr/>
          <p:nvPr/>
        </p:nvGrpSpPr>
        <p:grpSpPr>
          <a:xfrm>
            <a:off x="9120769" y="1916125"/>
            <a:ext cx="2200500" cy="2765637"/>
            <a:chOff x="9120769" y="1916125"/>
            <a:chExt cx="2200500" cy="2765637"/>
          </a:xfrm>
        </p:grpSpPr>
        <p:pic>
          <p:nvPicPr>
            <p:cNvPr id="523" name="Google Shape;523;g3f0b4a54288_0_114" title="BQN_Quiz_Rnd5Logos_8. Chanel.jpg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524" name="Google Shape;524;g3f0b4a54288_0_114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8.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5" name="Google Shape;525;g3f0b4a54288_0_114"/>
          <p:cNvSpPr/>
          <p:nvPr/>
        </p:nvSpPr>
        <p:spPr>
          <a:xfrm>
            <a:off x="9120769" y="4831275"/>
            <a:ext cx="22005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Chanel</a:t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4" title="BQN26_Powerpoint_Question_Slides_(Background Design Elements)_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4"/>
          <p:cNvSpPr txBox="1"/>
          <p:nvPr/>
        </p:nvSpPr>
        <p:spPr>
          <a:xfrm>
            <a:off x="946476" y="3005425"/>
            <a:ext cx="75849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social media platforms was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 founded in the 2000s?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Facebook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Twitter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Instagram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TikTok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 txBox="1"/>
          <p:nvPr/>
        </p:nvSpPr>
        <p:spPr>
          <a:xfrm>
            <a:off x="946475" y="1916125"/>
            <a:ext cx="7343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is not a noble gas?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Helium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Neon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Nitrogen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Argon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4"/>
          <p:cNvSpPr txBox="1"/>
          <p:nvPr/>
        </p:nvSpPr>
        <p:spPr>
          <a:xfrm>
            <a:off x="956750" y="4402825"/>
            <a:ext cx="70578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is not a bone found in the human ear?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Stirrup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Anvil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Hammer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Tibia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4"/>
          <p:cNvSpPr txBox="1"/>
          <p:nvPr/>
        </p:nvSpPr>
        <p:spPr>
          <a:xfrm>
            <a:off x="946475" y="5492125"/>
            <a:ext cx="7343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was not a NASA space shuttle?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Discovery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Apollo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Challenger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Endeavour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36" title="BQN26_Powerpoint_Question_Slides_(Background Design Elements)_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36"/>
          <p:cNvSpPr txBox="1"/>
          <p:nvPr/>
        </p:nvSpPr>
        <p:spPr>
          <a:xfrm>
            <a:off x="956747" y="1916125"/>
            <a:ext cx="471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‘A far…’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36"/>
          <p:cNvSpPr txBox="1"/>
          <p:nvPr/>
        </p:nvSpPr>
        <p:spPr>
          <a:xfrm>
            <a:off x="956747" y="2697625"/>
            <a:ext cx="471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‘To pull out all the…’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36"/>
          <p:cNvSpPr txBox="1"/>
          <p:nvPr/>
        </p:nvSpPr>
        <p:spPr>
          <a:xfrm>
            <a:off x="956747" y="3463825"/>
            <a:ext cx="456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‘To wait for the dust to…’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36"/>
          <p:cNvSpPr txBox="1"/>
          <p:nvPr/>
        </p:nvSpPr>
        <p:spPr>
          <a:xfrm>
            <a:off x="956747" y="4230025"/>
            <a:ext cx="456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12"/>
                  </a:ext>
                </a:extLst>
              </a:rPr>
              <a:t>To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keep something at…’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36"/>
          <p:cNvSpPr/>
          <p:nvPr/>
        </p:nvSpPr>
        <p:spPr>
          <a:xfrm>
            <a:off x="6141850" y="26976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Stops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36"/>
          <p:cNvSpPr/>
          <p:nvPr/>
        </p:nvSpPr>
        <p:spPr>
          <a:xfrm>
            <a:off x="6141850" y="19161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Cry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36"/>
          <p:cNvSpPr/>
          <p:nvPr/>
        </p:nvSpPr>
        <p:spPr>
          <a:xfrm>
            <a:off x="6141850" y="34638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Settle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36"/>
          <p:cNvSpPr/>
          <p:nvPr/>
        </p:nvSpPr>
        <p:spPr>
          <a:xfrm>
            <a:off x="6141850" y="42300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Bay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Google Shape;543;p37" title="BQN26_Powerpoint_Question_Slides_(Background Design Elements)_7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37"/>
          <p:cNvSpPr txBox="1"/>
          <p:nvPr/>
        </p:nvSpPr>
        <p:spPr>
          <a:xfrm>
            <a:off x="956747" y="1916050"/>
            <a:ext cx="4782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‘The exception that proves the...’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37"/>
          <p:cNvSpPr txBox="1"/>
          <p:nvPr/>
        </p:nvSpPr>
        <p:spPr>
          <a:xfrm>
            <a:off x="956750" y="2697625"/>
            <a:ext cx="390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‘To throw down the…’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37"/>
          <p:cNvSpPr txBox="1"/>
          <p:nvPr/>
        </p:nvSpPr>
        <p:spPr>
          <a:xfrm>
            <a:off x="956750" y="3463900"/>
            <a:ext cx="525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‘To take the wind out of someone’s...’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37"/>
          <p:cNvSpPr txBox="1"/>
          <p:nvPr/>
        </p:nvSpPr>
        <p:spPr>
          <a:xfrm>
            <a:off x="956750" y="4230250"/>
            <a:ext cx="4242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‘To buy a pig in a...’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7"/>
          <p:cNvSpPr/>
          <p:nvPr/>
        </p:nvSpPr>
        <p:spPr>
          <a:xfrm>
            <a:off x="6141850" y="3463900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Sails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37"/>
          <p:cNvSpPr/>
          <p:nvPr/>
        </p:nvSpPr>
        <p:spPr>
          <a:xfrm>
            <a:off x="6141850" y="26976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Gauntlet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37"/>
          <p:cNvSpPr/>
          <p:nvPr/>
        </p:nvSpPr>
        <p:spPr>
          <a:xfrm>
            <a:off x="6141850" y="1916050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Rule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37"/>
          <p:cNvSpPr/>
          <p:nvPr/>
        </p:nvSpPr>
        <p:spPr>
          <a:xfrm>
            <a:off x="6141850" y="423017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Poke</a:t>
            </a:r>
            <a:endParaRPr b="0" i="0" sz="20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Google Shape;556;p38" title="BQN26_Powerpoint_Question_Slides_(Background Design Elements)_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38"/>
          <p:cNvSpPr/>
          <p:nvPr/>
        </p:nvSpPr>
        <p:spPr>
          <a:xfrm>
            <a:off x="6141850" y="3005350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India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38"/>
          <p:cNvSpPr/>
          <p:nvPr/>
        </p:nvSpPr>
        <p:spPr>
          <a:xfrm>
            <a:off x="6141850" y="1916125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Basel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38"/>
          <p:cNvSpPr/>
          <p:nvPr/>
        </p:nvSpPr>
        <p:spPr>
          <a:xfrm>
            <a:off x="6141850" y="4387150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King Charles III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38"/>
          <p:cNvSpPr txBox="1"/>
          <p:nvPr/>
        </p:nvSpPr>
        <p:spPr>
          <a:xfrm>
            <a:off x="956750" y="1916125"/>
            <a:ext cx="4391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Swiss city hosted the 2025 Eurovision Song Contest?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38"/>
          <p:cNvSpPr txBox="1"/>
          <p:nvPr/>
        </p:nvSpPr>
        <p:spPr>
          <a:xfrm>
            <a:off x="956747" y="3005350"/>
            <a:ext cx="4782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South Asian country officially overtook Japan to become the world's third-largest economy?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38"/>
          <p:cNvSpPr txBox="1"/>
          <p:nvPr/>
        </p:nvSpPr>
        <p:spPr>
          <a:xfrm>
            <a:off x="956749" y="4387075"/>
            <a:ext cx="4713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European world leader celebrated their 77th birthday in 2025?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39" title="BQN26_Powerpoint_Question_Slides_(Background Design Elements)_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39"/>
          <p:cNvSpPr/>
          <p:nvPr/>
        </p:nvSpPr>
        <p:spPr>
          <a:xfrm>
            <a:off x="6141850" y="439967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Tesla/Waymo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39"/>
          <p:cNvSpPr/>
          <p:nvPr/>
        </p:nvSpPr>
        <p:spPr>
          <a:xfrm>
            <a:off x="6141850" y="2990125"/>
            <a:ext cx="28806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Monopoly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39"/>
          <p:cNvSpPr txBox="1"/>
          <p:nvPr/>
        </p:nvSpPr>
        <p:spPr>
          <a:xfrm>
            <a:off x="956750" y="2990125"/>
            <a:ext cx="44211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2025, the Royal Mint released a special coin themed around which famous board game?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39"/>
          <p:cNvSpPr txBox="1"/>
          <p:nvPr/>
        </p:nvSpPr>
        <p:spPr>
          <a:xfrm>
            <a:off x="956747" y="4387525"/>
            <a:ext cx="4885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tech company launched their first 'fully autonomous' consumer car last year?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39"/>
          <p:cNvSpPr txBox="1"/>
          <p:nvPr/>
        </p:nvSpPr>
        <p:spPr>
          <a:xfrm>
            <a:off x="991099" y="1916125"/>
            <a:ext cx="4713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team won Super Bowl LIX in February 2025, the Philadelphia…?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39"/>
          <p:cNvSpPr/>
          <p:nvPr/>
        </p:nvSpPr>
        <p:spPr>
          <a:xfrm>
            <a:off x="6141850" y="1928275"/>
            <a:ext cx="2880600" cy="6837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Eagles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g3f0b4a54288_0_421" title="BQN26_Powerpoint_Question_Slides_(Background Design Elements)_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g3f0b4a54288_0_421"/>
          <p:cNvSpPr/>
          <p:nvPr/>
        </p:nvSpPr>
        <p:spPr>
          <a:xfrm>
            <a:off x="6141850" y="1916125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Norway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g3f0b4a54288_0_421"/>
          <p:cNvSpPr txBox="1"/>
          <p:nvPr/>
        </p:nvSpPr>
        <p:spPr>
          <a:xfrm>
            <a:off x="956750" y="1928050"/>
            <a:ext cx="45090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Scandinavian country became the first in the world to officially have more electric vehicles on the road than petrol cars in 2025?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g3f0b4a54288_0_421"/>
          <p:cNvSpPr txBox="1"/>
          <p:nvPr/>
        </p:nvSpPr>
        <p:spPr>
          <a:xfrm>
            <a:off x="1021225" y="3619700"/>
            <a:ext cx="4356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female singer finally won her first-ever Album of the Year award at the 2025 Grammys for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Cowboy Carter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g3f0b4a54288_0_421"/>
          <p:cNvSpPr/>
          <p:nvPr/>
        </p:nvSpPr>
        <p:spPr>
          <a:xfrm>
            <a:off x="6141850" y="3612000"/>
            <a:ext cx="2880600" cy="7233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Beyoncé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Google Shape;587;p40" title="BQN26_Powerpoint_Question_Slides_(Background Design Elements)_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40"/>
          <p:cNvSpPr txBox="1"/>
          <p:nvPr/>
        </p:nvSpPr>
        <p:spPr>
          <a:xfrm>
            <a:off x="1048850" y="4828150"/>
            <a:ext cx="4885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‘All we have to decide is what to do with the time that is given us.’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40"/>
          <p:cNvSpPr/>
          <p:nvPr/>
        </p:nvSpPr>
        <p:spPr>
          <a:xfrm>
            <a:off x="5924688" y="4828150"/>
            <a:ext cx="3076800" cy="9684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Book –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J.R.R. Tolkien's </a:t>
            </a:r>
            <a:b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1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i="1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13"/>
                  </a:ext>
                </a:extLst>
              </a:rPr>
              <a:t>Fellowship of the Ring</a:t>
            </a:r>
            <a:endParaRPr b="0" i="1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40"/>
          <p:cNvSpPr txBox="1"/>
          <p:nvPr/>
        </p:nvSpPr>
        <p:spPr>
          <a:xfrm>
            <a:off x="956750" y="1965250"/>
            <a:ext cx="64845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‘God helps those who help themselves.’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40"/>
          <p:cNvSpPr txBox="1"/>
          <p:nvPr/>
        </p:nvSpPr>
        <p:spPr>
          <a:xfrm>
            <a:off x="956750" y="3062725"/>
            <a:ext cx="4885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‘There is nothing new under the sun.’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40"/>
          <p:cNvSpPr txBox="1"/>
          <p:nvPr/>
        </p:nvSpPr>
        <p:spPr>
          <a:xfrm>
            <a:off x="956750" y="3945425"/>
            <a:ext cx="4885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‘The greatest of these is love.’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40"/>
          <p:cNvSpPr/>
          <p:nvPr/>
        </p:nvSpPr>
        <p:spPr>
          <a:xfrm>
            <a:off x="5924613" y="3844300"/>
            <a:ext cx="30768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Bible –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Corinthians 13:13</a:t>
            </a:r>
            <a:endParaRPr b="0" i="0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40"/>
          <p:cNvSpPr/>
          <p:nvPr/>
        </p:nvSpPr>
        <p:spPr>
          <a:xfrm>
            <a:off x="5924613" y="1742800"/>
            <a:ext cx="3076800" cy="9684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Book –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Attributed to Benjamin Franklin</a:t>
            </a:r>
            <a:endParaRPr b="0" i="0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40"/>
          <p:cNvSpPr/>
          <p:nvPr/>
        </p:nvSpPr>
        <p:spPr>
          <a:xfrm>
            <a:off x="5924613" y="2912425"/>
            <a:ext cx="30768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Bible –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Ecclesiastes 1:9</a:t>
            </a:r>
            <a:endParaRPr b="0" i="0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Google Shape;600;p41" title="BQN26_Powerpoint_Question_Slides_(Background Design Elements)_9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41"/>
          <p:cNvSpPr/>
          <p:nvPr/>
        </p:nvSpPr>
        <p:spPr>
          <a:xfrm>
            <a:off x="5934650" y="2749338"/>
            <a:ext cx="2849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Bible –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Jeremiah 13:23</a:t>
            </a:r>
            <a:endParaRPr b="0" i="0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41"/>
          <p:cNvSpPr/>
          <p:nvPr/>
        </p:nvSpPr>
        <p:spPr>
          <a:xfrm>
            <a:off x="5934650" y="1347225"/>
            <a:ext cx="2849400" cy="1243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Book –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Coined by Christian theologian John Wesley</a:t>
            </a:r>
            <a:endParaRPr b="0" i="0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41"/>
          <p:cNvSpPr/>
          <p:nvPr/>
        </p:nvSpPr>
        <p:spPr>
          <a:xfrm>
            <a:off x="5934650" y="3608463"/>
            <a:ext cx="2849400" cy="1243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Book – 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From Shakespeare's play </a:t>
            </a:r>
            <a:r>
              <a:rPr b="1" i="1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Hamlet</a:t>
            </a:r>
            <a:endParaRPr b="0" i="1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41"/>
          <p:cNvSpPr txBox="1"/>
          <p:nvPr/>
        </p:nvSpPr>
        <p:spPr>
          <a:xfrm>
            <a:off x="956750" y="1916050"/>
            <a:ext cx="474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‘Cleanliness is next to godliness.’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41"/>
          <p:cNvSpPr txBox="1"/>
          <p:nvPr/>
        </p:nvSpPr>
        <p:spPr>
          <a:xfrm>
            <a:off x="956750" y="2899650"/>
            <a:ext cx="474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‘Can a leopard change his spots?’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41"/>
          <p:cNvSpPr txBox="1"/>
          <p:nvPr/>
        </p:nvSpPr>
        <p:spPr>
          <a:xfrm>
            <a:off x="956750" y="3923563"/>
            <a:ext cx="497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‘To thine own self be true.’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41"/>
          <p:cNvSpPr txBox="1"/>
          <p:nvPr/>
        </p:nvSpPr>
        <p:spPr>
          <a:xfrm>
            <a:off x="956750" y="5107625"/>
            <a:ext cx="497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‘Pride goes before destruction.’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41"/>
          <p:cNvSpPr/>
          <p:nvPr/>
        </p:nvSpPr>
        <p:spPr>
          <a:xfrm>
            <a:off x="5934650" y="5010600"/>
            <a:ext cx="2849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Bible –</a:t>
            </a:r>
            <a:r>
              <a:rPr b="1" i="0" lang="en-U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Proverbs 16:18</a:t>
            </a:r>
            <a:endParaRPr b="0" i="0" sz="18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" name="Google Shape;613;g3f0b4a54288_0_483" title="BQN26_Powerpoint_Question_Slides_(Background Design Elements)_1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g3f0b4a54288_0_483"/>
          <p:cNvSpPr/>
          <p:nvPr/>
        </p:nvSpPr>
        <p:spPr>
          <a:xfrm>
            <a:off x="6185375" y="2955738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Three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g3f0b4a54288_0_483"/>
          <p:cNvSpPr/>
          <p:nvPr/>
        </p:nvSpPr>
        <p:spPr>
          <a:xfrm>
            <a:off x="6141850" y="181165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b</a:t>
            </a: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g3f0b4a54288_0_483"/>
          <p:cNvSpPr txBox="1"/>
          <p:nvPr/>
        </p:nvSpPr>
        <p:spPr>
          <a:xfrm>
            <a:off x="956750" y="1916050"/>
            <a:ext cx="47436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only mammal capable of sustained true flight?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g3f0b4a54288_0_483"/>
          <p:cNvSpPr txBox="1"/>
          <p:nvPr/>
        </p:nvSpPr>
        <p:spPr>
          <a:xfrm>
            <a:off x="956750" y="3012850"/>
            <a:ext cx="47436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many separate hearts does an octopus have?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g3f0b4a54288_0_483"/>
          <p:cNvSpPr txBox="1"/>
          <p:nvPr/>
        </p:nvSpPr>
        <p:spPr>
          <a:xfrm>
            <a:off x="956750" y="4109650"/>
            <a:ext cx="4977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tiny bird is the only one that can fly backwards?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g3f0b4a54288_0_483"/>
          <p:cNvSpPr/>
          <p:nvPr/>
        </p:nvSpPr>
        <p:spPr>
          <a:xfrm>
            <a:off x="6141850" y="4099849"/>
            <a:ext cx="2642400" cy="6405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Hummingbird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g3f0b4a54288_0_483"/>
          <p:cNvSpPr txBox="1"/>
          <p:nvPr/>
        </p:nvSpPr>
        <p:spPr>
          <a:xfrm>
            <a:off x="1041925" y="5191150"/>
            <a:ext cx="4977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largest species of shark currently living in our oceans?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g3f0b4a54288_0_483"/>
          <p:cNvSpPr/>
          <p:nvPr/>
        </p:nvSpPr>
        <p:spPr>
          <a:xfrm>
            <a:off x="6185375" y="5183649"/>
            <a:ext cx="2642400" cy="6405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Whale Shark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Google Shape;626;g3f0b4a54288_2_70" title="BQN26_Powerpoint_Question_Slides_(Background Design Elements)_10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g3f0b4a54288_2_70"/>
          <p:cNvSpPr/>
          <p:nvPr/>
        </p:nvSpPr>
        <p:spPr>
          <a:xfrm>
            <a:off x="6141850" y="346170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parliament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g3f0b4a54288_2_70"/>
          <p:cNvSpPr/>
          <p:nvPr/>
        </p:nvSpPr>
        <p:spPr>
          <a:xfrm>
            <a:off x="6141850" y="20425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eahorse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g3f0b4a54288_2_70"/>
          <p:cNvSpPr txBox="1"/>
          <p:nvPr/>
        </p:nvSpPr>
        <p:spPr>
          <a:xfrm>
            <a:off x="956750" y="1916050"/>
            <a:ext cx="47436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species of fish, named after a land mammal, where the male, rather than the female, carries the eggs and gives birth to the young?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g3f0b4a54288_2_70"/>
          <p:cNvSpPr txBox="1"/>
          <p:nvPr/>
        </p:nvSpPr>
        <p:spPr>
          <a:xfrm>
            <a:off x="956750" y="3612000"/>
            <a:ext cx="474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name is given to a group of owls?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g3f0b4a54288_2_70"/>
          <p:cNvSpPr txBox="1"/>
          <p:nvPr/>
        </p:nvSpPr>
        <p:spPr>
          <a:xfrm>
            <a:off x="956750" y="4368950"/>
            <a:ext cx="4977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land animal has the longest pregnancy, lasting about 22 months?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g3f0b4a54288_2_70"/>
          <p:cNvSpPr/>
          <p:nvPr/>
        </p:nvSpPr>
        <p:spPr>
          <a:xfrm>
            <a:off x="6141850" y="4422049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Elephant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g3f0b4a54288_2_70"/>
          <p:cNvSpPr txBox="1"/>
          <p:nvPr/>
        </p:nvSpPr>
        <p:spPr>
          <a:xfrm>
            <a:off x="956750" y="5433700"/>
            <a:ext cx="4977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flightless African bird has eyes that are larger than its brain?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g3f0b4a54288_2_70"/>
          <p:cNvSpPr/>
          <p:nvPr/>
        </p:nvSpPr>
        <p:spPr>
          <a:xfrm>
            <a:off x="6141850" y="5460249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strich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9" name="Google Shape;639;g3f0b4a54288_0_471" title="BQN26_Powerpoint_Question_Slides_(Background Design Elements)_1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g3f0b4a54288_0_471"/>
          <p:cNvSpPr/>
          <p:nvPr/>
        </p:nvSpPr>
        <p:spPr>
          <a:xfrm>
            <a:off x="6141850" y="316680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1989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g3f0b4a54288_0_471"/>
          <p:cNvSpPr/>
          <p:nvPr/>
        </p:nvSpPr>
        <p:spPr>
          <a:xfrm>
            <a:off x="6141850" y="20425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Seven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g3f0b4a54288_0_471"/>
          <p:cNvSpPr txBox="1"/>
          <p:nvPr/>
        </p:nvSpPr>
        <p:spPr>
          <a:xfrm>
            <a:off x="956750" y="1916050"/>
            <a:ext cx="47436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many colours are in a standard rainbow, devised by Isaac Newton?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g3f0b4a54288_0_471"/>
          <p:cNvSpPr txBox="1"/>
          <p:nvPr/>
        </p:nvSpPr>
        <p:spPr>
          <a:xfrm>
            <a:off x="956750" y="2921100"/>
            <a:ext cx="4743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which year did the Berlin Wall fall, marking a pivotal moment in the end of the Cold War?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g3f0b4a54288_0_471"/>
          <p:cNvSpPr txBox="1"/>
          <p:nvPr/>
        </p:nvSpPr>
        <p:spPr>
          <a:xfrm>
            <a:off x="956750" y="4156550"/>
            <a:ext cx="4977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14"/>
                  </a:ext>
                </a:extLst>
              </a:rPr>
              <a:t>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major greenhouse gas do plants absorb from the atmosphere for photosynthesis?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g3f0b4a54288_0_471"/>
          <p:cNvSpPr/>
          <p:nvPr/>
        </p:nvSpPr>
        <p:spPr>
          <a:xfrm>
            <a:off x="6141850" y="4336999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Carbon </a:t>
            </a: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ioxide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g3f0b4a54288_0_471"/>
          <p:cNvSpPr txBox="1"/>
          <p:nvPr/>
        </p:nvSpPr>
        <p:spPr>
          <a:xfrm>
            <a:off x="956750" y="5478425"/>
            <a:ext cx="4977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smallest country in the world by land area?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g3f0b4a54288_0_471"/>
          <p:cNvSpPr/>
          <p:nvPr/>
        </p:nvSpPr>
        <p:spPr>
          <a:xfrm>
            <a:off x="6141850" y="5336274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Vatican City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5" title="BQN26_Powerpoint_Question_Slides_(Background Design Elements)_3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5"/>
          <p:cNvSpPr txBox="1"/>
          <p:nvPr/>
        </p:nvSpPr>
        <p:spPr>
          <a:xfrm>
            <a:off x="946475" y="3313675"/>
            <a:ext cx="7231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is not a mammal?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Whale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Platypus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White Shark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Bat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 txBox="1"/>
          <p:nvPr/>
        </p:nvSpPr>
        <p:spPr>
          <a:xfrm>
            <a:off x="946475" y="1916125"/>
            <a:ext cx="73437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programming languages is not named after a </a:t>
            </a: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b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 or a gem?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Ruby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Perl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Python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Pascal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 txBox="1"/>
          <p:nvPr/>
        </p:nvSpPr>
        <p:spPr>
          <a:xfrm>
            <a:off x="956750" y="4403125"/>
            <a:ext cx="7057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is not a web browser?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Chrome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Firefox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Linux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Safari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"/>
          <p:cNvSpPr txBox="1"/>
          <p:nvPr/>
        </p:nvSpPr>
        <p:spPr>
          <a:xfrm>
            <a:off x="956750" y="5492575"/>
            <a:ext cx="7057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of these is not a type of cloud?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2100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Cirrus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B: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Cumulus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Stratus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D: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Ignis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2" name="Google Shape;652;g3f0b4a54288_2_80" title="BQN26_Powerpoint_Question_Slides_(Background Design Elements)_11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g3f0b4a54288_2_80"/>
          <p:cNvSpPr/>
          <p:nvPr/>
        </p:nvSpPr>
        <p:spPr>
          <a:xfrm>
            <a:off x="6185375" y="2838513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Hawaii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g3f0b4a54288_2_80"/>
          <p:cNvSpPr/>
          <p:nvPr/>
        </p:nvSpPr>
        <p:spPr>
          <a:xfrm>
            <a:off x="6141850" y="191605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Mercury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g3f0b4a54288_2_80"/>
          <p:cNvSpPr txBox="1"/>
          <p:nvPr/>
        </p:nvSpPr>
        <p:spPr>
          <a:xfrm>
            <a:off x="956750" y="1916050"/>
            <a:ext cx="47436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metal is the only one that is liquid at room temperature?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g3f0b4a54288_2_80"/>
          <p:cNvSpPr txBox="1"/>
          <p:nvPr/>
        </p:nvSpPr>
        <p:spPr>
          <a:xfrm>
            <a:off x="956750" y="2955750"/>
            <a:ext cx="47436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only state in the USA that consists entirely of islands?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g3f0b4a54288_2_80"/>
          <p:cNvSpPr txBox="1"/>
          <p:nvPr/>
        </p:nvSpPr>
        <p:spPr>
          <a:xfrm>
            <a:off x="956750" y="3898575"/>
            <a:ext cx="4977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the classic board game Monopoly, what is the only property on the board where a player can land on but cannot actually stay?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g3f0b4a54288_2_80"/>
          <p:cNvSpPr/>
          <p:nvPr/>
        </p:nvSpPr>
        <p:spPr>
          <a:xfrm>
            <a:off x="6141850" y="3948649"/>
            <a:ext cx="2642400" cy="6405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 To Jail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g3f0b4a54288_2_80"/>
          <p:cNvSpPr txBox="1"/>
          <p:nvPr/>
        </p:nvSpPr>
        <p:spPr>
          <a:xfrm>
            <a:off x="956750" y="5133900"/>
            <a:ext cx="4977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is the only organ in the human body that can naturally regenerate itself, even if up to 75 per cent of it is removed?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g3f0b4a54288_2_80"/>
          <p:cNvSpPr/>
          <p:nvPr/>
        </p:nvSpPr>
        <p:spPr>
          <a:xfrm>
            <a:off x="6185375" y="5133899"/>
            <a:ext cx="2642400" cy="6405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liver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Google Shape;665;g3f0b4a54288_2_112" title="BQN26_Powerpoint_Question_Slides_(Background Design Elements)_1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g3f0b4a54288_2_112"/>
          <p:cNvSpPr/>
          <p:nvPr/>
        </p:nvSpPr>
        <p:spPr>
          <a:xfrm>
            <a:off x="6141850" y="2620000"/>
            <a:ext cx="2642400" cy="1075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Tubeway Army/</a:t>
            </a:r>
            <a:b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Gary Numan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g3f0b4a54288_2_112"/>
          <p:cNvSpPr/>
          <p:nvPr/>
        </p:nvSpPr>
        <p:spPr>
          <a:xfrm>
            <a:off x="6141850" y="172747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Haddaway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g3f0b4a54288_2_112"/>
          <p:cNvSpPr txBox="1"/>
          <p:nvPr/>
        </p:nvSpPr>
        <p:spPr>
          <a:xfrm>
            <a:off x="956750" y="1916050"/>
            <a:ext cx="474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love?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(Oh, baby, don't hurt me)’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g3f0b4a54288_2_112"/>
          <p:cNvSpPr txBox="1"/>
          <p:nvPr/>
        </p:nvSpPr>
        <p:spPr>
          <a:xfrm>
            <a:off x="956750" y="2921100"/>
            <a:ext cx="474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‘Are friends electric?’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g3f0b4a54288_2_112"/>
          <p:cNvSpPr txBox="1"/>
          <p:nvPr/>
        </p:nvSpPr>
        <p:spPr>
          <a:xfrm>
            <a:off x="956750" y="3992625"/>
            <a:ext cx="497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soon is now?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g3f0b4a54288_2_112"/>
          <p:cNvSpPr/>
          <p:nvPr/>
        </p:nvSpPr>
        <p:spPr>
          <a:xfrm>
            <a:off x="6141850" y="3992625"/>
            <a:ext cx="2642400" cy="6549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en-US" sz="2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Smiths</a:t>
            </a:r>
            <a:endParaRPr b="1" i="0" sz="2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g3f0b4a54288_2_112"/>
          <p:cNvSpPr txBox="1"/>
          <p:nvPr/>
        </p:nvSpPr>
        <p:spPr>
          <a:xfrm>
            <a:off x="956750" y="5002175"/>
            <a:ext cx="4977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‘Did you write the book of love, and do you have faith in God above?’</a:t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g3f0b4a54288_2_112"/>
          <p:cNvSpPr/>
          <p:nvPr/>
        </p:nvSpPr>
        <p:spPr>
          <a:xfrm>
            <a:off x="6141850" y="4944351"/>
            <a:ext cx="2642400" cy="1243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 McLean – </a:t>
            </a:r>
            <a:r>
              <a:rPr b="1" i="1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American Pie</a:t>
            </a:r>
            <a:endParaRPr b="0" i="1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Google Shape;678;g3f0b4a54288_2_124" title="BQN26_Powerpoint_Question_Slides_(Background Design Elements)_12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g3f0b4a54288_2_124"/>
          <p:cNvSpPr/>
          <p:nvPr/>
        </p:nvSpPr>
        <p:spPr>
          <a:xfrm>
            <a:off x="6185375" y="2955750"/>
            <a:ext cx="2642400" cy="10881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Alanis Morissette – </a:t>
            </a:r>
            <a:r>
              <a:rPr b="1" i="1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Ironic</a:t>
            </a:r>
            <a:endParaRPr b="0" i="1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g3f0b4a54288_2_124"/>
          <p:cNvSpPr/>
          <p:nvPr/>
        </p:nvSpPr>
        <p:spPr>
          <a:xfrm>
            <a:off x="6141850" y="1666925"/>
            <a:ext cx="2642400" cy="10881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Katy Perry – </a:t>
            </a:r>
            <a:r>
              <a:rPr b="1" i="1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Firework</a:t>
            </a:r>
            <a:endParaRPr b="0" i="1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g3f0b4a54288_2_124"/>
          <p:cNvSpPr txBox="1"/>
          <p:nvPr/>
        </p:nvSpPr>
        <p:spPr>
          <a:xfrm>
            <a:off x="956750" y="1916050"/>
            <a:ext cx="47436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‘Do you ever feel like a plastic bag, drifting through the wind, wanting to start again?’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g3f0b4a54288_2_124"/>
          <p:cNvSpPr txBox="1"/>
          <p:nvPr/>
        </p:nvSpPr>
        <p:spPr>
          <a:xfrm>
            <a:off x="956750" y="3328450"/>
            <a:ext cx="474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‘Isn't it ironic... Don't you think?’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g3f0b4a54288_2_124"/>
          <p:cNvSpPr txBox="1"/>
          <p:nvPr/>
        </p:nvSpPr>
        <p:spPr>
          <a:xfrm>
            <a:off x="956750" y="4336713"/>
            <a:ext cx="4977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Who’s afraid of little old me?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g3f0b4a54288_2_124"/>
          <p:cNvSpPr/>
          <p:nvPr/>
        </p:nvSpPr>
        <p:spPr>
          <a:xfrm>
            <a:off x="6185375" y="4175774"/>
            <a:ext cx="2642400" cy="6405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Taylor Swift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g3f0b4a54288_2_124"/>
          <p:cNvSpPr txBox="1"/>
          <p:nvPr/>
        </p:nvSpPr>
        <p:spPr>
          <a:xfrm>
            <a:off x="956750" y="5344975"/>
            <a:ext cx="4977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15"/>
                  </a:ext>
                </a:extLst>
              </a:rPr>
              <a:t>8</a:t>
            </a: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‘Does it ever drive you crazy just how fast the night changes?’</a:t>
            </a:r>
            <a:endParaRPr b="1" i="0" sz="20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g3f0b4a54288_2_124"/>
          <p:cNvSpPr/>
          <p:nvPr/>
        </p:nvSpPr>
        <p:spPr>
          <a:xfrm>
            <a:off x="6185375" y="5027775"/>
            <a:ext cx="2642400" cy="10881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One Direction – </a:t>
            </a:r>
            <a:r>
              <a:rPr b="1" i="1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Night Changes</a:t>
            </a:r>
            <a:endParaRPr b="0" i="1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1" name="Google Shape;691;p46" title="BQN26_Powerpoint_Question_Slides_(Background Design Elements)_BONUS_AW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46"/>
          <p:cNvSpPr txBox="1"/>
          <p:nvPr/>
        </p:nvSpPr>
        <p:spPr>
          <a:xfrm>
            <a:off x="956770" y="1916050"/>
            <a:ext cx="371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16"/>
                  </a:ext>
                </a:extLst>
              </a:rPr>
              <a:t>Add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 question here…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46"/>
          <p:cNvSpPr txBox="1"/>
          <p:nvPr/>
        </p:nvSpPr>
        <p:spPr>
          <a:xfrm>
            <a:off x="956750" y="3359350"/>
            <a:ext cx="386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Add question here…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46"/>
          <p:cNvSpPr txBox="1"/>
          <p:nvPr/>
        </p:nvSpPr>
        <p:spPr>
          <a:xfrm>
            <a:off x="956755" y="4952019"/>
            <a:ext cx="386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Add question here…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46"/>
          <p:cNvSpPr/>
          <p:nvPr/>
        </p:nvSpPr>
        <p:spPr>
          <a:xfrm>
            <a:off x="6185375" y="191605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Answer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46"/>
          <p:cNvSpPr/>
          <p:nvPr/>
        </p:nvSpPr>
        <p:spPr>
          <a:xfrm>
            <a:off x="6185375" y="328650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Answer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46"/>
          <p:cNvSpPr/>
          <p:nvPr/>
        </p:nvSpPr>
        <p:spPr>
          <a:xfrm>
            <a:off x="6185375" y="4801725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Answer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47" title="BQN26_Powerpoint_Question_Slides_(Background Design Elements)_BONUS_AW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47"/>
          <p:cNvSpPr txBox="1"/>
          <p:nvPr/>
        </p:nvSpPr>
        <p:spPr>
          <a:xfrm>
            <a:off x="956770" y="1916050"/>
            <a:ext cx="371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17"/>
                  </a:ext>
                </a:extLst>
              </a:rPr>
              <a:t>Add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 question here…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47"/>
          <p:cNvSpPr txBox="1"/>
          <p:nvPr/>
        </p:nvSpPr>
        <p:spPr>
          <a:xfrm>
            <a:off x="956750" y="3359350"/>
            <a:ext cx="386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Add question here…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47"/>
          <p:cNvSpPr txBox="1"/>
          <p:nvPr/>
        </p:nvSpPr>
        <p:spPr>
          <a:xfrm>
            <a:off x="956755" y="4952019"/>
            <a:ext cx="386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0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rgbClr val="343433"/>
                </a:solidFill>
                <a:latin typeface="Calibri"/>
                <a:ea typeface="Calibri"/>
                <a:cs typeface="Calibri"/>
                <a:sym typeface="Calibri"/>
              </a:rPr>
              <a:t>Add question here…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47"/>
          <p:cNvSpPr/>
          <p:nvPr/>
        </p:nvSpPr>
        <p:spPr>
          <a:xfrm>
            <a:off x="6185375" y="191605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Answer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47"/>
          <p:cNvSpPr/>
          <p:nvPr/>
        </p:nvSpPr>
        <p:spPr>
          <a:xfrm>
            <a:off x="6185375" y="3286500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Answer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47"/>
          <p:cNvSpPr/>
          <p:nvPr/>
        </p:nvSpPr>
        <p:spPr>
          <a:xfrm>
            <a:off x="6185375" y="4801725"/>
            <a:ext cx="2642400" cy="700800"/>
          </a:xfrm>
          <a:prstGeom prst="flowChartAlternateProcess">
            <a:avLst/>
          </a:prstGeom>
          <a:solidFill>
            <a:srgbClr val="115D37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Answer</a:t>
            </a:r>
            <a:endParaRPr b="0" i="0" sz="1400" u="none" cap="none" strike="noStrike">
              <a:solidFill>
                <a:srgbClr val="27AA6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6" title="BQN26_Powerpoint_Question_Slides_(Background Design Elements)_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6"/>
          <p:cNvSpPr txBox="1"/>
          <p:nvPr/>
        </p:nvSpPr>
        <p:spPr>
          <a:xfrm>
            <a:off x="946476" y="1916050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 than eggs, what is the main, starchy ingredient in a traditional Spanish omelette?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"/>
          <p:cNvSpPr txBox="1"/>
          <p:nvPr/>
        </p:nvSpPr>
        <p:spPr>
          <a:xfrm>
            <a:off x="946475" y="3005783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drink is made from the leaves of the </a:t>
            </a:r>
            <a:r>
              <a:rPr b="1" i="1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Camellia sinensis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plant, often grown in Asia?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"/>
          <p:cNvSpPr txBox="1"/>
          <p:nvPr/>
        </p:nvSpPr>
        <p:spPr>
          <a:xfrm>
            <a:off x="946475" y="4094342"/>
            <a:ext cx="7343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fruit, known as the King of Fruits in Southeast Asia,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famous for its extremely strong smell?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6"/>
          <p:cNvSpPr txBox="1"/>
          <p:nvPr/>
        </p:nvSpPr>
        <p:spPr>
          <a:xfrm>
            <a:off x="946476" y="5180950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single-celled organism leavening agent used </a:t>
            </a:r>
            <a:b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make bread rise?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7" title="BQN26_Powerpoint_Question_Slides_(Background Design Elements)_4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7"/>
          <p:cNvSpPr txBox="1"/>
          <p:nvPr/>
        </p:nvSpPr>
        <p:spPr>
          <a:xfrm>
            <a:off x="946476" y="1916050"/>
            <a:ext cx="7584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Scoville units are used to measure the strength of which vegetable?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 txBox="1"/>
          <p:nvPr/>
        </p:nvSpPr>
        <p:spPr>
          <a:xfrm>
            <a:off x="946475" y="2689613"/>
            <a:ext cx="75849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spice, often used in baking, comes from the dried inner bark of a tree?</a:t>
            </a:r>
            <a:endParaRPr b="1" i="0" sz="2100" u="none" cap="none" strike="noStrike">
              <a:solidFill>
                <a:srgbClr val="008C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7"/>
          <p:cNvSpPr txBox="1"/>
          <p:nvPr/>
        </p:nvSpPr>
        <p:spPr>
          <a:xfrm>
            <a:off x="946475" y="3770975"/>
            <a:ext cx="7343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7.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you are 'julienning' a vegetable, what shape are you cutting it into, named after a common small household object?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7"/>
          <p:cNvSpPr txBox="1"/>
          <p:nvPr/>
        </p:nvSpPr>
        <p:spPr>
          <a:xfrm>
            <a:off x="946475" y="4852325"/>
            <a:ext cx="7343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2100" u="none" cap="none" strike="noStrike">
                <a:solidFill>
                  <a:srgbClr val="008CAA"/>
                </a:solidFill>
                <a:latin typeface="Calibri"/>
                <a:ea typeface="Calibri"/>
                <a:cs typeface="Calibri"/>
                <a:sym typeface="Calibri"/>
              </a:rPr>
              <a:t>8. 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world’s most expensive spice by weight?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g3f0b4a54288_0_175" title="BQN26_Powerpoint_Question_Slides_(Background Design Elements)_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4" name="Google Shape;144;g3f0b4a54288_0_175"/>
          <p:cNvGrpSpPr/>
          <p:nvPr/>
        </p:nvGrpSpPr>
        <p:grpSpPr>
          <a:xfrm>
            <a:off x="956688" y="2754325"/>
            <a:ext cx="2200500" cy="2765575"/>
            <a:chOff x="956688" y="1916125"/>
            <a:chExt cx="2200500" cy="2765575"/>
          </a:xfrm>
        </p:grpSpPr>
        <p:pic>
          <p:nvPicPr>
            <p:cNvPr id="145" name="Google Shape;145;g3f0b4a54288_0_175" title="jovyn-chamb-iWMfiInivp4-unsplash.jpg"/>
            <p:cNvPicPr preferRelativeResize="0"/>
            <p:nvPr/>
          </p:nvPicPr>
          <p:blipFill rotWithShape="1">
            <a:blip r:embed="rId4">
              <a:alphaModFix/>
            </a:blip>
            <a:srcRect b="0" l="16676" r="16676" t="0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46" name="Google Shape;146;g3f0b4a54288_0_175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1.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" name="Google Shape;147;g3f0b4a54288_0_175"/>
          <p:cNvGrpSpPr/>
          <p:nvPr/>
        </p:nvGrpSpPr>
        <p:grpSpPr>
          <a:xfrm>
            <a:off x="3678081" y="2754325"/>
            <a:ext cx="2200500" cy="2765575"/>
            <a:chOff x="3678081" y="1916125"/>
            <a:chExt cx="2200500" cy="2765575"/>
          </a:xfrm>
        </p:grpSpPr>
        <p:pic>
          <p:nvPicPr>
            <p:cNvPr id="148" name="Google Shape;148;g3f0b4a54288_0_175" title="enrico-bet-MdJq0zFUwrw-unsplash.jpg"/>
            <p:cNvPicPr preferRelativeResize="0"/>
            <p:nvPr/>
          </p:nvPicPr>
          <p:blipFill rotWithShape="1">
            <a:blip r:embed="rId5">
              <a:alphaModFix/>
            </a:blip>
            <a:srcRect b="22241" l="0" r="0" t="15161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49" name="Google Shape;149;g3f0b4a54288_0_175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2.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0" name="Google Shape;150;g3f0b4a54288_0_175"/>
          <p:cNvGrpSpPr/>
          <p:nvPr/>
        </p:nvGrpSpPr>
        <p:grpSpPr>
          <a:xfrm>
            <a:off x="6399425" y="2754325"/>
            <a:ext cx="2200500" cy="2765575"/>
            <a:chOff x="6399425" y="1916125"/>
            <a:chExt cx="2200500" cy="2765575"/>
          </a:xfrm>
        </p:grpSpPr>
        <p:pic>
          <p:nvPicPr>
            <p:cNvPr id="151" name="Google Shape;151;g3f0b4a54288_0_175" title="maarten-van-den-heuvel-gZXx8lKAb7Y-unsplash.jpg"/>
            <p:cNvPicPr preferRelativeResize="0"/>
            <p:nvPr/>
          </p:nvPicPr>
          <p:blipFill rotWithShape="1">
            <a:blip r:embed="rId6">
              <a:alphaModFix/>
            </a:blip>
            <a:srcRect b="0" l="21875" r="21875" t="0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52" name="Google Shape;152;g3f0b4a54288_0_175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3.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" name="Google Shape;153;g3f0b4a54288_0_175"/>
          <p:cNvGrpSpPr/>
          <p:nvPr/>
        </p:nvGrpSpPr>
        <p:grpSpPr>
          <a:xfrm>
            <a:off x="9120769" y="2754325"/>
            <a:ext cx="2200500" cy="2765637"/>
            <a:chOff x="9120769" y="1916125"/>
            <a:chExt cx="2200500" cy="2765637"/>
          </a:xfrm>
        </p:grpSpPr>
        <p:pic>
          <p:nvPicPr>
            <p:cNvPr id="154" name="Google Shape;154;g3f0b4a54288_0_175" title="tomasz-zielonka-R0uu9FEDUMk-unsplash.jpg"/>
            <p:cNvPicPr preferRelativeResize="0"/>
            <p:nvPr/>
          </p:nvPicPr>
          <p:blipFill rotWithShape="1">
            <a:blip r:embed="rId7">
              <a:alphaModFix/>
            </a:blip>
            <a:srcRect b="16676" l="0" r="0" t="16676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55" name="Google Shape;155;g3f0b4a54288_0_175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4.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" name="Google Shape;156;g3f0b4a54288_0_175"/>
          <p:cNvSpPr txBox="1"/>
          <p:nvPr/>
        </p:nvSpPr>
        <p:spPr>
          <a:xfrm>
            <a:off x="956750" y="1925250"/>
            <a:ext cx="6698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 you name the famous landmarks pictured here?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g3f0b4a54288_0_175"/>
          <p:cNvSpPr txBox="1"/>
          <p:nvPr/>
        </p:nvSpPr>
        <p:spPr>
          <a:xfrm>
            <a:off x="1785200" y="5971475"/>
            <a:ext cx="76884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Photos: Jovyn Chamb, Enrico Bet, Maarten van den Heuvel, Tomasz Zielonka/Unsplash</a:t>
            </a: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g3f0b4a54288_0_198" title="BQN26_Powerpoint_Question_Slides_(Background Design Elements)_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3" name="Google Shape;163;g3f0b4a54288_0_198"/>
          <p:cNvGrpSpPr/>
          <p:nvPr/>
        </p:nvGrpSpPr>
        <p:grpSpPr>
          <a:xfrm>
            <a:off x="956688" y="2297125"/>
            <a:ext cx="2200500" cy="2765575"/>
            <a:chOff x="956688" y="1916125"/>
            <a:chExt cx="2200500" cy="2765575"/>
          </a:xfrm>
        </p:grpSpPr>
        <p:pic>
          <p:nvPicPr>
            <p:cNvPr id="164" name="Google Shape;164;g3f0b4a54288_0_198" title="cam-stockdale-hjVq5AAgWuM-unsplash.jpg"/>
            <p:cNvPicPr preferRelativeResize="0"/>
            <p:nvPr/>
          </p:nvPicPr>
          <p:blipFill rotWithShape="1">
            <a:blip r:embed="rId4">
              <a:alphaModFix/>
            </a:blip>
            <a:srcRect b="12495" l="0" r="0" t="12503"/>
            <a:stretch/>
          </p:blipFill>
          <p:spPr>
            <a:xfrm>
              <a:off x="956688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65" name="Google Shape;165;g3f0b4a54288_0_198"/>
            <p:cNvSpPr txBox="1"/>
            <p:nvPr/>
          </p:nvSpPr>
          <p:spPr>
            <a:xfrm>
              <a:off x="1846703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5.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" name="Google Shape;166;g3f0b4a54288_0_198"/>
          <p:cNvGrpSpPr/>
          <p:nvPr/>
        </p:nvGrpSpPr>
        <p:grpSpPr>
          <a:xfrm>
            <a:off x="3678081" y="2297125"/>
            <a:ext cx="2200500" cy="2765575"/>
            <a:chOff x="3678081" y="1916125"/>
            <a:chExt cx="2200500" cy="2765575"/>
          </a:xfrm>
        </p:grpSpPr>
        <p:pic>
          <p:nvPicPr>
            <p:cNvPr id="167" name="Google Shape;167;g3f0b4a54288_0_198" title="susan-kuriakose-Lhg4SEhK7SI-unsplash.jpg"/>
            <p:cNvPicPr preferRelativeResize="0"/>
            <p:nvPr/>
          </p:nvPicPr>
          <p:blipFill rotWithShape="1">
            <a:blip r:embed="rId5">
              <a:alphaModFix/>
            </a:blip>
            <a:srcRect b="0" l="14591" r="26765" t="0"/>
            <a:stretch/>
          </p:blipFill>
          <p:spPr>
            <a:xfrm>
              <a:off x="3678081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68" name="Google Shape;168;g3f0b4a54288_0_198"/>
            <p:cNvSpPr txBox="1"/>
            <p:nvPr/>
          </p:nvSpPr>
          <p:spPr>
            <a:xfrm>
              <a:off x="4568028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6.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" name="Google Shape;169;g3f0b4a54288_0_198"/>
          <p:cNvGrpSpPr/>
          <p:nvPr/>
        </p:nvGrpSpPr>
        <p:grpSpPr>
          <a:xfrm>
            <a:off x="6399425" y="2297125"/>
            <a:ext cx="2200500" cy="2765575"/>
            <a:chOff x="6399425" y="1916125"/>
            <a:chExt cx="2200500" cy="2765575"/>
          </a:xfrm>
        </p:grpSpPr>
        <p:pic>
          <p:nvPicPr>
            <p:cNvPr id="170" name="Google Shape;170;g3f0b4a54288_0_198" title="sofiia-vytrishko-7fi3v8FTsNE-unsplash.jpg"/>
            <p:cNvPicPr preferRelativeResize="0"/>
            <p:nvPr/>
          </p:nvPicPr>
          <p:blipFill rotWithShape="1">
            <a:blip r:embed="rId6">
              <a:alphaModFix/>
            </a:blip>
            <a:srcRect b="25900" l="0" r="0" t="7451"/>
            <a:stretch/>
          </p:blipFill>
          <p:spPr>
            <a:xfrm>
              <a:off x="6399425" y="2481200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71" name="Google Shape;171;g3f0b4a54288_0_198"/>
            <p:cNvSpPr txBox="1"/>
            <p:nvPr/>
          </p:nvSpPr>
          <p:spPr>
            <a:xfrm>
              <a:off x="7289375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7.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" name="Google Shape;172;g3f0b4a54288_0_198"/>
          <p:cNvGrpSpPr/>
          <p:nvPr/>
        </p:nvGrpSpPr>
        <p:grpSpPr>
          <a:xfrm>
            <a:off x="9120769" y="2297125"/>
            <a:ext cx="2200500" cy="2765637"/>
            <a:chOff x="9120769" y="1916125"/>
            <a:chExt cx="2200500" cy="2765637"/>
          </a:xfrm>
        </p:grpSpPr>
        <p:pic>
          <p:nvPicPr>
            <p:cNvPr id="173" name="Google Shape;173;g3f0b4a54288_0_198" title="allphoto-bangkok-gt3gK_Wob2g-unsplash.jpg"/>
            <p:cNvPicPr preferRelativeResize="0"/>
            <p:nvPr/>
          </p:nvPicPr>
          <p:blipFill rotWithShape="1">
            <a:blip r:embed="rId7">
              <a:alphaModFix/>
            </a:blip>
            <a:srcRect b="17451" l="21831" r="23151" t="0"/>
            <a:stretch/>
          </p:blipFill>
          <p:spPr>
            <a:xfrm>
              <a:off x="9120769" y="2481262"/>
              <a:ext cx="2200500" cy="2200500"/>
            </a:xfrm>
            <a:prstGeom prst="roundRect">
              <a:avLst>
                <a:gd fmla="val 2389" name="adj"/>
              </a:avLst>
            </a:prstGeom>
            <a:noFill/>
            <a:ln cap="flat" cmpd="sng" w="28575">
              <a:solidFill>
                <a:srgbClr val="008CAA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74" name="Google Shape;174;g3f0b4a54288_0_198"/>
            <p:cNvSpPr txBox="1"/>
            <p:nvPr/>
          </p:nvSpPr>
          <p:spPr>
            <a:xfrm>
              <a:off x="10010712" y="1916125"/>
              <a:ext cx="4206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b="1" i="0" lang="en-US" sz="2100" u="none" cap="none" strike="noStrike">
                  <a:solidFill>
                    <a:srgbClr val="008CAA"/>
                  </a:solidFill>
                  <a:latin typeface="Calibri"/>
                  <a:ea typeface="Calibri"/>
                  <a:cs typeface="Calibri"/>
                  <a:sym typeface="Calibri"/>
                </a:rPr>
                <a:t>8.</a:t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g3f0b4a54288_0_198"/>
          <p:cNvSpPr txBox="1"/>
          <p:nvPr/>
        </p:nvSpPr>
        <p:spPr>
          <a:xfrm>
            <a:off x="1785200" y="5971475"/>
            <a:ext cx="76884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-US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Photos: Cam Stockdale, Susan Kuriakose, Sofiia Vytrishko, allPhoto Bangkok/Unsplash</a:t>
            </a: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2019-05-03T11:32:29Z</dcterms:created>
  <dc:creator>Microsoft Office User</dc:creator>
</cp:coreProperties>
</file>