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207">
          <p15:clr>
            <a:srgbClr val="747775"/>
          </p15:clr>
        </p15:guide>
        <p15:guide id="2" pos="603">
          <p15:clr>
            <a:srgbClr val="747775"/>
          </p15:clr>
        </p15:guide>
        <p15:guide id="3" pos="4822">
          <p15:clr>
            <a:srgbClr val="747775"/>
          </p15:clr>
        </p15:guide>
      </p15:sldGuideLst>
    </p:ext>
    <p:ext uri="GoogleSlidesCustomDataVersion2">
      <go:slidesCustomData xmlns:go="http://customooxmlschemas.google.com/" r:id="rId60" roundtripDataSignature="AMtx7mhPJsbVw877y4Ec45aQNVFcWpfB6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207" orient="horz"/>
        <p:guide pos="603"/>
        <p:guide pos="4822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60" Type="http://customschemas.google.com/relationships/presentationmetadata" Target="metadata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8" name="Google Shape;178;p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6" name="Google Shape;196;p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3" name="Google Shape;213;p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3" name="Google Shape;223;p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2" name="Google Shape;232;p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1" name="Google Shape;241;p1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0" name="Google Shape;250;p1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0" name="Google Shape;260;p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9" name="Google Shape;269;p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8" name="Google Shape;278;p1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87" name="Google Shape;287;p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96" name="Google Shape;296;p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5" name="Google Shape;305;p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6" name="Google Shape;316;p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25" name="Google Shape;325;p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34" name="Google Shape;334;p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42" name="Google Shape;342;p2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47" name="Google Shape;347;p2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52" name="Google Shape;352;p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65" name="Google Shape;365;p2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6" name="Google Shape;96;p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76" name="Google Shape;376;p3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85" name="Google Shape;385;p3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96" name="Google Shape;396;p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07" name="Google Shape;407;p3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16" name="Google Shape;416;p3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29" name="Google Shape;429;p3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42" name="Google Shape;442;p3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64" name="Google Shape;464;p3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86" name="Google Shape;486;p3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07" name="Google Shape;507;p3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5" name="Google Shape;105;p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28" name="Google Shape;528;p4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41" name="Google Shape;541;p4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54" name="Google Shape;554;p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65" name="Google Shape;565;p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76" name="Google Shape;576;p4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85" name="Google Shape;585;p4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98" name="Google Shape;598;p4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11" name="Google Shape;611;p4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24" name="Google Shape;624;p4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37" name="Google Shape;637;p4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4" name="Google Shape;114;p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50" name="Google Shape;650;p5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63" name="Google Shape;663;p5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76" name="Google Shape;676;p5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89" name="Google Shape;689;p5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00" name="Google Shape;700;p5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3" name="Google Shape;123;p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2" name="Google Shape;132;p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1" name="Google Shape;141;p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0" name="Google Shape;160;p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5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5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5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5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6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65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6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6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6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6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6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6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6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5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5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5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5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5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6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6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6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6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6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6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6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6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6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6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6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6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6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6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6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6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6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5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5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5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5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jpg"/><Relationship Id="rId4" Type="http://schemas.openxmlformats.org/officeDocument/2006/relationships/image" Target="../media/image5.jpg"/><Relationship Id="rId5" Type="http://schemas.openxmlformats.org/officeDocument/2006/relationships/image" Target="../media/image21.jpg"/><Relationship Id="rId6" Type="http://schemas.openxmlformats.org/officeDocument/2006/relationships/image" Target="../media/image11.jpg"/><Relationship Id="rId7" Type="http://schemas.openxmlformats.org/officeDocument/2006/relationships/image" Target="../media/image1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g"/><Relationship Id="rId4" Type="http://schemas.openxmlformats.org/officeDocument/2006/relationships/image" Target="../media/image18.jpg"/><Relationship Id="rId5" Type="http://schemas.openxmlformats.org/officeDocument/2006/relationships/image" Target="../media/image22.jpg"/><Relationship Id="rId6" Type="http://schemas.openxmlformats.org/officeDocument/2006/relationships/image" Target="../media/image12.jpg"/><Relationship Id="rId7" Type="http://schemas.openxmlformats.org/officeDocument/2006/relationships/image" Target="../media/image1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9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9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5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3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3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4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4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6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6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8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7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7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7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.jpg"/><Relationship Id="rId4" Type="http://schemas.openxmlformats.org/officeDocument/2006/relationships/image" Target="../media/image13.jpg"/><Relationship Id="rId5" Type="http://schemas.openxmlformats.org/officeDocument/2006/relationships/image" Target="../media/image9.jpg"/><Relationship Id="rId6" Type="http://schemas.openxmlformats.org/officeDocument/2006/relationships/image" Target="../media/image6.jpg"/><Relationship Id="rId7" Type="http://schemas.openxmlformats.org/officeDocument/2006/relationships/image" Target="../media/image4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.jpg"/><Relationship Id="rId4" Type="http://schemas.openxmlformats.org/officeDocument/2006/relationships/image" Target="../media/image10.jpg"/><Relationship Id="rId5" Type="http://schemas.openxmlformats.org/officeDocument/2006/relationships/image" Target="../media/image8.jpg"/><Relationship Id="rId6" Type="http://schemas.openxmlformats.org/officeDocument/2006/relationships/image" Target="../media/image14.jpg"/><Relationship Id="rId7" Type="http://schemas.openxmlformats.org/officeDocument/2006/relationships/image" Target="../media/image30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7.jpg"/><Relationship Id="rId4" Type="http://schemas.openxmlformats.org/officeDocument/2006/relationships/image" Target="../media/image5.jpg"/><Relationship Id="rId5" Type="http://schemas.openxmlformats.org/officeDocument/2006/relationships/image" Target="../media/image21.jpg"/><Relationship Id="rId6" Type="http://schemas.openxmlformats.org/officeDocument/2006/relationships/image" Target="../media/image11.jpg"/><Relationship Id="rId7" Type="http://schemas.openxmlformats.org/officeDocument/2006/relationships/image" Target="../media/image15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7.jpg"/><Relationship Id="rId4" Type="http://schemas.openxmlformats.org/officeDocument/2006/relationships/image" Target="../media/image18.jpg"/><Relationship Id="rId5" Type="http://schemas.openxmlformats.org/officeDocument/2006/relationships/image" Target="../media/image22.jpg"/><Relationship Id="rId6" Type="http://schemas.openxmlformats.org/officeDocument/2006/relationships/image" Target="../media/image12.jpg"/><Relationship Id="rId7" Type="http://schemas.openxmlformats.org/officeDocument/2006/relationships/image" Target="../media/image1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20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20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9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9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9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29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29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25.jp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25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2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23.jp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24.jp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24.jp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26.jp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2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Relationship Id="rId4" Type="http://schemas.openxmlformats.org/officeDocument/2006/relationships/image" Target="../media/image13.jpg"/><Relationship Id="rId5" Type="http://schemas.openxmlformats.org/officeDocument/2006/relationships/image" Target="../media/image9.jpg"/><Relationship Id="rId6" Type="http://schemas.openxmlformats.org/officeDocument/2006/relationships/image" Target="../media/image6.jpg"/><Relationship Id="rId7" Type="http://schemas.openxmlformats.org/officeDocument/2006/relationships/image" Target="../media/image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Relationship Id="rId4" Type="http://schemas.openxmlformats.org/officeDocument/2006/relationships/image" Target="../media/image10.jpg"/><Relationship Id="rId5" Type="http://schemas.openxmlformats.org/officeDocument/2006/relationships/image" Target="../media/image8.jpg"/><Relationship Id="rId6" Type="http://schemas.openxmlformats.org/officeDocument/2006/relationships/image" Target="../media/image14.jpg"/><Relationship Id="rId7" Type="http://schemas.openxmlformats.org/officeDocument/2006/relationships/image" Target="../media/image3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 title="BQN26_Powerpoint_Question_Slides_(Background Design Elements)_WELSH_1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10" title="BQN26_Powerpoint_Question_Slides_(Background Design Elements)_WELSH_5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1" name="Google Shape;181;p10"/>
          <p:cNvGrpSpPr/>
          <p:nvPr/>
        </p:nvGrpSpPr>
        <p:grpSpPr>
          <a:xfrm>
            <a:off x="956688" y="2754325"/>
            <a:ext cx="2200500" cy="2765575"/>
            <a:chOff x="956688" y="1916125"/>
            <a:chExt cx="2200500" cy="2765575"/>
          </a:xfrm>
        </p:grpSpPr>
        <p:pic>
          <p:nvPicPr>
            <p:cNvPr id="182" name="Google Shape;182;p10" title="BQN_Quiz_Rnd5Logos_1. McDonalds.jpg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56688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83" name="Google Shape;183;p10"/>
            <p:cNvSpPr txBox="1"/>
            <p:nvPr/>
          </p:nvSpPr>
          <p:spPr>
            <a:xfrm>
              <a:off x="1846703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1.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4" name="Google Shape;184;p10"/>
          <p:cNvGrpSpPr/>
          <p:nvPr/>
        </p:nvGrpSpPr>
        <p:grpSpPr>
          <a:xfrm>
            <a:off x="3678081" y="2754325"/>
            <a:ext cx="2200500" cy="2765575"/>
            <a:chOff x="3678081" y="1916125"/>
            <a:chExt cx="2200500" cy="2765575"/>
          </a:xfrm>
        </p:grpSpPr>
        <p:pic>
          <p:nvPicPr>
            <p:cNvPr id="185" name="Google Shape;185;p10" title="BQN_Quiz_Rnd5Logos_2. Ferrari.jpg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678081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86" name="Google Shape;186;p10"/>
            <p:cNvSpPr txBox="1"/>
            <p:nvPr/>
          </p:nvSpPr>
          <p:spPr>
            <a:xfrm>
              <a:off x="4568028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2.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7" name="Google Shape;187;p10"/>
          <p:cNvGrpSpPr/>
          <p:nvPr/>
        </p:nvGrpSpPr>
        <p:grpSpPr>
          <a:xfrm>
            <a:off x="6399425" y="2754325"/>
            <a:ext cx="2200500" cy="2765575"/>
            <a:chOff x="6399425" y="1916125"/>
            <a:chExt cx="2200500" cy="2765575"/>
          </a:xfrm>
        </p:grpSpPr>
        <p:pic>
          <p:nvPicPr>
            <p:cNvPr id="188" name="Google Shape;188;p10" title="BQN_Quiz_Rnd5Logos_3. Apple.jpg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399425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89" name="Google Shape;189;p10"/>
            <p:cNvSpPr txBox="1"/>
            <p:nvPr/>
          </p:nvSpPr>
          <p:spPr>
            <a:xfrm>
              <a:off x="7289375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3.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0" name="Google Shape;190;p10"/>
          <p:cNvGrpSpPr/>
          <p:nvPr/>
        </p:nvGrpSpPr>
        <p:grpSpPr>
          <a:xfrm>
            <a:off x="9120769" y="2754325"/>
            <a:ext cx="2200500" cy="2765637"/>
            <a:chOff x="9120769" y="1916125"/>
            <a:chExt cx="2200500" cy="2765637"/>
          </a:xfrm>
        </p:grpSpPr>
        <p:pic>
          <p:nvPicPr>
            <p:cNvPr id="191" name="Google Shape;191;p10" title="BQN_Quiz_Rnd5Logos_4. Pan Am.jpg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9120769" y="2481262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92" name="Google Shape;192;p10"/>
            <p:cNvSpPr txBox="1"/>
            <p:nvPr/>
          </p:nvSpPr>
          <p:spPr>
            <a:xfrm>
              <a:off x="10010712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4.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3" name="Google Shape;193;p10"/>
          <p:cNvSpPr txBox="1"/>
          <p:nvPr/>
        </p:nvSpPr>
        <p:spPr>
          <a:xfrm>
            <a:off x="956750" y="1925250"/>
            <a:ext cx="89658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Yn yr her weledol hon, sawl un o'r cwmnïau rydych chi'n eu nabod wrth eu logos a ddangosir yn rhannol ac mewn du a gwyn?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11" title="BQN26_Powerpoint_Question_Slides_(Background Design Elements)_WELSH_5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9" name="Google Shape;199;p11"/>
          <p:cNvGrpSpPr/>
          <p:nvPr/>
        </p:nvGrpSpPr>
        <p:grpSpPr>
          <a:xfrm>
            <a:off x="956688" y="2144725"/>
            <a:ext cx="2200500" cy="2765575"/>
            <a:chOff x="956688" y="1916125"/>
            <a:chExt cx="2200500" cy="2765575"/>
          </a:xfrm>
        </p:grpSpPr>
        <p:pic>
          <p:nvPicPr>
            <p:cNvPr id="200" name="Google Shape;200;p11" title="BQN_Quiz_Rnd5Logos_5. Starbucks.jpg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56688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201" name="Google Shape;201;p11"/>
            <p:cNvSpPr txBox="1"/>
            <p:nvPr/>
          </p:nvSpPr>
          <p:spPr>
            <a:xfrm>
              <a:off x="1846703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5.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2" name="Google Shape;202;p11"/>
          <p:cNvGrpSpPr/>
          <p:nvPr/>
        </p:nvGrpSpPr>
        <p:grpSpPr>
          <a:xfrm>
            <a:off x="3678081" y="2144725"/>
            <a:ext cx="2200500" cy="2765575"/>
            <a:chOff x="3678081" y="1916125"/>
            <a:chExt cx="2200500" cy="2765575"/>
          </a:xfrm>
        </p:grpSpPr>
        <p:pic>
          <p:nvPicPr>
            <p:cNvPr id="203" name="Google Shape;203;p11" title="BQN_Quiz_Rnd5Logos_6. HSBC.jpg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678081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204" name="Google Shape;204;p11"/>
            <p:cNvSpPr txBox="1"/>
            <p:nvPr/>
          </p:nvSpPr>
          <p:spPr>
            <a:xfrm>
              <a:off x="4568028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6.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5" name="Google Shape;205;p11"/>
          <p:cNvGrpSpPr/>
          <p:nvPr/>
        </p:nvGrpSpPr>
        <p:grpSpPr>
          <a:xfrm>
            <a:off x="6399425" y="2144725"/>
            <a:ext cx="2200500" cy="2765575"/>
            <a:chOff x="6399425" y="1916125"/>
            <a:chExt cx="2200500" cy="2765575"/>
          </a:xfrm>
        </p:grpSpPr>
        <p:pic>
          <p:nvPicPr>
            <p:cNvPr id="206" name="Google Shape;206;p11" title="BQN_Quiz_Rnd5Logos_7. Blockbuster Video.jpg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399425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207" name="Google Shape;207;p11"/>
            <p:cNvSpPr txBox="1"/>
            <p:nvPr/>
          </p:nvSpPr>
          <p:spPr>
            <a:xfrm>
              <a:off x="7289375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7.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8" name="Google Shape;208;p11"/>
          <p:cNvGrpSpPr/>
          <p:nvPr/>
        </p:nvGrpSpPr>
        <p:grpSpPr>
          <a:xfrm>
            <a:off x="9120769" y="2144725"/>
            <a:ext cx="2200500" cy="2765637"/>
            <a:chOff x="9120769" y="1916125"/>
            <a:chExt cx="2200500" cy="2765637"/>
          </a:xfrm>
        </p:grpSpPr>
        <p:pic>
          <p:nvPicPr>
            <p:cNvPr id="209" name="Google Shape;209;p11" title="BQN_Quiz_Rnd5Logos_8. Chanel.jpg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9120769" y="2481262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210" name="Google Shape;210;p11"/>
            <p:cNvSpPr txBox="1"/>
            <p:nvPr/>
          </p:nvSpPr>
          <p:spPr>
            <a:xfrm>
              <a:off x="10010712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8.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12" title="BQN26_Powerpoint_Question_Slides_(Background Design Elements)_WELSH_6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2"/>
          <p:cNvSpPr txBox="1"/>
          <p:nvPr/>
        </p:nvSpPr>
        <p:spPr>
          <a:xfrm>
            <a:off x="956738" y="2609125"/>
            <a:ext cx="64845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‘Gwlad yn llifeirio o laeth a…’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2"/>
          <p:cNvSpPr txBox="1"/>
          <p:nvPr/>
        </p:nvSpPr>
        <p:spPr>
          <a:xfrm>
            <a:off x="956738" y="3390625"/>
            <a:ext cx="648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‘Gweithio fel lladd…’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2"/>
          <p:cNvSpPr txBox="1"/>
          <p:nvPr/>
        </p:nvSpPr>
        <p:spPr>
          <a:xfrm>
            <a:off x="956738" y="4156825"/>
            <a:ext cx="4943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‘Nid chwarae yw chwarae â…’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2"/>
          <p:cNvSpPr txBox="1"/>
          <p:nvPr/>
        </p:nvSpPr>
        <p:spPr>
          <a:xfrm>
            <a:off x="956750" y="1916125"/>
            <a:ext cx="6993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Llanwch y bylchau yn y dywediadau cyfarwydd hyn.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12"/>
          <p:cNvSpPr txBox="1"/>
          <p:nvPr/>
        </p:nvSpPr>
        <p:spPr>
          <a:xfrm>
            <a:off x="956738" y="4923025"/>
            <a:ext cx="4943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‘Gwneud môr a … o rywbeth…’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13" title="BQN26_Powerpoint_Question_Slides_(Background Design Elements)_WELSH_6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13"/>
          <p:cNvSpPr txBox="1"/>
          <p:nvPr/>
        </p:nvSpPr>
        <p:spPr>
          <a:xfrm>
            <a:off x="956738" y="1916125"/>
            <a:ext cx="64845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‘Yr eithriad sy’n profi’r...’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3"/>
          <p:cNvSpPr txBox="1"/>
          <p:nvPr/>
        </p:nvSpPr>
        <p:spPr>
          <a:xfrm>
            <a:off x="956738" y="2697625"/>
            <a:ext cx="648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‘Rhoi’r ffidil yn y…’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3"/>
          <p:cNvSpPr txBox="1"/>
          <p:nvPr/>
        </p:nvSpPr>
        <p:spPr>
          <a:xfrm>
            <a:off x="957275" y="3463825"/>
            <a:ext cx="648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‘Tynnu’r gwynt o...’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3"/>
          <p:cNvSpPr txBox="1"/>
          <p:nvPr/>
        </p:nvSpPr>
        <p:spPr>
          <a:xfrm>
            <a:off x="957275" y="4230025"/>
            <a:ext cx="648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‘Prynu cath mewn...’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14" title="BQN26_Powerpoint_Question_Slides_(Background Design Elements)_WELSH_7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14"/>
          <p:cNvSpPr txBox="1"/>
          <p:nvPr/>
        </p:nvSpPr>
        <p:spPr>
          <a:xfrm>
            <a:off x="956738" y="1916125"/>
            <a:ext cx="64845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Ym mha ddinas yn y Swistir y cynhaliwyd yr Eurovision Song Contest 2025?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14"/>
          <p:cNvSpPr txBox="1"/>
          <p:nvPr/>
        </p:nvSpPr>
        <p:spPr>
          <a:xfrm>
            <a:off x="956738" y="3005425"/>
            <a:ext cx="64845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wlad yn Ne Asia a lwyddodd i basio Japan yn swyddogol yn 2025 a dod yn drydedd yn y rhestr o economïau mwyaf y byd?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4"/>
          <p:cNvSpPr txBox="1"/>
          <p:nvPr/>
        </p:nvSpPr>
        <p:spPr>
          <a:xfrm>
            <a:off x="956738" y="4233325"/>
            <a:ext cx="56787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Ble cynhaliwyd yr Eisteddfod Genedlaethol yn 2025?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14"/>
          <p:cNvSpPr txBox="1"/>
          <p:nvPr/>
        </p:nvSpPr>
        <p:spPr>
          <a:xfrm>
            <a:off x="956738" y="5153425"/>
            <a:ext cx="56787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dîm enillodd ornest Super Bowl LIX ym mis Chwefror 2025, y Philadelphia…?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15" title="BQN26_Powerpoint_Question_Slides_(Background Design Elements)_WELSH_7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15"/>
          <p:cNvSpPr txBox="1"/>
          <p:nvPr/>
        </p:nvSpPr>
        <p:spPr>
          <a:xfrm>
            <a:off x="956738" y="1916050"/>
            <a:ext cx="64845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Yn 2025, rhyddhaodd y Bathdy Brenhinol ddarn arian arbennig ar thema pa gêm fwrdd enwog?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15"/>
          <p:cNvSpPr txBox="1"/>
          <p:nvPr/>
        </p:nvSpPr>
        <p:spPr>
          <a:xfrm>
            <a:off x="956752" y="3005350"/>
            <a:ext cx="7681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Pwy oedd Prif Weinidog Cymru drwy gydol 2025?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15"/>
          <p:cNvSpPr txBox="1"/>
          <p:nvPr/>
        </p:nvSpPr>
        <p:spPr>
          <a:xfrm>
            <a:off x="956750" y="3771550"/>
            <a:ext cx="78576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Yn 2025, pa wlad yn Sgandinafia oedd y gyntaf yn y byd, yn swyddogol, i fod â mwy o gerbydau trydan na cheir petrol ar y ffordd?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15"/>
          <p:cNvSpPr txBox="1"/>
          <p:nvPr/>
        </p:nvSpPr>
        <p:spPr>
          <a:xfrm>
            <a:off x="956750" y="4845550"/>
            <a:ext cx="74034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gantores enillodd wobr Albwm y Flwyddyn am y tro cyntaf yn y Grammys 2025 am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Cowboy Carter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16" title="BQN26_Powerpoint_Question_Slides_(Background Design Elements)_WELSH_8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16"/>
          <p:cNvSpPr txBox="1"/>
          <p:nvPr/>
        </p:nvSpPr>
        <p:spPr>
          <a:xfrm>
            <a:off x="956750" y="3064175"/>
            <a:ext cx="64845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‘Saith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echod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arwol’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6"/>
          <p:cNvSpPr txBox="1"/>
          <p:nvPr/>
        </p:nvSpPr>
        <p:spPr>
          <a:xfrm>
            <a:off x="956750" y="3831725"/>
            <a:ext cx="648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‘…nid oes dim newydd dan yr haul.’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16"/>
          <p:cNvSpPr txBox="1"/>
          <p:nvPr/>
        </p:nvSpPr>
        <p:spPr>
          <a:xfrm>
            <a:off x="956750" y="4583975"/>
            <a:ext cx="702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‘…a’r mwyaf o’r rhai hyn yw cariad.’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6"/>
          <p:cNvSpPr txBox="1"/>
          <p:nvPr/>
        </p:nvSpPr>
        <p:spPr>
          <a:xfrm>
            <a:off x="1006575" y="5336225"/>
            <a:ext cx="7521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‘Bedydd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ân’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16"/>
          <p:cNvSpPr txBox="1"/>
          <p:nvPr/>
        </p:nvSpPr>
        <p:spPr>
          <a:xfrm>
            <a:off x="956750" y="1916125"/>
            <a:ext cx="6370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Ydi’r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union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eiriau hyn yn digwydd yn y Beibl, neu ai teitlau llyfrau ydyn nhw?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17" title="BQN26_Powerpoint_Question_Slides_(Background Design Elements)_WELSH_8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17"/>
          <p:cNvSpPr txBox="1"/>
          <p:nvPr/>
        </p:nvSpPr>
        <p:spPr>
          <a:xfrm>
            <a:off x="956750" y="1916050"/>
            <a:ext cx="64845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‘Eira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wyn yn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almon’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17"/>
          <p:cNvSpPr txBox="1"/>
          <p:nvPr/>
        </p:nvSpPr>
        <p:spPr>
          <a:xfrm>
            <a:off x="956750" y="2697538"/>
            <a:ext cx="648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‘A newidia … y llewpard ei frychni?’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17"/>
          <p:cNvSpPr txBox="1"/>
          <p:nvPr/>
        </p:nvSpPr>
        <p:spPr>
          <a:xfrm>
            <a:off x="956750" y="3463750"/>
            <a:ext cx="6804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‘Y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tafell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dirgel’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7"/>
          <p:cNvSpPr txBox="1"/>
          <p:nvPr/>
        </p:nvSpPr>
        <p:spPr>
          <a:xfrm>
            <a:off x="956750" y="4264000"/>
            <a:ext cx="6804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‘Halen y ddaear.’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oogle Shape;271;p18" title="BQN26_Powerpoint_Question_Slides_(Background Design Elements)_WELSH_9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18"/>
          <p:cNvSpPr txBox="1"/>
          <p:nvPr/>
        </p:nvSpPr>
        <p:spPr>
          <a:xfrm>
            <a:off x="956750" y="1916050"/>
            <a:ext cx="78795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famal yw'r unig un sy'n gallu hedfan go iawn am dipyn o amser?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8"/>
          <p:cNvSpPr txBox="1"/>
          <p:nvPr/>
        </p:nvSpPr>
        <p:spPr>
          <a:xfrm>
            <a:off x="956750" y="2702525"/>
            <a:ext cx="648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Sawl calon sydd gan octopws?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8"/>
          <p:cNvSpPr txBox="1"/>
          <p:nvPr/>
        </p:nvSpPr>
        <p:spPr>
          <a:xfrm>
            <a:off x="956750" y="3473700"/>
            <a:ext cx="702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aderyn bychan yw'r unig un sy'n gallu hedfan am yn ôl?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8"/>
          <p:cNvSpPr txBox="1"/>
          <p:nvPr/>
        </p:nvSpPr>
        <p:spPr>
          <a:xfrm>
            <a:off x="1015050" y="4258750"/>
            <a:ext cx="7029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Beth yw'r rhywogaeth fwyaf o siarc sy'n byw yn ein moroedd ar hyn o bryd?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19" title="BQN26_Powerpoint_Question_Slides_(Background Design Elements)_WELSH_9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19"/>
          <p:cNvSpPr txBox="1"/>
          <p:nvPr/>
        </p:nvSpPr>
        <p:spPr>
          <a:xfrm>
            <a:off x="956750" y="1916050"/>
            <a:ext cx="70290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Ym mha rywogaeth o bysgod, a enwir ar ôl mamal tir, mae'r gwryw, yn hytrach na'r fenyw, yn cario'r wyau ac yn geni'r rhai bach?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19"/>
          <p:cNvSpPr txBox="1"/>
          <p:nvPr/>
        </p:nvSpPr>
        <p:spPr>
          <a:xfrm>
            <a:off x="957275" y="3313450"/>
            <a:ext cx="648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enw arall a roddir i haid o foch?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9"/>
          <p:cNvSpPr txBox="1"/>
          <p:nvPr/>
        </p:nvSpPr>
        <p:spPr>
          <a:xfrm>
            <a:off x="956750" y="4116375"/>
            <a:ext cx="702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anifail tir sydd â'r beichiogrwydd hiraf, tua 22 mis?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9"/>
          <p:cNvSpPr txBox="1"/>
          <p:nvPr/>
        </p:nvSpPr>
        <p:spPr>
          <a:xfrm>
            <a:off x="956750" y="4919300"/>
            <a:ext cx="7029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aderyn Affricanaidd sy'n methu hedfan ac mae ei lygaid yn fwy na'i ymennydd?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" title="BQN26_Powerpoint_Question_Slides_(Background Design Elements)_WELSH_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2"/>
          <p:cNvSpPr txBox="1"/>
          <p:nvPr/>
        </p:nvSpPr>
        <p:spPr>
          <a:xfrm>
            <a:off x="946476" y="1916050"/>
            <a:ext cx="75849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Ym mha brifddinas yn Nwyrain Asia y mae'r ffilm 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Parasite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a enillodd Oscar yn 2019, wedi'i lleoli?</a:t>
            </a:r>
            <a:endParaRPr b="0" i="0" sz="2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2"/>
          <p:cNvSpPr txBox="1"/>
          <p:nvPr/>
        </p:nvSpPr>
        <p:spPr>
          <a:xfrm>
            <a:off x="946475" y="3005350"/>
            <a:ext cx="75849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“Yr oedd yr haf yn doreithiog yn Nyffryn Aerwen y flwyddyn honno.” Brawddeg gyntaf pa nofel boblogaidd o’r 1950au yw honna? 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2"/>
          <p:cNvSpPr txBox="1"/>
          <p:nvPr/>
        </p:nvSpPr>
        <p:spPr>
          <a:xfrm>
            <a:off x="956750" y="4094650"/>
            <a:ext cx="70578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Oddi ar arfordir pa wlad yng Nghanolbarth America y mae Isla Nublar, yr ynys fach ffuglennol y sonnir amdani yn nefnyddiau 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Jurassic Park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2"/>
          <p:cNvSpPr txBox="1"/>
          <p:nvPr/>
        </p:nvSpPr>
        <p:spPr>
          <a:xfrm>
            <a:off x="946476" y="5492050"/>
            <a:ext cx="75849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Ym mha ddinas ym Mhennsylvania yn yr Unol Daleithiau y mae'r 'Rocky Steps', a wnaed yn enwog gan y ffilm 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Rocky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0" i="0" sz="2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20" title="BQN26_Powerpoint_Question_Slides_(Background Design Elements)_WELSH_10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20"/>
          <p:cNvSpPr txBox="1"/>
          <p:nvPr/>
        </p:nvSpPr>
        <p:spPr>
          <a:xfrm>
            <a:off x="956750" y="1916050"/>
            <a:ext cx="64845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Sawl lliw sydd mewn enfys arferol, yn ôl Isaac Newton?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20"/>
          <p:cNvSpPr txBox="1"/>
          <p:nvPr/>
        </p:nvSpPr>
        <p:spPr>
          <a:xfrm>
            <a:off x="956750" y="2708950"/>
            <a:ext cx="64845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Ym mha flwyddyn y syrthiodd Mur Berlin, gan nodi trobwynt ar ddiwedd y Rhyfel Oer?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20"/>
          <p:cNvSpPr txBox="1"/>
          <p:nvPr/>
        </p:nvSpPr>
        <p:spPr>
          <a:xfrm>
            <a:off x="956750" y="3782950"/>
            <a:ext cx="7029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nwy t</a:t>
            </a: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ŷ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gwydr mae planhigion yn ei amsugno o'r atmosffer ar gyfer ffotosynthesis?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20"/>
          <p:cNvSpPr txBox="1"/>
          <p:nvPr/>
        </p:nvSpPr>
        <p:spPr>
          <a:xfrm>
            <a:off x="956750" y="4856950"/>
            <a:ext cx="702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un yw'r wlad leiaf yn y byd o ran arwynebedd tir?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21" title="BQN26_Powerpoint_Question_Slides_(Background Design Elements)_WELSH_10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21"/>
          <p:cNvSpPr txBox="1"/>
          <p:nvPr/>
        </p:nvSpPr>
        <p:spPr>
          <a:xfrm>
            <a:off x="956750" y="1916050"/>
            <a:ext cx="64845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Beth yw'r unig fetel sy'n hylif ar dymheredd ystafell?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21"/>
          <p:cNvSpPr txBox="1"/>
          <p:nvPr/>
        </p:nvSpPr>
        <p:spPr>
          <a:xfrm>
            <a:off x="956750" y="2705867"/>
            <a:ext cx="64845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un yw'r unig dalaith yn UDA sy'n cynnwys dim ond ynysoedd?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21"/>
          <p:cNvSpPr txBox="1"/>
          <p:nvPr/>
        </p:nvSpPr>
        <p:spPr>
          <a:xfrm>
            <a:off x="956750" y="3788183"/>
            <a:ext cx="7029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Yn y gêm fwrdd glasurol Monopoly, pa un yw'r unig sgwâr ar y bwrdd y gall chwaraewr lanio arno ond nad yw’n cael aros arno?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21"/>
          <p:cNvSpPr txBox="1"/>
          <p:nvPr/>
        </p:nvSpPr>
        <p:spPr>
          <a:xfrm>
            <a:off x="956750" y="4870500"/>
            <a:ext cx="70290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un yw'r unig organ yn y corff dynol sy’n gallu adffurfio ei hunan yn naturiol, hyd yn oed os bydd hyd at 75 y cant ohoni wedi cael ei dynnu?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22" title="BQN26_Powerpoint_Question_Slides_(Background Design Elements)_WELSH_11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22"/>
          <p:cNvSpPr txBox="1"/>
          <p:nvPr/>
        </p:nvSpPr>
        <p:spPr>
          <a:xfrm>
            <a:off x="956750" y="2601879"/>
            <a:ext cx="64845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‘…ai am fod nos yn bygwth / Rhoi terfyn ar antur y dydd?’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22"/>
          <p:cNvSpPr txBox="1"/>
          <p:nvPr/>
        </p:nvSpPr>
        <p:spPr>
          <a:xfrm>
            <a:off x="956750" y="3571603"/>
            <a:ext cx="64845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‘Wyt ti'n cofio braf oedd nosweithiau'r haf / Pan oeddan ni yn chwarae yng ngolau'r stryd…?’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22"/>
          <p:cNvSpPr txBox="1"/>
          <p:nvPr/>
        </p:nvSpPr>
        <p:spPr>
          <a:xfrm>
            <a:off x="956750" y="4526026"/>
            <a:ext cx="702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‘How soon is now?’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22"/>
          <p:cNvSpPr txBox="1"/>
          <p:nvPr/>
        </p:nvSpPr>
        <p:spPr>
          <a:xfrm>
            <a:off x="6480613" y="817825"/>
            <a:ext cx="36891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Rownd ychwanegol </a:t>
            </a:r>
            <a:b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(dewisol)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22"/>
          <p:cNvSpPr txBox="1"/>
          <p:nvPr/>
        </p:nvSpPr>
        <p:spPr>
          <a:xfrm>
            <a:off x="956750" y="5172650"/>
            <a:ext cx="780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‘Did you write the book of love, and do you have faith in God above?’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22"/>
          <p:cNvSpPr txBox="1"/>
          <p:nvPr/>
        </p:nvSpPr>
        <p:spPr>
          <a:xfrm>
            <a:off x="956752" y="1916125"/>
            <a:ext cx="780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Pwy sy’n enwog am ganu’r caneuon sy’n cynnwys y cwestiynau hyn?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p23" title="BQN26_Powerpoint_Question_Slides_(Background Design Elements)_WELSH_11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23"/>
          <p:cNvSpPr txBox="1"/>
          <p:nvPr/>
        </p:nvSpPr>
        <p:spPr>
          <a:xfrm>
            <a:off x="956750" y="1916050"/>
            <a:ext cx="64845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‘Wyt ti’n dal i weld cysgodion yn y nos?’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23"/>
          <p:cNvSpPr txBox="1"/>
          <p:nvPr/>
        </p:nvSpPr>
        <p:spPr>
          <a:xfrm>
            <a:off x="956750" y="2550200"/>
            <a:ext cx="648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‘Isn't it ironic... Don't you think?’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23"/>
          <p:cNvSpPr txBox="1"/>
          <p:nvPr/>
        </p:nvSpPr>
        <p:spPr>
          <a:xfrm>
            <a:off x="956750" y="3324100"/>
            <a:ext cx="702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‘Who’s afraid of little old me?’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23"/>
          <p:cNvSpPr txBox="1"/>
          <p:nvPr/>
        </p:nvSpPr>
        <p:spPr>
          <a:xfrm>
            <a:off x="956750" y="4098000"/>
            <a:ext cx="702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‘Pwy wnaeth y pysgod chwim…?’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Google Shape;327;p24" title="BQN26_Powerpoint_Question_Slides_(Background Design Elements)_WELSH_BONUS_AW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24"/>
          <p:cNvSpPr txBox="1"/>
          <p:nvPr/>
        </p:nvSpPr>
        <p:spPr>
          <a:xfrm>
            <a:off x="4260570" y="856906"/>
            <a:ext cx="3901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1" lang="en-US" sz="1200" u="none" cap="none" strike="noStrike">
                <a:solidFill>
                  <a:srgbClr val="FF00EB"/>
                </a:solidFill>
                <a:latin typeface="Calibri"/>
                <a:ea typeface="Calibri"/>
                <a:cs typeface="Calibri"/>
                <a:sym typeface="Calibri"/>
              </a:rPr>
              <a:t>Dyma sleid ar gyfer eich rownd bonws. Mae llawer o syniadau hwyliog yn y Pecyn Cwisfeistr. (Tynnwch y nodyn hwn cyn defnyddio'r sleid.)</a:t>
            </a:r>
            <a:endParaRPr b="0" i="1" sz="1200" u="none" cap="none" strike="noStrike">
              <a:solidFill>
                <a:srgbClr val="FF00E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24"/>
          <p:cNvSpPr txBox="1"/>
          <p:nvPr/>
        </p:nvSpPr>
        <p:spPr>
          <a:xfrm>
            <a:off x="956770" y="1916050"/>
            <a:ext cx="3713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rgbClr val="343433"/>
                </a:solidFill>
                <a:latin typeface="Calibri"/>
                <a:ea typeface="Calibri"/>
                <a:cs typeface="Calibri"/>
                <a:sym typeface="Calibri"/>
              </a:rPr>
              <a:t>Rhowch gwestiwn yma…</a:t>
            </a:r>
            <a:endParaRPr b="1" i="0" sz="2000" u="none" cap="none" strike="noStrike">
              <a:solidFill>
                <a:srgbClr val="34343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24"/>
          <p:cNvSpPr txBox="1"/>
          <p:nvPr/>
        </p:nvSpPr>
        <p:spPr>
          <a:xfrm>
            <a:off x="956750" y="3359350"/>
            <a:ext cx="3863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rgbClr val="343433"/>
                </a:solidFill>
                <a:latin typeface="Calibri"/>
                <a:ea typeface="Calibri"/>
                <a:cs typeface="Calibri"/>
                <a:sym typeface="Calibri"/>
              </a:rPr>
              <a:t>Rhowch gwestiwn yma…</a:t>
            </a:r>
            <a:endParaRPr b="1" i="0" sz="2000" u="none" cap="none" strike="noStrike">
              <a:solidFill>
                <a:srgbClr val="34343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24"/>
          <p:cNvSpPr txBox="1"/>
          <p:nvPr/>
        </p:nvSpPr>
        <p:spPr>
          <a:xfrm>
            <a:off x="956755" y="4952019"/>
            <a:ext cx="3863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rgbClr val="343433"/>
                </a:solidFill>
                <a:latin typeface="Calibri"/>
                <a:ea typeface="Calibri"/>
                <a:cs typeface="Calibri"/>
                <a:sym typeface="Calibri"/>
              </a:rPr>
              <a:t>Rhowch gwestiwn yma…</a:t>
            </a:r>
            <a:endParaRPr b="1" i="0" sz="2000" u="none" cap="none" strike="noStrike">
              <a:solidFill>
                <a:srgbClr val="34343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25" title="BQN26_Powerpoint_Question_Slides_(Background Design Elements)_WELSH_BONUS_AW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25"/>
          <p:cNvSpPr txBox="1"/>
          <p:nvPr/>
        </p:nvSpPr>
        <p:spPr>
          <a:xfrm>
            <a:off x="956770" y="1916050"/>
            <a:ext cx="3713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rgbClr val="343433"/>
                </a:solidFill>
                <a:latin typeface="Calibri"/>
                <a:ea typeface="Calibri"/>
                <a:cs typeface="Calibri"/>
                <a:sym typeface="Calibri"/>
              </a:rPr>
              <a:t>Rhowch gwestiwn yma…</a:t>
            </a:r>
            <a:endParaRPr b="1" i="0" sz="2000" u="none" cap="none" strike="noStrike">
              <a:solidFill>
                <a:srgbClr val="34343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25"/>
          <p:cNvSpPr txBox="1"/>
          <p:nvPr/>
        </p:nvSpPr>
        <p:spPr>
          <a:xfrm>
            <a:off x="956750" y="3359350"/>
            <a:ext cx="3863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rgbClr val="343433"/>
                </a:solidFill>
                <a:latin typeface="Calibri"/>
                <a:ea typeface="Calibri"/>
                <a:cs typeface="Calibri"/>
                <a:sym typeface="Calibri"/>
              </a:rPr>
              <a:t>Rhowch gwestiwn yma…</a:t>
            </a:r>
            <a:endParaRPr b="1" i="0" sz="2000" u="none" cap="none" strike="noStrike">
              <a:solidFill>
                <a:srgbClr val="34343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25"/>
          <p:cNvSpPr txBox="1"/>
          <p:nvPr/>
        </p:nvSpPr>
        <p:spPr>
          <a:xfrm>
            <a:off x="956755" y="4952019"/>
            <a:ext cx="3863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rgbClr val="343433"/>
                </a:solidFill>
                <a:latin typeface="Calibri"/>
                <a:ea typeface="Calibri"/>
                <a:cs typeface="Calibri"/>
                <a:sym typeface="Calibri"/>
              </a:rPr>
              <a:t>Rhowch gwestiwn yma…</a:t>
            </a:r>
            <a:endParaRPr b="1" i="0" sz="2000" u="none" cap="none" strike="noStrike">
              <a:solidFill>
                <a:srgbClr val="34343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Google Shape;344;p26" title="BQN26_Powerpoint_Question_Slides_(Background Design Elements)_14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Google Shape;349;p27" title="BQN26_Powerpoint_Question_Slides_(Background Design Elements)_WELSH_12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p28" title="BQN26_Powerpoint_Question_Slides_(Background Design Elements)_WELSH_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28"/>
          <p:cNvSpPr txBox="1"/>
          <p:nvPr/>
        </p:nvSpPr>
        <p:spPr>
          <a:xfrm>
            <a:off x="6288401" y="746575"/>
            <a:ext cx="4398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28"/>
          <p:cNvSpPr/>
          <p:nvPr/>
        </p:nvSpPr>
        <p:spPr>
          <a:xfrm>
            <a:off x="6141850" y="1955650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Seoul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28"/>
          <p:cNvSpPr txBox="1"/>
          <p:nvPr/>
        </p:nvSpPr>
        <p:spPr>
          <a:xfrm>
            <a:off x="946475" y="1916050"/>
            <a:ext cx="47904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Ym mha brifddinas yn Nwyrain Asia y mae'r ffilm 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Parasite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a enillodd Oscar yn 2019, wedi'i lleoli?</a:t>
            </a:r>
            <a:endParaRPr b="0" i="0" sz="2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28"/>
          <p:cNvSpPr txBox="1"/>
          <p:nvPr/>
        </p:nvSpPr>
        <p:spPr>
          <a:xfrm>
            <a:off x="946475" y="3269563"/>
            <a:ext cx="49926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“Yr oedd yr haf yn doreithiog yn Nyffryn Aerwen y flwyddyn honno.” Brawddeg gyntaf pa nofel boblogaidd o’r 1950au yw honna?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28"/>
          <p:cNvSpPr txBox="1"/>
          <p:nvPr/>
        </p:nvSpPr>
        <p:spPr>
          <a:xfrm>
            <a:off x="956750" y="4623075"/>
            <a:ext cx="50454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Oddi ar arfordir pa wlad yng Nghanolbarth America y mae Isla Nublar, yr ynys fach ffuglennol y sonnir amdani yn nefnyddiau 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Jurassic Park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28"/>
          <p:cNvSpPr/>
          <p:nvPr/>
        </p:nvSpPr>
        <p:spPr>
          <a:xfrm>
            <a:off x="6141850" y="3057563"/>
            <a:ext cx="2880600" cy="13392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Cysgod y Cryman gan Islwyn Ffowc Elis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28"/>
          <p:cNvSpPr/>
          <p:nvPr/>
        </p:nvSpPr>
        <p:spPr>
          <a:xfrm>
            <a:off x="6141850" y="4814975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Costa Rica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28"/>
          <p:cNvSpPr/>
          <p:nvPr/>
        </p:nvSpPr>
        <p:spPr>
          <a:xfrm>
            <a:off x="6418375" y="746575"/>
            <a:ext cx="4398300" cy="930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1" lang="en-US" sz="1200" u="none" cap="none" strike="noStrike">
                <a:solidFill>
                  <a:srgbClr val="FF00EB"/>
                </a:solidFill>
                <a:latin typeface="Calibri"/>
                <a:ea typeface="Calibri"/>
                <a:cs typeface="Calibri"/>
                <a:sym typeface="Calibri"/>
              </a:rPr>
              <a:t>PWYSIG:</a:t>
            </a:r>
            <a:r>
              <a:rPr b="0" i="1" lang="en-US" sz="1200" u="none" cap="none" strike="noStrike">
                <a:solidFill>
                  <a:srgbClr val="FF00EB"/>
                </a:solidFill>
                <a:latin typeface="Calibri"/>
                <a:ea typeface="Calibri"/>
                <a:cs typeface="Calibri"/>
                <a:sym typeface="Calibri"/>
              </a:rPr>
              <a:t> Peidiwch â dileu unrhyw ran o dudalennau'r atebion. Mae'r cwestiynau a'r atebion i'w gweld ar y sleidiau ond pan fyddwch yn gwylio'r cyflwyniad ar ffurf Sioe Sleidiau, mae'r sleidiau'n cael eu hanimeiddio fel bod yr atebion yn ymddangos wrth i chi glicio. (Dilëwch y nodyn hwn cyn defnyddio'r sleid.)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367;p29" title="BQN26_Powerpoint_Question_Slides_(Background Design Elements)_WELSH_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29"/>
          <p:cNvSpPr/>
          <p:nvPr/>
        </p:nvSpPr>
        <p:spPr>
          <a:xfrm>
            <a:off x="6141850" y="3313450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Skopelos</a:t>
            </a:r>
            <a:endParaRPr b="0" i="0" sz="10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29"/>
          <p:cNvSpPr txBox="1"/>
          <p:nvPr/>
        </p:nvSpPr>
        <p:spPr>
          <a:xfrm>
            <a:off x="946476" y="1916050"/>
            <a:ext cx="50454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Ym mha ddinas ym Mhennsylvania yn yr Unol Daleithiau y mae'r 'Rocky Steps', a wnaed yn enwog gan y ffilm 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Rocky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0" i="0" sz="2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29"/>
          <p:cNvSpPr txBox="1"/>
          <p:nvPr/>
        </p:nvSpPr>
        <p:spPr>
          <a:xfrm>
            <a:off x="946475" y="3313450"/>
            <a:ext cx="50454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ynys Roegaidd yn y Môr Aegeaidd oedd prif leoliad ffilmio 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Mamma Mia!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yn 2008?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29"/>
          <p:cNvSpPr txBox="1"/>
          <p:nvPr/>
        </p:nvSpPr>
        <p:spPr>
          <a:xfrm>
            <a:off x="953659" y="4710850"/>
            <a:ext cx="46947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Yn 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Lord of the Rings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beth yw enw'r ardal wledig braf oedd yn gartref i'r Hobitiaid (Hobbits)?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29"/>
          <p:cNvSpPr/>
          <p:nvPr/>
        </p:nvSpPr>
        <p:spPr>
          <a:xfrm>
            <a:off x="6141850" y="1942000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Philadelphia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29"/>
          <p:cNvSpPr/>
          <p:nvPr/>
        </p:nvSpPr>
        <p:spPr>
          <a:xfrm>
            <a:off x="6141850" y="4710850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 Sir / The Shire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3" title="BQN26_Powerpoint_Question_Slides_(Background Design Elements)_WELSH_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3"/>
          <p:cNvSpPr txBox="1"/>
          <p:nvPr/>
        </p:nvSpPr>
        <p:spPr>
          <a:xfrm>
            <a:off x="946475" y="1916050"/>
            <a:ext cx="75849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ynys Roegaidd yn y Môr Aegeaidd oedd prif leoliad ffilmio 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Mamma Mia!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yn 2008?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3"/>
          <p:cNvSpPr txBox="1"/>
          <p:nvPr/>
        </p:nvSpPr>
        <p:spPr>
          <a:xfrm>
            <a:off x="946475" y="3005350"/>
            <a:ext cx="70578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Yn 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Lord of the Rings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beth yw enw'r ardal wledig braf oedd yn gartref i'r Hobitiaid (Hobbits)?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3"/>
          <p:cNvSpPr txBox="1"/>
          <p:nvPr/>
        </p:nvSpPr>
        <p:spPr>
          <a:xfrm>
            <a:off x="946475" y="4094650"/>
            <a:ext cx="70578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Yn straeon Sherlock Holmes, beth yw cyfeiriad cartref y ditectif enwog yng nghanol Llundain?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3"/>
          <p:cNvSpPr txBox="1"/>
          <p:nvPr/>
        </p:nvSpPr>
        <p:spPr>
          <a:xfrm>
            <a:off x="946475" y="5183950"/>
            <a:ext cx="62487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o ble yw Effi yn y ffilm Gymraeg sydd newydd gael ei rhyddau ac wedi cael canmoliaeth fawr?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" name="Google Shape;378;p30" title="BQN26_Powerpoint_Question_Slides_(Background Design Elements)_WELSH_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30"/>
          <p:cNvSpPr/>
          <p:nvPr/>
        </p:nvSpPr>
        <p:spPr>
          <a:xfrm>
            <a:off x="6141850" y="3147525"/>
            <a:ext cx="2880600" cy="11019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Blaenau Ffestiniog – </a:t>
            </a:r>
            <a:r>
              <a:rPr b="1" i="1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Effi o Blaenau</a:t>
            </a:r>
            <a:endParaRPr b="0" i="1" sz="10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30"/>
          <p:cNvSpPr txBox="1"/>
          <p:nvPr/>
        </p:nvSpPr>
        <p:spPr>
          <a:xfrm>
            <a:off x="946476" y="1916050"/>
            <a:ext cx="50454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Yn straeon Sherlock Holmes, beth yw cyfeiriad cartref y ditectif enwog yng nghanol Llundain?</a:t>
            </a:r>
            <a:endParaRPr b="0" i="0" sz="2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30"/>
          <p:cNvSpPr txBox="1"/>
          <p:nvPr/>
        </p:nvSpPr>
        <p:spPr>
          <a:xfrm>
            <a:off x="946475" y="3313450"/>
            <a:ext cx="50454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o ble yw Effi yn y ffilm Gymraeg sydd newydd gael ei rhyddau ac wedi cael canmoliaeth fawr?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30"/>
          <p:cNvSpPr/>
          <p:nvPr/>
        </p:nvSpPr>
        <p:spPr>
          <a:xfrm>
            <a:off x="6141850" y="1942000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221B Baker Street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Google Shape;387;p31" title="BQN26_Powerpoint_Question_Slides_(Background Design Elements)_WELSH_2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31"/>
          <p:cNvSpPr/>
          <p:nvPr/>
        </p:nvSpPr>
        <p:spPr>
          <a:xfrm>
            <a:off x="6141850" y="3436075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D: TikTok</a:t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31"/>
          <p:cNvSpPr txBox="1"/>
          <p:nvPr/>
        </p:nvSpPr>
        <p:spPr>
          <a:xfrm>
            <a:off x="946476" y="3017250"/>
            <a:ext cx="5045400" cy="16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un o'r platfformau cyfryngau 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cymdeithasol hyn chafodd ddim 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o'i sefydlu rhwng 2000 a 2009?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A: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Facebook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B: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Twitter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C: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Instagram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TikTok</a:t>
            </a:r>
            <a:endParaRPr b="1" i="0" sz="21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31"/>
          <p:cNvSpPr txBox="1"/>
          <p:nvPr/>
        </p:nvSpPr>
        <p:spPr>
          <a:xfrm>
            <a:off x="946475" y="1916125"/>
            <a:ext cx="48852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un o'r rhain sydd ddim yn nwy nobl?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A: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Heliwm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B: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Neon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C: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Nitrogen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Argon</a:t>
            </a:r>
            <a:endParaRPr b="1" i="0" sz="21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31"/>
          <p:cNvSpPr txBox="1"/>
          <p:nvPr/>
        </p:nvSpPr>
        <p:spPr>
          <a:xfrm>
            <a:off x="953310" y="4734275"/>
            <a:ext cx="46947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un o'r rhain sydd ddim yn asgwrn yn 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ein clustiau?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A: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Gwarthol (Stirrup)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B: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Eingion (Anvil)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C: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Morthwyl (Hammer)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Tibia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31"/>
          <p:cNvSpPr/>
          <p:nvPr/>
        </p:nvSpPr>
        <p:spPr>
          <a:xfrm>
            <a:off x="6141850" y="1916125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C: Nitrogen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31"/>
          <p:cNvSpPr/>
          <p:nvPr/>
        </p:nvSpPr>
        <p:spPr>
          <a:xfrm>
            <a:off x="6141850" y="5062025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D: Tibia 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p32" title="BQN26_Powerpoint_Question_Slides_(Background Design Elements)_WELSH_2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32"/>
          <p:cNvSpPr/>
          <p:nvPr/>
        </p:nvSpPr>
        <p:spPr>
          <a:xfrm>
            <a:off x="6141850" y="3612000"/>
            <a:ext cx="2880600" cy="7233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C: Python </a:t>
            </a:r>
            <a:endParaRPr b="0" i="0" sz="20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32"/>
          <p:cNvSpPr/>
          <p:nvPr/>
        </p:nvSpPr>
        <p:spPr>
          <a:xfrm>
            <a:off x="6141850" y="2002000"/>
            <a:ext cx="2880600" cy="7233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B: Apollo</a:t>
            </a:r>
            <a:endParaRPr b="0" i="0" sz="10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32"/>
          <p:cNvSpPr/>
          <p:nvPr/>
        </p:nvSpPr>
        <p:spPr>
          <a:xfrm>
            <a:off x="6141850" y="5009400"/>
            <a:ext cx="2880600" cy="7233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C: Siarc Mawr Gwyn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32"/>
          <p:cNvSpPr txBox="1"/>
          <p:nvPr/>
        </p:nvSpPr>
        <p:spPr>
          <a:xfrm>
            <a:off x="946475" y="3612000"/>
            <a:ext cx="48105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un o'r ieithoedd rhaglennu hyn sydd 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ddim wedi'i henwi ar ôl person neu em?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A: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Ruby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B: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Perl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C: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Python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Pascal</a:t>
            </a:r>
            <a:endParaRPr b="0" i="0" sz="2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32"/>
          <p:cNvSpPr txBox="1"/>
          <p:nvPr/>
        </p:nvSpPr>
        <p:spPr>
          <a:xfrm>
            <a:off x="946475" y="1916125"/>
            <a:ext cx="51954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un o'r rhain oedd ddim yn wennol ofod 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gan NASA?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A: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Discovery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B: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Apollo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C: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Challenger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D: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Endeavour</a:t>
            </a:r>
            <a:endParaRPr b="1" i="0" sz="21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32"/>
          <p:cNvSpPr txBox="1"/>
          <p:nvPr/>
        </p:nvSpPr>
        <p:spPr>
          <a:xfrm>
            <a:off x="953299" y="5000075"/>
            <a:ext cx="49581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un o'r rhain sydd ddim yn famal?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A: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Morfil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B: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Platypus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C: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Siarc Mawr Gwyn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Ystlum</a:t>
            </a:r>
            <a:endParaRPr b="0" i="0" sz="2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Google Shape;409;p33" title="BQN26_Powerpoint_Question_Slides_(Background Design Elements)_WELSH_2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33"/>
          <p:cNvSpPr/>
          <p:nvPr/>
        </p:nvSpPr>
        <p:spPr>
          <a:xfrm>
            <a:off x="6141850" y="3159475"/>
            <a:ext cx="2880600" cy="7233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D: Ignis</a:t>
            </a:r>
            <a:endParaRPr b="0" i="0" sz="20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33"/>
          <p:cNvSpPr/>
          <p:nvPr/>
        </p:nvSpPr>
        <p:spPr>
          <a:xfrm>
            <a:off x="6141850" y="2002000"/>
            <a:ext cx="2880600" cy="7233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C: Linux</a:t>
            </a:r>
            <a:endParaRPr b="0" i="0" sz="10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33"/>
          <p:cNvSpPr txBox="1"/>
          <p:nvPr/>
        </p:nvSpPr>
        <p:spPr>
          <a:xfrm>
            <a:off x="946475" y="3005425"/>
            <a:ext cx="48105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un o'r rhain sydd ddim yn fath 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o gwmwl?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A: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Cirrus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B: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Cumulus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C: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Stratus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Ignis</a:t>
            </a:r>
            <a:endParaRPr b="0" i="0" sz="2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33"/>
          <p:cNvSpPr txBox="1"/>
          <p:nvPr/>
        </p:nvSpPr>
        <p:spPr>
          <a:xfrm>
            <a:off x="946475" y="1916125"/>
            <a:ext cx="48852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un o'r rhain sydd ddim yn borwr gwe?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A: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Chrome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B: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Firefox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C: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Linux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Safari</a:t>
            </a:r>
            <a:endParaRPr b="1" i="0" sz="21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" name="Google Shape;418;p34" title="BQN26_Powerpoint_Question_Slides_(Background Design Elements)_WELSH_3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p34"/>
          <p:cNvSpPr/>
          <p:nvPr/>
        </p:nvSpPr>
        <p:spPr>
          <a:xfrm>
            <a:off x="6141850" y="3063650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34"/>
          <p:cNvSpPr/>
          <p:nvPr/>
        </p:nvSpPr>
        <p:spPr>
          <a:xfrm>
            <a:off x="6141850" y="1916050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Tatws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34"/>
          <p:cNvSpPr/>
          <p:nvPr/>
        </p:nvSpPr>
        <p:spPr>
          <a:xfrm>
            <a:off x="6141850" y="4152950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Durian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34"/>
          <p:cNvSpPr txBox="1"/>
          <p:nvPr/>
        </p:nvSpPr>
        <p:spPr>
          <a:xfrm>
            <a:off x="946475" y="1916050"/>
            <a:ext cx="47802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 wahân i wyau, beth yw'r prif gynhwysyn, startshlyd, mewn omled Sbaenaidd traddodiadol?</a:t>
            </a:r>
            <a:endParaRPr b="0" i="0" sz="2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34"/>
          <p:cNvSpPr txBox="1"/>
          <p:nvPr/>
        </p:nvSpPr>
        <p:spPr>
          <a:xfrm>
            <a:off x="946475" y="3063650"/>
            <a:ext cx="51954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ddiod sy'n cael ei gwneud o ddail y planhigyn Camellia sinensis, a dyfir yn aml yn Asia?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34"/>
          <p:cNvSpPr txBox="1"/>
          <p:nvPr/>
        </p:nvSpPr>
        <p:spPr>
          <a:xfrm>
            <a:off x="946475" y="4226050"/>
            <a:ext cx="50757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ffrwyth, sy'n cael ei alw'n Frenin y Ffrwythau yn Ne-ddwyrain Asia, sy'n enwog am ei arogl cryf iawn?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34"/>
          <p:cNvSpPr txBox="1"/>
          <p:nvPr/>
        </p:nvSpPr>
        <p:spPr>
          <a:xfrm>
            <a:off x="946475" y="5388450"/>
            <a:ext cx="50757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Beth yw'r organeb ungellog sy'n gwneud i fara godi?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34"/>
          <p:cNvSpPr/>
          <p:nvPr/>
        </p:nvSpPr>
        <p:spPr>
          <a:xfrm>
            <a:off x="6141850" y="5347975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Burum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1" name="Google Shape;431;p35" title="BQN26_Powerpoint_Question_Slides_(Background Design Elements)_WELSH_3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35"/>
          <p:cNvSpPr/>
          <p:nvPr/>
        </p:nvSpPr>
        <p:spPr>
          <a:xfrm>
            <a:off x="6141850" y="3005350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Sinamon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35"/>
          <p:cNvSpPr/>
          <p:nvPr/>
        </p:nvSpPr>
        <p:spPr>
          <a:xfrm>
            <a:off x="6141850" y="1869925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Pupur chili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35"/>
          <p:cNvSpPr/>
          <p:nvPr/>
        </p:nvSpPr>
        <p:spPr>
          <a:xfrm>
            <a:off x="6141850" y="4094650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Matsys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35"/>
          <p:cNvSpPr txBox="1"/>
          <p:nvPr/>
        </p:nvSpPr>
        <p:spPr>
          <a:xfrm>
            <a:off x="946476" y="1916050"/>
            <a:ext cx="47298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Cryfder pa lysieuyn sy'n cael ei fesur ag unedau Scoville?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35"/>
          <p:cNvSpPr txBox="1"/>
          <p:nvPr/>
        </p:nvSpPr>
        <p:spPr>
          <a:xfrm>
            <a:off x="946475" y="3005350"/>
            <a:ext cx="47298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sbeis cyffredin yn y gegin sy'n dod o risgl mewnol coeden, wedi'i sychu?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35"/>
          <p:cNvSpPr txBox="1"/>
          <p:nvPr/>
        </p:nvSpPr>
        <p:spPr>
          <a:xfrm>
            <a:off x="946475" y="4094650"/>
            <a:ext cx="45795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 ydych yn torri llysieuyn yn 'juliennes', pa siâp ydyn nhw? Tebyg i bethau bach tanllyd a gedwir mewn bocs.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35"/>
          <p:cNvSpPr txBox="1"/>
          <p:nvPr/>
        </p:nvSpPr>
        <p:spPr>
          <a:xfrm>
            <a:off x="946475" y="5492050"/>
            <a:ext cx="45795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Beth yw'r sbeis drutaf yn y byd yn ôl pwysau?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35"/>
          <p:cNvSpPr/>
          <p:nvPr/>
        </p:nvSpPr>
        <p:spPr>
          <a:xfrm>
            <a:off x="6141850" y="5492050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Saffrwm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" name="Google Shape;444;p36" title="BQN26_Powerpoint_Question_Slides_(Background Design Elements)_WELSH_4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36"/>
          <p:cNvSpPr/>
          <p:nvPr/>
        </p:nvSpPr>
        <p:spPr>
          <a:xfrm>
            <a:off x="3678081" y="4831275"/>
            <a:ext cx="22005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Big Ben</a:t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36"/>
          <p:cNvSpPr/>
          <p:nvPr/>
        </p:nvSpPr>
        <p:spPr>
          <a:xfrm>
            <a:off x="956688" y="4831275"/>
            <a:ext cx="22005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Taj Mahal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36"/>
          <p:cNvSpPr/>
          <p:nvPr/>
        </p:nvSpPr>
        <p:spPr>
          <a:xfrm>
            <a:off x="6399425" y="4831275"/>
            <a:ext cx="2200500" cy="10596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Pont y Golden Gate</a:t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36"/>
          <p:cNvSpPr/>
          <p:nvPr/>
        </p:nvSpPr>
        <p:spPr>
          <a:xfrm>
            <a:off x="9120775" y="4831275"/>
            <a:ext cx="2200500" cy="10596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Cerflun Rhyddid (Statue of Liberty)</a:t>
            </a:r>
            <a:endParaRPr b="1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9" name="Google Shape;449;p36"/>
          <p:cNvGrpSpPr/>
          <p:nvPr/>
        </p:nvGrpSpPr>
        <p:grpSpPr>
          <a:xfrm>
            <a:off x="956688" y="1916113"/>
            <a:ext cx="2200500" cy="2765575"/>
            <a:chOff x="956688" y="1916125"/>
            <a:chExt cx="2200500" cy="2765575"/>
          </a:xfrm>
        </p:grpSpPr>
        <p:pic>
          <p:nvPicPr>
            <p:cNvPr id="450" name="Google Shape;450;p36" title="jovyn-chamb-iWMfiInivp4-unsplash.jpg"/>
            <p:cNvPicPr preferRelativeResize="0"/>
            <p:nvPr/>
          </p:nvPicPr>
          <p:blipFill rotWithShape="1">
            <a:blip r:embed="rId4">
              <a:alphaModFix/>
            </a:blip>
            <a:srcRect b="0" l="16676" r="16676" t="0"/>
            <a:stretch/>
          </p:blipFill>
          <p:spPr>
            <a:xfrm>
              <a:off x="956688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451" name="Google Shape;451;p36"/>
            <p:cNvSpPr txBox="1"/>
            <p:nvPr/>
          </p:nvSpPr>
          <p:spPr>
            <a:xfrm>
              <a:off x="1846703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1.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2" name="Google Shape;452;p36"/>
          <p:cNvGrpSpPr/>
          <p:nvPr/>
        </p:nvGrpSpPr>
        <p:grpSpPr>
          <a:xfrm>
            <a:off x="3678081" y="1916113"/>
            <a:ext cx="2200500" cy="2765575"/>
            <a:chOff x="3678081" y="1916125"/>
            <a:chExt cx="2200500" cy="2765575"/>
          </a:xfrm>
        </p:grpSpPr>
        <p:pic>
          <p:nvPicPr>
            <p:cNvPr id="453" name="Google Shape;453;p36" title="enrico-bet-MdJq0zFUwrw-unsplash.jpg"/>
            <p:cNvPicPr preferRelativeResize="0"/>
            <p:nvPr/>
          </p:nvPicPr>
          <p:blipFill rotWithShape="1">
            <a:blip r:embed="rId5">
              <a:alphaModFix/>
            </a:blip>
            <a:srcRect b="22241" l="0" r="0" t="15161"/>
            <a:stretch/>
          </p:blipFill>
          <p:spPr>
            <a:xfrm>
              <a:off x="3678081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454" name="Google Shape;454;p36"/>
            <p:cNvSpPr txBox="1"/>
            <p:nvPr/>
          </p:nvSpPr>
          <p:spPr>
            <a:xfrm>
              <a:off x="4568028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2.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5" name="Google Shape;455;p36"/>
          <p:cNvGrpSpPr/>
          <p:nvPr/>
        </p:nvGrpSpPr>
        <p:grpSpPr>
          <a:xfrm>
            <a:off x="6399425" y="1916113"/>
            <a:ext cx="2200500" cy="2765575"/>
            <a:chOff x="6399425" y="1916125"/>
            <a:chExt cx="2200500" cy="2765575"/>
          </a:xfrm>
        </p:grpSpPr>
        <p:pic>
          <p:nvPicPr>
            <p:cNvPr id="456" name="Google Shape;456;p36" title="maarten-van-den-heuvel-gZXx8lKAb7Y-unsplash.jpg"/>
            <p:cNvPicPr preferRelativeResize="0"/>
            <p:nvPr/>
          </p:nvPicPr>
          <p:blipFill rotWithShape="1">
            <a:blip r:embed="rId6">
              <a:alphaModFix/>
            </a:blip>
            <a:srcRect b="0" l="21875" r="21875" t="0"/>
            <a:stretch/>
          </p:blipFill>
          <p:spPr>
            <a:xfrm>
              <a:off x="6399425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457" name="Google Shape;457;p36"/>
            <p:cNvSpPr txBox="1"/>
            <p:nvPr/>
          </p:nvSpPr>
          <p:spPr>
            <a:xfrm>
              <a:off x="7289375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3.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8" name="Google Shape;458;p36"/>
          <p:cNvGrpSpPr/>
          <p:nvPr/>
        </p:nvGrpSpPr>
        <p:grpSpPr>
          <a:xfrm>
            <a:off x="9120769" y="1916113"/>
            <a:ext cx="2200500" cy="2765637"/>
            <a:chOff x="9120769" y="1916125"/>
            <a:chExt cx="2200500" cy="2765637"/>
          </a:xfrm>
        </p:grpSpPr>
        <p:pic>
          <p:nvPicPr>
            <p:cNvPr id="459" name="Google Shape;459;p36" title="tomasz-zielonka-R0uu9FEDUMk-unsplash.jpg"/>
            <p:cNvPicPr preferRelativeResize="0"/>
            <p:nvPr/>
          </p:nvPicPr>
          <p:blipFill rotWithShape="1">
            <a:blip r:embed="rId7">
              <a:alphaModFix/>
            </a:blip>
            <a:srcRect b="16676" l="0" r="0" t="16676"/>
            <a:stretch/>
          </p:blipFill>
          <p:spPr>
            <a:xfrm>
              <a:off x="9120769" y="2481262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460" name="Google Shape;460;p36"/>
            <p:cNvSpPr txBox="1"/>
            <p:nvPr/>
          </p:nvSpPr>
          <p:spPr>
            <a:xfrm>
              <a:off x="10010712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4.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1" name="Google Shape;461;p36"/>
          <p:cNvSpPr txBox="1"/>
          <p:nvPr/>
        </p:nvSpPr>
        <p:spPr>
          <a:xfrm>
            <a:off x="1902425" y="5971475"/>
            <a:ext cx="76884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Photos: Jovyn Chamb, Enrico Bet, Maarten van den Heuvel, Tomasz Zielonka/Unsplash</a:t>
            </a:r>
            <a:endParaRPr b="0" i="0" sz="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6" name="Google Shape;466;p37" title="BQN26_Powerpoint_Question_Slides_(Background Design Elements)_WELSH_4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37"/>
          <p:cNvSpPr/>
          <p:nvPr/>
        </p:nvSpPr>
        <p:spPr>
          <a:xfrm>
            <a:off x="3678075" y="4831275"/>
            <a:ext cx="2200500" cy="10302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b="1" i="0" lang="en-US" sz="2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ŷ</a:t>
            </a: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Opera Sydney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37"/>
          <p:cNvSpPr/>
          <p:nvPr/>
        </p:nvSpPr>
        <p:spPr>
          <a:xfrm>
            <a:off x="956700" y="4831275"/>
            <a:ext cx="2200500" cy="10302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Sarn y Cawr (The Giant’s Causeway)</a:t>
            </a:r>
            <a:endParaRPr b="0" i="0" sz="9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37"/>
          <p:cNvSpPr/>
          <p:nvPr/>
        </p:nvSpPr>
        <p:spPr>
          <a:xfrm>
            <a:off x="6399425" y="4831275"/>
            <a:ext cx="2200500" cy="10302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Sagrada Família</a:t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37"/>
          <p:cNvSpPr/>
          <p:nvPr/>
        </p:nvSpPr>
        <p:spPr>
          <a:xfrm>
            <a:off x="9120769" y="4831275"/>
            <a:ext cx="22005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Angkor Wat </a:t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37"/>
          <p:cNvSpPr txBox="1"/>
          <p:nvPr/>
        </p:nvSpPr>
        <p:spPr>
          <a:xfrm>
            <a:off x="1902425" y="5971475"/>
            <a:ext cx="76884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Photos: Cam Stockdale, Susan Kuriakose, Sofiia Vytrishko, allPhoto Bangkok/Unsplash</a:t>
            </a:r>
            <a:endParaRPr b="0" i="0" sz="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72" name="Google Shape;472;p37"/>
          <p:cNvGrpSpPr/>
          <p:nvPr/>
        </p:nvGrpSpPr>
        <p:grpSpPr>
          <a:xfrm>
            <a:off x="956688" y="1916125"/>
            <a:ext cx="2200500" cy="2765575"/>
            <a:chOff x="956688" y="1916125"/>
            <a:chExt cx="2200500" cy="2765575"/>
          </a:xfrm>
        </p:grpSpPr>
        <p:pic>
          <p:nvPicPr>
            <p:cNvPr id="473" name="Google Shape;473;p37" title="cam-stockdale-hjVq5AAgWuM-unsplash.jpg"/>
            <p:cNvPicPr preferRelativeResize="0"/>
            <p:nvPr/>
          </p:nvPicPr>
          <p:blipFill rotWithShape="1">
            <a:blip r:embed="rId4">
              <a:alphaModFix/>
            </a:blip>
            <a:srcRect b="12495" l="0" r="0" t="12503"/>
            <a:stretch/>
          </p:blipFill>
          <p:spPr>
            <a:xfrm>
              <a:off x="956688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474" name="Google Shape;474;p37"/>
            <p:cNvSpPr txBox="1"/>
            <p:nvPr/>
          </p:nvSpPr>
          <p:spPr>
            <a:xfrm>
              <a:off x="1846703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5.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5" name="Google Shape;475;p37"/>
          <p:cNvGrpSpPr/>
          <p:nvPr/>
        </p:nvGrpSpPr>
        <p:grpSpPr>
          <a:xfrm>
            <a:off x="3678081" y="1916125"/>
            <a:ext cx="2200500" cy="2765575"/>
            <a:chOff x="3678081" y="1916125"/>
            <a:chExt cx="2200500" cy="2765575"/>
          </a:xfrm>
        </p:grpSpPr>
        <p:pic>
          <p:nvPicPr>
            <p:cNvPr id="476" name="Google Shape;476;p37" title="susan-kuriakose-Lhg4SEhK7SI-unsplash.jpg"/>
            <p:cNvPicPr preferRelativeResize="0"/>
            <p:nvPr/>
          </p:nvPicPr>
          <p:blipFill rotWithShape="1">
            <a:blip r:embed="rId5">
              <a:alphaModFix/>
            </a:blip>
            <a:srcRect b="0" l="14591" r="26765" t="0"/>
            <a:stretch/>
          </p:blipFill>
          <p:spPr>
            <a:xfrm>
              <a:off x="3678081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477" name="Google Shape;477;p37"/>
            <p:cNvSpPr txBox="1"/>
            <p:nvPr/>
          </p:nvSpPr>
          <p:spPr>
            <a:xfrm>
              <a:off x="4568028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6.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8" name="Google Shape;478;p37"/>
          <p:cNvGrpSpPr/>
          <p:nvPr/>
        </p:nvGrpSpPr>
        <p:grpSpPr>
          <a:xfrm>
            <a:off x="6399425" y="1916125"/>
            <a:ext cx="2200500" cy="2765575"/>
            <a:chOff x="6399425" y="1916125"/>
            <a:chExt cx="2200500" cy="2765575"/>
          </a:xfrm>
        </p:grpSpPr>
        <p:pic>
          <p:nvPicPr>
            <p:cNvPr id="479" name="Google Shape;479;p37" title="sofiia-vytrishko-7fi3v8FTsNE-unsplash.jpg"/>
            <p:cNvPicPr preferRelativeResize="0"/>
            <p:nvPr/>
          </p:nvPicPr>
          <p:blipFill rotWithShape="1">
            <a:blip r:embed="rId6">
              <a:alphaModFix/>
            </a:blip>
            <a:srcRect b="25900" l="0" r="0" t="7451"/>
            <a:stretch/>
          </p:blipFill>
          <p:spPr>
            <a:xfrm>
              <a:off x="6399425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480" name="Google Shape;480;p37"/>
            <p:cNvSpPr txBox="1"/>
            <p:nvPr/>
          </p:nvSpPr>
          <p:spPr>
            <a:xfrm>
              <a:off x="7289375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7.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1" name="Google Shape;481;p37"/>
          <p:cNvGrpSpPr/>
          <p:nvPr/>
        </p:nvGrpSpPr>
        <p:grpSpPr>
          <a:xfrm>
            <a:off x="9120769" y="1916125"/>
            <a:ext cx="2200500" cy="2765637"/>
            <a:chOff x="9120769" y="1916125"/>
            <a:chExt cx="2200500" cy="2765637"/>
          </a:xfrm>
        </p:grpSpPr>
        <p:pic>
          <p:nvPicPr>
            <p:cNvPr id="482" name="Google Shape;482;p37" title="allphoto-bangkok-gt3gK_Wob2g-unsplash.jpg"/>
            <p:cNvPicPr preferRelativeResize="0"/>
            <p:nvPr/>
          </p:nvPicPr>
          <p:blipFill rotWithShape="1">
            <a:blip r:embed="rId7">
              <a:alphaModFix/>
            </a:blip>
            <a:srcRect b="17451" l="21831" r="23151" t="0"/>
            <a:stretch/>
          </p:blipFill>
          <p:spPr>
            <a:xfrm>
              <a:off x="9120769" y="2481262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483" name="Google Shape;483;p37"/>
            <p:cNvSpPr txBox="1"/>
            <p:nvPr/>
          </p:nvSpPr>
          <p:spPr>
            <a:xfrm>
              <a:off x="10010712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8.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8" name="Google Shape;488;p38" title="BQN26_Powerpoint_Question_Slides_(Background Design Elements)_6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9" name="Google Shape;489;p38"/>
          <p:cNvSpPr/>
          <p:nvPr/>
        </p:nvSpPr>
        <p:spPr>
          <a:xfrm>
            <a:off x="3678081" y="4831275"/>
            <a:ext cx="22005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Ferrari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38"/>
          <p:cNvSpPr/>
          <p:nvPr/>
        </p:nvSpPr>
        <p:spPr>
          <a:xfrm>
            <a:off x="956688" y="4831275"/>
            <a:ext cx="22005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McDonald’s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38"/>
          <p:cNvSpPr/>
          <p:nvPr/>
        </p:nvSpPr>
        <p:spPr>
          <a:xfrm>
            <a:off x="6399425" y="4831275"/>
            <a:ext cx="22005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Apple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2" name="Google Shape;492;p38"/>
          <p:cNvGrpSpPr/>
          <p:nvPr/>
        </p:nvGrpSpPr>
        <p:grpSpPr>
          <a:xfrm>
            <a:off x="956688" y="1916125"/>
            <a:ext cx="2200500" cy="2765575"/>
            <a:chOff x="956688" y="1916125"/>
            <a:chExt cx="2200500" cy="2765575"/>
          </a:xfrm>
        </p:grpSpPr>
        <p:pic>
          <p:nvPicPr>
            <p:cNvPr id="493" name="Google Shape;493;p38" title="BQN_Quiz_Rnd5Logos_1. McDonalds.jpg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56688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494" name="Google Shape;494;p38"/>
            <p:cNvSpPr txBox="1"/>
            <p:nvPr/>
          </p:nvSpPr>
          <p:spPr>
            <a:xfrm>
              <a:off x="1846703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1.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5" name="Google Shape;495;p38"/>
          <p:cNvGrpSpPr/>
          <p:nvPr/>
        </p:nvGrpSpPr>
        <p:grpSpPr>
          <a:xfrm>
            <a:off x="3678081" y="1916125"/>
            <a:ext cx="2200500" cy="2765575"/>
            <a:chOff x="3678081" y="1916125"/>
            <a:chExt cx="2200500" cy="2765575"/>
          </a:xfrm>
        </p:grpSpPr>
        <p:pic>
          <p:nvPicPr>
            <p:cNvPr id="496" name="Google Shape;496;p38" title="BQN_Quiz_Rnd5Logos_2. Ferrari.jpg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678081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497" name="Google Shape;497;p38"/>
            <p:cNvSpPr txBox="1"/>
            <p:nvPr/>
          </p:nvSpPr>
          <p:spPr>
            <a:xfrm>
              <a:off x="4568028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2.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8" name="Google Shape;498;p38"/>
          <p:cNvGrpSpPr/>
          <p:nvPr/>
        </p:nvGrpSpPr>
        <p:grpSpPr>
          <a:xfrm>
            <a:off x="6399425" y="1916125"/>
            <a:ext cx="2200500" cy="2765575"/>
            <a:chOff x="6399425" y="1916125"/>
            <a:chExt cx="2200500" cy="2765575"/>
          </a:xfrm>
        </p:grpSpPr>
        <p:pic>
          <p:nvPicPr>
            <p:cNvPr id="499" name="Google Shape;499;p38" title="BQN_Quiz_Rnd5Logos_3. Apple.jpg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399425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500" name="Google Shape;500;p38"/>
            <p:cNvSpPr txBox="1"/>
            <p:nvPr/>
          </p:nvSpPr>
          <p:spPr>
            <a:xfrm>
              <a:off x="7289375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3.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1" name="Google Shape;501;p38"/>
          <p:cNvGrpSpPr/>
          <p:nvPr/>
        </p:nvGrpSpPr>
        <p:grpSpPr>
          <a:xfrm>
            <a:off x="9120769" y="1916125"/>
            <a:ext cx="2200500" cy="2765637"/>
            <a:chOff x="9120769" y="1916125"/>
            <a:chExt cx="2200500" cy="2765637"/>
          </a:xfrm>
        </p:grpSpPr>
        <p:pic>
          <p:nvPicPr>
            <p:cNvPr id="502" name="Google Shape;502;p38" title="BQN_Quiz_Rnd5Logos_4. Pan Am.jpg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9120769" y="2481262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503" name="Google Shape;503;p38"/>
            <p:cNvSpPr txBox="1"/>
            <p:nvPr/>
          </p:nvSpPr>
          <p:spPr>
            <a:xfrm>
              <a:off x="10010712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4.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4" name="Google Shape;504;p38"/>
          <p:cNvSpPr/>
          <p:nvPr/>
        </p:nvSpPr>
        <p:spPr>
          <a:xfrm>
            <a:off x="9120769" y="4831275"/>
            <a:ext cx="22005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Pan Am</a:t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9" name="Google Shape;509;p39" title="BQN26_Powerpoint_Question_Slides_(Background Design Elements)_6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0" name="Google Shape;510;p39"/>
          <p:cNvSpPr/>
          <p:nvPr/>
        </p:nvSpPr>
        <p:spPr>
          <a:xfrm>
            <a:off x="3678081" y="4831275"/>
            <a:ext cx="22005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HSBC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39"/>
          <p:cNvSpPr/>
          <p:nvPr/>
        </p:nvSpPr>
        <p:spPr>
          <a:xfrm>
            <a:off x="956688" y="4831275"/>
            <a:ext cx="22005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Starbucks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39"/>
          <p:cNvSpPr/>
          <p:nvPr/>
        </p:nvSpPr>
        <p:spPr>
          <a:xfrm>
            <a:off x="6399425" y="4831275"/>
            <a:ext cx="2200500" cy="10302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Blockbuster Video</a:t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3" name="Google Shape;513;p39"/>
          <p:cNvGrpSpPr/>
          <p:nvPr/>
        </p:nvGrpSpPr>
        <p:grpSpPr>
          <a:xfrm>
            <a:off x="956688" y="1916125"/>
            <a:ext cx="2200500" cy="2765575"/>
            <a:chOff x="956688" y="1916125"/>
            <a:chExt cx="2200500" cy="2765575"/>
          </a:xfrm>
        </p:grpSpPr>
        <p:pic>
          <p:nvPicPr>
            <p:cNvPr id="514" name="Google Shape;514;p39" title="BQN_Quiz_Rnd5Logos_5. Starbucks.jpg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56688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515" name="Google Shape;515;p39"/>
            <p:cNvSpPr txBox="1"/>
            <p:nvPr/>
          </p:nvSpPr>
          <p:spPr>
            <a:xfrm>
              <a:off x="1846703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5.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6" name="Google Shape;516;p39"/>
          <p:cNvGrpSpPr/>
          <p:nvPr/>
        </p:nvGrpSpPr>
        <p:grpSpPr>
          <a:xfrm>
            <a:off x="3678081" y="1916125"/>
            <a:ext cx="2200500" cy="2765575"/>
            <a:chOff x="3678081" y="1916125"/>
            <a:chExt cx="2200500" cy="2765575"/>
          </a:xfrm>
        </p:grpSpPr>
        <p:pic>
          <p:nvPicPr>
            <p:cNvPr id="517" name="Google Shape;517;p39" title="BQN_Quiz_Rnd5Logos_6. HSBC.jpg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678081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518" name="Google Shape;518;p39"/>
            <p:cNvSpPr txBox="1"/>
            <p:nvPr/>
          </p:nvSpPr>
          <p:spPr>
            <a:xfrm>
              <a:off x="4568028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6.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9" name="Google Shape;519;p39"/>
          <p:cNvGrpSpPr/>
          <p:nvPr/>
        </p:nvGrpSpPr>
        <p:grpSpPr>
          <a:xfrm>
            <a:off x="6399425" y="1916125"/>
            <a:ext cx="2200500" cy="2765575"/>
            <a:chOff x="6399425" y="1916125"/>
            <a:chExt cx="2200500" cy="2765575"/>
          </a:xfrm>
        </p:grpSpPr>
        <p:pic>
          <p:nvPicPr>
            <p:cNvPr id="520" name="Google Shape;520;p39" title="BQN_Quiz_Rnd5Logos_7. Blockbuster Video.jpg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399425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521" name="Google Shape;521;p39"/>
            <p:cNvSpPr txBox="1"/>
            <p:nvPr/>
          </p:nvSpPr>
          <p:spPr>
            <a:xfrm>
              <a:off x="7289375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7.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2" name="Google Shape;522;p39"/>
          <p:cNvGrpSpPr/>
          <p:nvPr/>
        </p:nvGrpSpPr>
        <p:grpSpPr>
          <a:xfrm>
            <a:off x="9120769" y="1916125"/>
            <a:ext cx="2200500" cy="2765637"/>
            <a:chOff x="9120769" y="1916125"/>
            <a:chExt cx="2200500" cy="2765637"/>
          </a:xfrm>
        </p:grpSpPr>
        <p:pic>
          <p:nvPicPr>
            <p:cNvPr id="523" name="Google Shape;523;p39" title="BQN_Quiz_Rnd5Logos_8. Chanel.jpg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9120769" y="2481262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524" name="Google Shape;524;p39"/>
            <p:cNvSpPr txBox="1"/>
            <p:nvPr/>
          </p:nvSpPr>
          <p:spPr>
            <a:xfrm>
              <a:off x="10010712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8.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5" name="Google Shape;525;p39"/>
          <p:cNvSpPr/>
          <p:nvPr/>
        </p:nvSpPr>
        <p:spPr>
          <a:xfrm>
            <a:off x="9120769" y="4831275"/>
            <a:ext cx="22005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Chanel</a:t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4" title="BQN26_Powerpoint_Question_Slides_(Background Design Elements)_WELSH_2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4"/>
          <p:cNvSpPr txBox="1"/>
          <p:nvPr/>
        </p:nvSpPr>
        <p:spPr>
          <a:xfrm>
            <a:off x="946476" y="2884025"/>
            <a:ext cx="75849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un o'r platfformau cyfryngau cymdeithasol hyn chafodd ddim 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o'i sefydlu rhwng 2000 a 2009?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A: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Facebook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B: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Twitter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C: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Instagram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TikTok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4"/>
          <p:cNvSpPr txBox="1"/>
          <p:nvPr/>
        </p:nvSpPr>
        <p:spPr>
          <a:xfrm>
            <a:off x="946475" y="1916125"/>
            <a:ext cx="73437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un o'r rhain sydd ddim yn nwy nobl?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A: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Heliwm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B: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Neon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C: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Nitrogen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Argon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4"/>
          <p:cNvSpPr txBox="1"/>
          <p:nvPr/>
        </p:nvSpPr>
        <p:spPr>
          <a:xfrm>
            <a:off x="956750" y="4127375"/>
            <a:ext cx="70578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un o'r rhain sydd ddim yn asgwrn yn ein clustiau?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A: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Gwarthol (Stirrup)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B: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Eingion (Anvil)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C: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Morthwyl (Hammer)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Tibia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4"/>
          <p:cNvSpPr txBox="1"/>
          <p:nvPr/>
        </p:nvSpPr>
        <p:spPr>
          <a:xfrm>
            <a:off x="946475" y="5370725"/>
            <a:ext cx="73437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un o'r rhain oedd ddim yn wennol ofod gan NASA?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A: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Discovery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B: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Apollo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C: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Challenger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Endeavour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0" name="Google Shape;530;p40" title="BQN26_Powerpoint_Question_Slides_(Background Design Elements)_WELSH_6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Google Shape;531;p40"/>
          <p:cNvSpPr txBox="1"/>
          <p:nvPr/>
        </p:nvSpPr>
        <p:spPr>
          <a:xfrm>
            <a:off x="956747" y="1916125"/>
            <a:ext cx="4713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‘Gwlad yn llifeirio o laeth a…’</a:t>
            </a:r>
            <a:endParaRPr b="1" i="0" sz="21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40"/>
          <p:cNvSpPr txBox="1"/>
          <p:nvPr/>
        </p:nvSpPr>
        <p:spPr>
          <a:xfrm>
            <a:off x="956747" y="2761300"/>
            <a:ext cx="471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‘Gweithio fel lladd…’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40"/>
          <p:cNvSpPr txBox="1"/>
          <p:nvPr/>
        </p:nvSpPr>
        <p:spPr>
          <a:xfrm>
            <a:off x="956747" y="3591175"/>
            <a:ext cx="456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‘Nid chwarae yw chwarae â…’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40"/>
          <p:cNvSpPr txBox="1"/>
          <p:nvPr/>
        </p:nvSpPr>
        <p:spPr>
          <a:xfrm>
            <a:off x="956747" y="4357375"/>
            <a:ext cx="456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‘Gwneud môr a … o rywbeth…’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40"/>
          <p:cNvSpPr/>
          <p:nvPr/>
        </p:nvSpPr>
        <p:spPr>
          <a:xfrm>
            <a:off x="6141850" y="2697625"/>
            <a:ext cx="2642400" cy="6549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Nadroedd</a:t>
            </a:r>
            <a:endParaRPr b="0" i="0" sz="20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40"/>
          <p:cNvSpPr/>
          <p:nvPr/>
        </p:nvSpPr>
        <p:spPr>
          <a:xfrm>
            <a:off x="6141850" y="1916125"/>
            <a:ext cx="2642400" cy="6549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Mêl</a:t>
            </a:r>
            <a:endParaRPr b="0" i="0" sz="20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40"/>
          <p:cNvSpPr/>
          <p:nvPr/>
        </p:nvSpPr>
        <p:spPr>
          <a:xfrm>
            <a:off x="6141850" y="3463825"/>
            <a:ext cx="2642400" cy="6549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Thân</a:t>
            </a:r>
            <a:endParaRPr b="0" i="0" sz="20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40"/>
          <p:cNvSpPr/>
          <p:nvPr/>
        </p:nvSpPr>
        <p:spPr>
          <a:xfrm>
            <a:off x="6141850" y="4230025"/>
            <a:ext cx="2642400" cy="6549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Mynydd</a:t>
            </a:r>
            <a:endParaRPr b="0" i="0" sz="20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Google Shape;543;p41" title="BQN26_Powerpoint_Question_Slides_(Background Design Elements)_WELSH_6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4" name="Google Shape;544;p41"/>
          <p:cNvSpPr txBox="1"/>
          <p:nvPr/>
        </p:nvSpPr>
        <p:spPr>
          <a:xfrm>
            <a:off x="956747" y="1916050"/>
            <a:ext cx="4782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‘Yr eithriad sy’n profi’r...’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41"/>
          <p:cNvSpPr txBox="1"/>
          <p:nvPr/>
        </p:nvSpPr>
        <p:spPr>
          <a:xfrm>
            <a:off x="956750" y="2697625"/>
            <a:ext cx="390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‘Rhoi’r ffidil yn y…’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41"/>
          <p:cNvSpPr txBox="1"/>
          <p:nvPr/>
        </p:nvSpPr>
        <p:spPr>
          <a:xfrm>
            <a:off x="956750" y="3463900"/>
            <a:ext cx="5256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‘Tynnu’r gwynt o...’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41"/>
          <p:cNvSpPr txBox="1"/>
          <p:nvPr/>
        </p:nvSpPr>
        <p:spPr>
          <a:xfrm>
            <a:off x="956750" y="4230250"/>
            <a:ext cx="4242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‘Prynu cath mewn...’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41"/>
          <p:cNvSpPr/>
          <p:nvPr/>
        </p:nvSpPr>
        <p:spPr>
          <a:xfrm>
            <a:off x="6141850" y="3463900"/>
            <a:ext cx="2642400" cy="6549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Hwyliau</a:t>
            </a:r>
            <a:endParaRPr b="0" i="0" sz="20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41"/>
          <p:cNvSpPr/>
          <p:nvPr/>
        </p:nvSpPr>
        <p:spPr>
          <a:xfrm>
            <a:off x="6141850" y="2697625"/>
            <a:ext cx="2642400" cy="6549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To</a:t>
            </a:r>
            <a:endParaRPr b="0" i="0" sz="20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41"/>
          <p:cNvSpPr/>
          <p:nvPr/>
        </p:nvSpPr>
        <p:spPr>
          <a:xfrm>
            <a:off x="6141850" y="1916050"/>
            <a:ext cx="2642400" cy="6549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Rheol</a:t>
            </a:r>
            <a:endParaRPr b="0" i="0" sz="20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41"/>
          <p:cNvSpPr/>
          <p:nvPr/>
        </p:nvSpPr>
        <p:spPr>
          <a:xfrm>
            <a:off x="6141850" y="4230175"/>
            <a:ext cx="2642400" cy="6549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Cwd</a:t>
            </a:r>
            <a:endParaRPr b="0" i="0" sz="20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Google Shape;556;p42" title="BQN26_Powerpoint_Question_Slides_(Background Design Elements)_WELSH_7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Google Shape;557;p42"/>
          <p:cNvSpPr/>
          <p:nvPr/>
        </p:nvSpPr>
        <p:spPr>
          <a:xfrm>
            <a:off x="6141850" y="3005350"/>
            <a:ext cx="2880600" cy="7233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India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42"/>
          <p:cNvSpPr/>
          <p:nvPr/>
        </p:nvSpPr>
        <p:spPr>
          <a:xfrm>
            <a:off x="6141850" y="1916125"/>
            <a:ext cx="2880600" cy="7233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Basel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42"/>
          <p:cNvSpPr/>
          <p:nvPr/>
        </p:nvSpPr>
        <p:spPr>
          <a:xfrm>
            <a:off x="6141850" y="4387150"/>
            <a:ext cx="2880600" cy="7233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Wrecsam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42"/>
          <p:cNvSpPr txBox="1"/>
          <p:nvPr/>
        </p:nvSpPr>
        <p:spPr>
          <a:xfrm>
            <a:off x="956750" y="1916125"/>
            <a:ext cx="51444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Ym mha ddinas yn y Swistir y cynhaliwyd yr Eurovision Song Contest 2025?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42"/>
          <p:cNvSpPr txBox="1"/>
          <p:nvPr/>
        </p:nvSpPr>
        <p:spPr>
          <a:xfrm>
            <a:off x="956750" y="3005350"/>
            <a:ext cx="52758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wlad yn Ne Asia a lwyddodd i basio Japan yn swyddogol yn 2025 a dod yn drydedd yn y rhestr o economïau mwyaf y byd?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42"/>
          <p:cNvSpPr txBox="1"/>
          <p:nvPr/>
        </p:nvSpPr>
        <p:spPr>
          <a:xfrm>
            <a:off x="956749" y="4387075"/>
            <a:ext cx="47136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Ble cynhaliwyd yr Eisteddfod Genedlaethol yn 2025?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7" name="Google Shape;567;p43" title="BQN26_Powerpoint_Question_Slides_(Background Design Elements)_WELSH_7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8" name="Google Shape;568;p43"/>
          <p:cNvSpPr/>
          <p:nvPr/>
        </p:nvSpPr>
        <p:spPr>
          <a:xfrm>
            <a:off x="6141850" y="4399675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Eluned Morgan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p43"/>
          <p:cNvSpPr/>
          <p:nvPr/>
        </p:nvSpPr>
        <p:spPr>
          <a:xfrm>
            <a:off x="6141850" y="2990125"/>
            <a:ext cx="2880600" cy="70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Monopoly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43"/>
          <p:cNvSpPr txBox="1"/>
          <p:nvPr/>
        </p:nvSpPr>
        <p:spPr>
          <a:xfrm>
            <a:off x="956750" y="2990125"/>
            <a:ext cx="44211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Yn 2025, rhyddhaodd y Bathdy Brenhinol ddarn arian arbennig ar thema pa gêm fwrdd enwog?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43"/>
          <p:cNvSpPr txBox="1"/>
          <p:nvPr/>
        </p:nvSpPr>
        <p:spPr>
          <a:xfrm>
            <a:off x="956747" y="4387525"/>
            <a:ext cx="48858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Pwy oedd Prif Weinidog Cymru drwy gydol 2025?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43"/>
          <p:cNvSpPr txBox="1"/>
          <p:nvPr/>
        </p:nvSpPr>
        <p:spPr>
          <a:xfrm>
            <a:off x="991099" y="1916125"/>
            <a:ext cx="47136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dîm enillodd ornest Super Bowl LIX ym mis Chwefror 2025, y Philadelphia…?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43"/>
          <p:cNvSpPr/>
          <p:nvPr/>
        </p:nvSpPr>
        <p:spPr>
          <a:xfrm>
            <a:off x="6141850" y="1928275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Eagles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8" name="Google Shape;578;p44" title="BQN26_Powerpoint_Question_Slides_(Background Design Elements)_WELSH_7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9" name="Google Shape;579;p44"/>
          <p:cNvSpPr/>
          <p:nvPr/>
        </p:nvSpPr>
        <p:spPr>
          <a:xfrm>
            <a:off x="6141850" y="1916125"/>
            <a:ext cx="2880600" cy="7233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Norwy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44"/>
          <p:cNvSpPr txBox="1"/>
          <p:nvPr/>
        </p:nvSpPr>
        <p:spPr>
          <a:xfrm>
            <a:off x="956750" y="1928050"/>
            <a:ext cx="45090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Yn 2025, pa wlad yn Sgandinafia oedd y gyntaf yn y byd, yn swyddogol, i fod â mwy o gerbydau trydan na cheir petrol ar y ffordd?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44"/>
          <p:cNvSpPr txBox="1"/>
          <p:nvPr/>
        </p:nvSpPr>
        <p:spPr>
          <a:xfrm>
            <a:off x="1021225" y="3619700"/>
            <a:ext cx="43566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gantores enillodd wobr Albwm y Flwyddyn am y tro cyntaf yn y Grammys 2025 am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Cowboy Carter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44"/>
          <p:cNvSpPr/>
          <p:nvPr/>
        </p:nvSpPr>
        <p:spPr>
          <a:xfrm>
            <a:off x="6141850" y="3612000"/>
            <a:ext cx="2880600" cy="7233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Beyoncé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7" name="Google Shape;587;p45" title="BQN26_Powerpoint_Question_Slides_(Background Design Elements)_WELSH_8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8" name="Google Shape;588;p45"/>
          <p:cNvSpPr txBox="1"/>
          <p:nvPr/>
        </p:nvSpPr>
        <p:spPr>
          <a:xfrm>
            <a:off x="1048850" y="4828150"/>
            <a:ext cx="4885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‘Bedydd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ân’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45"/>
          <p:cNvSpPr/>
          <p:nvPr/>
        </p:nvSpPr>
        <p:spPr>
          <a:xfrm>
            <a:off x="5924700" y="4828150"/>
            <a:ext cx="3940200" cy="17181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Teitl llyfr gan Dyfed Edwards. – </a:t>
            </a:r>
            <a:r>
              <a:rPr b="1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Mae cyfeiriad yn Actau 2:3 at ‘…dafodau gwahanedig megis o dân’.</a:t>
            </a:r>
            <a:endParaRPr b="0" i="1" sz="18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45"/>
          <p:cNvSpPr txBox="1"/>
          <p:nvPr/>
        </p:nvSpPr>
        <p:spPr>
          <a:xfrm>
            <a:off x="956750" y="1916050"/>
            <a:ext cx="64845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‘Saith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echod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arwol’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45"/>
          <p:cNvSpPr txBox="1"/>
          <p:nvPr/>
        </p:nvSpPr>
        <p:spPr>
          <a:xfrm>
            <a:off x="956750" y="2988625"/>
            <a:ext cx="4885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‘…nid oes dim newydd dan yr haul.’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45"/>
          <p:cNvSpPr txBox="1"/>
          <p:nvPr/>
        </p:nvSpPr>
        <p:spPr>
          <a:xfrm>
            <a:off x="956750" y="3908388"/>
            <a:ext cx="4885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‘…a’r mwyaf o’r rhai hyn yw cariad.’</a:t>
            </a:r>
            <a:endParaRPr b="1" i="0" sz="20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45"/>
          <p:cNvSpPr/>
          <p:nvPr/>
        </p:nvSpPr>
        <p:spPr>
          <a:xfrm>
            <a:off x="5924613" y="3844300"/>
            <a:ext cx="3076800" cy="70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Beibl – </a:t>
            </a:r>
            <a:r>
              <a:rPr b="1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 Corinthiaid 13:13</a:t>
            </a:r>
            <a:endParaRPr b="0" i="0" sz="18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45"/>
          <p:cNvSpPr/>
          <p:nvPr/>
        </p:nvSpPr>
        <p:spPr>
          <a:xfrm>
            <a:off x="5924625" y="900500"/>
            <a:ext cx="3940200" cy="181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Teitl llyfr gan Mihangel Morgan. – </a:t>
            </a:r>
            <a:r>
              <a:rPr b="1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Dydi’r union eiriau ddim yn digwydd yn y Beibl ond mae Diarhebion 6:16-19 (BWM) yn sôn am 7 peth sy’n ffiaidd gan Dduw</a:t>
            </a:r>
            <a:endParaRPr b="0" i="0" sz="18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45"/>
          <p:cNvSpPr/>
          <p:nvPr/>
        </p:nvSpPr>
        <p:spPr>
          <a:xfrm>
            <a:off x="5924613" y="2912425"/>
            <a:ext cx="3076800" cy="70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Beibl – </a:t>
            </a:r>
            <a:r>
              <a:rPr b="1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Pregethwr 1:9</a:t>
            </a:r>
            <a:endParaRPr b="0" i="0" sz="18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0" name="Google Shape;600;p46" title="BQN26_Powerpoint_Question_Slides_(Background Design Elements)_WELSH_8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01" name="Google Shape;601;p46"/>
          <p:cNvSpPr/>
          <p:nvPr/>
        </p:nvSpPr>
        <p:spPr>
          <a:xfrm>
            <a:off x="5934650" y="2749338"/>
            <a:ext cx="2849400" cy="70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Beibl – </a:t>
            </a:r>
            <a:r>
              <a:rPr b="1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Jeremeia 13:23</a:t>
            </a:r>
            <a:endParaRPr b="0" i="0" sz="18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2" name="Google Shape;602;p46"/>
          <p:cNvSpPr/>
          <p:nvPr/>
        </p:nvSpPr>
        <p:spPr>
          <a:xfrm>
            <a:off x="5934650" y="1347225"/>
            <a:ext cx="3869700" cy="1243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Teitl llyfr gan Dafydd Ifans. </a:t>
            </a:r>
            <a:r>
              <a:rPr b="1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Cyfeiriad at Salm 68:14 ‘…yr oedd hi yn wen fel eira yn Salmon.</a:t>
            </a:r>
            <a:endParaRPr b="0" i="0" sz="18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3" name="Google Shape;603;p46"/>
          <p:cNvSpPr/>
          <p:nvPr/>
        </p:nvSpPr>
        <p:spPr>
          <a:xfrm>
            <a:off x="5934650" y="3608475"/>
            <a:ext cx="5964000" cy="16122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Llyfr gan Marion Eames. </a:t>
            </a:r>
            <a:r>
              <a:rPr b="1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Cyfeiriad at Mathew 6:6 ‘Ond tydi, pan weddïech, dos i’th ystafell; ac wedi cau dy ddrws, gweddïa ar dy Dad yr hwn sydd yn y dirgel; a’th Dad yr hwn a wêl yn y dirgel, a dâl i ti yn yr amlwg.’</a:t>
            </a:r>
            <a:endParaRPr b="0" i="1" sz="18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46"/>
          <p:cNvSpPr txBox="1"/>
          <p:nvPr/>
        </p:nvSpPr>
        <p:spPr>
          <a:xfrm>
            <a:off x="956750" y="1916050"/>
            <a:ext cx="4743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‘Eira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wyn yn Salmon’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46"/>
          <p:cNvSpPr txBox="1"/>
          <p:nvPr/>
        </p:nvSpPr>
        <p:spPr>
          <a:xfrm>
            <a:off x="956750" y="2899650"/>
            <a:ext cx="474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‘A newidia … y llewpard ei frychni?’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p46"/>
          <p:cNvSpPr txBox="1"/>
          <p:nvPr/>
        </p:nvSpPr>
        <p:spPr>
          <a:xfrm>
            <a:off x="956750" y="3923563"/>
            <a:ext cx="4977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‘Y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tafell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dirgel’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46"/>
          <p:cNvSpPr txBox="1"/>
          <p:nvPr/>
        </p:nvSpPr>
        <p:spPr>
          <a:xfrm>
            <a:off x="956750" y="5107625"/>
            <a:ext cx="4977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‘Halen y ddaear.’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46"/>
          <p:cNvSpPr/>
          <p:nvPr/>
        </p:nvSpPr>
        <p:spPr>
          <a:xfrm>
            <a:off x="5934650" y="5379000"/>
            <a:ext cx="4790400" cy="10560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Beibl –</a:t>
            </a:r>
            <a:r>
              <a:rPr b="1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Mathew 5:13 – ond roedd hefyd yn albwm gan y grŵp Injaroc yn 1977.</a:t>
            </a:r>
            <a:endParaRPr b="0" i="0" sz="18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3" name="Google Shape;613;p47" title="BQN26_Powerpoint_Question_Slides_(Background Design Elements)_WELSH_9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4" name="Google Shape;614;p47"/>
          <p:cNvSpPr/>
          <p:nvPr/>
        </p:nvSpPr>
        <p:spPr>
          <a:xfrm>
            <a:off x="6185375" y="2955750"/>
            <a:ext cx="2789100" cy="70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Tair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47"/>
          <p:cNvSpPr/>
          <p:nvPr/>
        </p:nvSpPr>
        <p:spPr>
          <a:xfrm>
            <a:off x="6141850" y="1811650"/>
            <a:ext cx="2789100" cy="70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Yr Ystlum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47"/>
          <p:cNvSpPr txBox="1"/>
          <p:nvPr/>
        </p:nvSpPr>
        <p:spPr>
          <a:xfrm>
            <a:off x="956750" y="1916050"/>
            <a:ext cx="47436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famal yw'r unig un sy'n gallu hedfan go iawn am dipyn o amser?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47"/>
          <p:cNvSpPr txBox="1"/>
          <p:nvPr/>
        </p:nvSpPr>
        <p:spPr>
          <a:xfrm>
            <a:off x="956750" y="3012850"/>
            <a:ext cx="4743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Sawl calon sydd gan octopws?</a:t>
            </a:r>
            <a:endParaRPr b="1" i="0" sz="20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47"/>
          <p:cNvSpPr txBox="1"/>
          <p:nvPr/>
        </p:nvSpPr>
        <p:spPr>
          <a:xfrm>
            <a:off x="956750" y="4109650"/>
            <a:ext cx="49779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aderyn bychan yw'r unig un sy'n gallu hedfan am yn ôl?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47"/>
          <p:cNvSpPr/>
          <p:nvPr/>
        </p:nvSpPr>
        <p:spPr>
          <a:xfrm>
            <a:off x="6141850" y="4099850"/>
            <a:ext cx="2832600" cy="10914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Aderyn y Si / Sïedn (Hummingbird)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0" name="Google Shape;620;p47"/>
          <p:cNvSpPr txBox="1"/>
          <p:nvPr/>
        </p:nvSpPr>
        <p:spPr>
          <a:xfrm>
            <a:off x="956750" y="5191150"/>
            <a:ext cx="49779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Beth yw'r rhywogaeth fwyaf o siarc sy'n byw yn ein moroedd ar hyn o bryd?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47"/>
          <p:cNvSpPr/>
          <p:nvPr/>
        </p:nvSpPr>
        <p:spPr>
          <a:xfrm>
            <a:off x="6185375" y="5634550"/>
            <a:ext cx="2745600" cy="6405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Siarc Morfilaidd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" name="Google Shape;626;p48" title="BQN26_Powerpoint_Question_Slides_(Background Design Elements)_WELSH_9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7" name="Google Shape;627;p48"/>
          <p:cNvSpPr/>
          <p:nvPr/>
        </p:nvSpPr>
        <p:spPr>
          <a:xfrm>
            <a:off x="6141850" y="3217400"/>
            <a:ext cx="2642400" cy="70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Cenfaint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8" name="Google Shape;628;p48"/>
          <p:cNvSpPr/>
          <p:nvPr/>
        </p:nvSpPr>
        <p:spPr>
          <a:xfrm>
            <a:off x="6141850" y="2042525"/>
            <a:ext cx="2642400" cy="10314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 Morfarch (Seahorse)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" name="Google Shape;629;p48"/>
          <p:cNvSpPr txBox="1"/>
          <p:nvPr/>
        </p:nvSpPr>
        <p:spPr>
          <a:xfrm>
            <a:off x="956750" y="1916050"/>
            <a:ext cx="51141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Ym mha rywogaeth o bysgod, a enwir ar ôl mamal tir, mae'r gwryw, yn hytrach na'r fenyw, yn cario'r wyau ac yn geni'r rhai bach?</a:t>
            </a:r>
            <a:endParaRPr b="1" i="0" sz="21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48"/>
          <p:cNvSpPr txBox="1"/>
          <p:nvPr/>
        </p:nvSpPr>
        <p:spPr>
          <a:xfrm>
            <a:off x="956750" y="3217400"/>
            <a:ext cx="474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enw arall a roddir i haid o foch?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48"/>
          <p:cNvSpPr txBox="1"/>
          <p:nvPr/>
        </p:nvSpPr>
        <p:spPr>
          <a:xfrm>
            <a:off x="956750" y="3974350"/>
            <a:ext cx="49779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anifail tir sydd â'r beichiogrwydd hiraf, tua 22 mis?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48"/>
          <p:cNvSpPr/>
          <p:nvPr/>
        </p:nvSpPr>
        <p:spPr>
          <a:xfrm>
            <a:off x="6141850" y="4061674"/>
            <a:ext cx="2642400" cy="6549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Eliffant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3" name="Google Shape;633;p48"/>
          <p:cNvSpPr txBox="1"/>
          <p:nvPr/>
        </p:nvSpPr>
        <p:spPr>
          <a:xfrm>
            <a:off x="956750" y="5039100"/>
            <a:ext cx="49779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aderyn Affricanaidd sy'n methu hedfan ac mae ei lygaid yn fwy na'i ymennydd?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48"/>
          <p:cNvSpPr/>
          <p:nvPr/>
        </p:nvSpPr>
        <p:spPr>
          <a:xfrm>
            <a:off x="6141850" y="4860049"/>
            <a:ext cx="2642400" cy="6549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Yr Estrys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9" name="Google Shape;639;p49" title="BQN26_Powerpoint_Question_Slides_(Background Design Elements)_WELSH_10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p49"/>
          <p:cNvSpPr/>
          <p:nvPr/>
        </p:nvSpPr>
        <p:spPr>
          <a:xfrm>
            <a:off x="6141850" y="3166800"/>
            <a:ext cx="2642400" cy="70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1989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49"/>
          <p:cNvSpPr/>
          <p:nvPr/>
        </p:nvSpPr>
        <p:spPr>
          <a:xfrm>
            <a:off x="6141850" y="2042525"/>
            <a:ext cx="2642400" cy="6549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Saith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49"/>
          <p:cNvSpPr txBox="1"/>
          <p:nvPr/>
        </p:nvSpPr>
        <p:spPr>
          <a:xfrm>
            <a:off x="956750" y="1916050"/>
            <a:ext cx="47436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Sawl lliw sydd mewn enfys arferol, yn ôl Isaac Newton?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49"/>
          <p:cNvSpPr txBox="1"/>
          <p:nvPr/>
        </p:nvSpPr>
        <p:spPr>
          <a:xfrm>
            <a:off x="956750" y="2921100"/>
            <a:ext cx="47436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Ym mha flwyddyn y syrthiodd Mur Berlin, gan nodi trobwynt ar ddiwedd y Rhyfel Oer?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49"/>
          <p:cNvSpPr txBox="1"/>
          <p:nvPr/>
        </p:nvSpPr>
        <p:spPr>
          <a:xfrm>
            <a:off x="956750" y="4156550"/>
            <a:ext cx="49779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nwy t</a:t>
            </a: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ŷ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gwydr mae planhigion yn ei amsugno o'r atmosffer ar gyfer ffotosynthesis?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p49"/>
          <p:cNvSpPr/>
          <p:nvPr/>
        </p:nvSpPr>
        <p:spPr>
          <a:xfrm>
            <a:off x="6141850" y="4336999"/>
            <a:ext cx="2642400" cy="6549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Carbon Deuocsid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Google Shape;646;p49"/>
          <p:cNvSpPr txBox="1"/>
          <p:nvPr/>
        </p:nvSpPr>
        <p:spPr>
          <a:xfrm>
            <a:off x="956750" y="5478425"/>
            <a:ext cx="49779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un yw'r wlad leiaf yn y byd o ran arwynebedd tir?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7" name="Google Shape;647;p49"/>
          <p:cNvSpPr/>
          <p:nvPr/>
        </p:nvSpPr>
        <p:spPr>
          <a:xfrm>
            <a:off x="6141850" y="5336274"/>
            <a:ext cx="2642400" cy="6549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Dinas y Fatican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5" title="BQN26_Powerpoint_Question_Slides_(Background Design Elements)_WELSH_2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5"/>
          <p:cNvSpPr txBox="1"/>
          <p:nvPr/>
        </p:nvSpPr>
        <p:spPr>
          <a:xfrm>
            <a:off x="946475" y="3168642"/>
            <a:ext cx="72315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un o'r rhain sydd ddim yn famal?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A: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Morfil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B: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Platypus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C: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Siarc Mawr Gwyn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Ystlum</a:t>
            </a:r>
            <a:endParaRPr b="0" i="0" sz="2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5"/>
          <p:cNvSpPr txBox="1"/>
          <p:nvPr/>
        </p:nvSpPr>
        <p:spPr>
          <a:xfrm>
            <a:off x="946475" y="1916125"/>
            <a:ext cx="73437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un o'r ieithoedd rhaglennu hyn sydd ddim wedi'i henwi ar ôl 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person neu em?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A: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Ruby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B: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Perl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C: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Python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Pascal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5"/>
          <p:cNvSpPr txBox="1"/>
          <p:nvPr/>
        </p:nvSpPr>
        <p:spPr>
          <a:xfrm>
            <a:off x="956750" y="4113058"/>
            <a:ext cx="70578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un o'r rhain sydd ddim yn borwr gwe?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A: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Chrome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B: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Firefox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C: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Linux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Safari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5"/>
          <p:cNvSpPr txBox="1"/>
          <p:nvPr/>
        </p:nvSpPr>
        <p:spPr>
          <a:xfrm>
            <a:off x="956750" y="5057475"/>
            <a:ext cx="70578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un o'r rhain sydd ddim yn fath o gwmwl?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A: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Cirrus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B: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Cumulus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C: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Stratus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Ignis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2" name="Google Shape;652;p50" title="BQN26_Powerpoint_Question_Slides_(Background Design Elements)_WELSH_10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53" name="Google Shape;653;p50"/>
          <p:cNvSpPr/>
          <p:nvPr/>
        </p:nvSpPr>
        <p:spPr>
          <a:xfrm>
            <a:off x="6185375" y="2838513"/>
            <a:ext cx="2642400" cy="70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Hawaii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" name="Google Shape;654;p50"/>
          <p:cNvSpPr/>
          <p:nvPr/>
        </p:nvSpPr>
        <p:spPr>
          <a:xfrm>
            <a:off x="6141850" y="1916050"/>
            <a:ext cx="2642400" cy="70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Mercwri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5" name="Google Shape;655;p50"/>
          <p:cNvSpPr txBox="1"/>
          <p:nvPr/>
        </p:nvSpPr>
        <p:spPr>
          <a:xfrm>
            <a:off x="956750" y="1916050"/>
            <a:ext cx="47436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Beth yw'r unig fetel sy'n hylif ar dymheredd ystafell?</a:t>
            </a:r>
            <a:endParaRPr b="1" i="0" sz="21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Google Shape;656;p50"/>
          <p:cNvSpPr txBox="1"/>
          <p:nvPr/>
        </p:nvSpPr>
        <p:spPr>
          <a:xfrm>
            <a:off x="956750" y="2738100"/>
            <a:ext cx="47436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un yw'r unig dalaith yn UDA sy'n cynnwys dim ond ynysoedd?</a:t>
            </a:r>
            <a:endParaRPr b="1" i="0" sz="20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p50"/>
          <p:cNvSpPr txBox="1"/>
          <p:nvPr/>
        </p:nvSpPr>
        <p:spPr>
          <a:xfrm>
            <a:off x="956750" y="3680925"/>
            <a:ext cx="49779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Yn y gêm fwrdd glasurol Monopoly, pa un yw'r unig sgwâr ar y bwrdd y gall chwaraewr lanio arno ond nad yw’n cael aros arno?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" name="Google Shape;658;p50"/>
          <p:cNvSpPr/>
          <p:nvPr/>
        </p:nvSpPr>
        <p:spPr>
          <a:xfrm>
            <a:off x="6141850" y="3828713"/>
            <a:ext cx="2642400" cy="1015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Ewch i'r Carchar / Go to Jail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50"/>
          <p:cNvSpPr txBox="1"/>
          <p:nvPr/>
        </p:nvSpPr>
        <p:spPr>
          <a:xfrm>
            <a:off x="956750" y="4916250"/>
            <a:ext cx="47436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un yw'r unig organ yn y corff dynol sy’n gallu adffurfio ei hunan yn naturiol, hyd yn oed os bydd hyd at 75 y cant ohoni wedi cael ei dynnu?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50"/>
          <p:cNvSpPr/>
          <p:nvPr/>
        </p:nvSpPr>
        <p:spPr>
          <a:xfrm>
            <a:off x="6185375" y="5133899"/>
            <a:ext cx="2642400" cy="6405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Yr afu / Yr iau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" name="Google Shape;665;p51" title="BQN26_Powerpoint_Question_Slides_(Background Design Elements)_WELSH_11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66" name="Google Shape;666;p51"/>
          <p:cNvSpPr/>
          <p:nvPr/>
        </p:nvSpPr>
        <p:spPr>
          <a:xfrm>
            <a:off x="6141850" y="3248388"/>
            <a:ext cx="2642400" cy="1075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Bwncath – Dos yn dy Flaen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" name="Google Shape;667;p51"/>
          <p:cNvSpPr/>
          <p:nvPr/>
        </p:nvSpPr>
        <p:spPr>
          <a:xfrm>
            <a:off x="6141850" y="1727475"/>
            <a:ext cx="2642400" cy="14523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Dafydd Iwan – Ai am fod haul yn machlud…?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8" name="Google Shape;668;p51"/>
          <p:cNvSpPr txBox="1"/>
          <p:nvPr/>
        </p:nvSpPr>
        <p:spPr>
          <a:xfrm>
            <a:off x="956750" y="1916050"/>
            <a:ext cx="47436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‘…ai am fod nos yn bygwth / Rhoi terfyn ar antur y dydd?’</a:t>
            </a:r>
            <a:endParaRPr b="1" i="0" sz="21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p51"/>
          <p:cNvSpPr txBox="1"/>
          <p:nvPr/>
        </p:nvSpPr>
        <p:spPr>
          <a:xfrm>
            <a:off x="956750" y="3124500"/>
            <a:ext cx="47436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‘Wyt ti'n cofio braf oedd nosweithiau'r haf / Pan oeddan ni yn chwarae yng ngolau'r stryd…?’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0" name="Google Shape;670;p51"/>
          <p:cNvSpPr txBox="1"/>
          <p:nvPr/>
        </p:nvSpPr>
        <p:spPr>
          <a:xfrm>
            <a:off x="956750" y="4423338"/>
            <a:ext cx="4977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soon is now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?’</a:t>
            </a:r>
            <a:endParaRPr b="1" i="0" sz="20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1" name="Google Shape;671;p51"/>
          <p:cNvSpPr/>
          <p:nvPr/>
        </p:nvSpPr>
        <p:spPr>
          <a:xfrm>
            <a:off x="6141850" y="4392825"/>
            <a:ext cx="2642400" cy="6549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Smiths</a:t>
            </a:r>
            <a:endParaRPr b="1" i="0" sz="2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Google Shape;672;p51"/>
          <p:cNvSpPr txBox="1"/>
          <p:nvPr/>
        </p:nvSpPr>
        <p:spPr>
          <a:xfrm>
            <a:off x="956750" y="5176350"/>
            <a:ext cx="49779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‘Did you write the book of love, and do you have faith in God above?’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51"/>
          <p:cNvSpPr/>
          <p:nvPr/>
        </p:nvSpPr>
        <p:spPr>
          <a:xfrm>
            <a:off x="6141850" y="5116350"/>
            <a:ext cx="2642400" cy="1075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Don McLean – </a:t>
            </a:r>
            <a:r>
              <a:rPr b="1" i="1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American Pie</a:t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8" name="Google Shape;678;p52" title="BQN26_Powerpoint_Question_Slides_(Background Design Elements)_WELSH_11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79" name="Google Shape;679;p52"/>
          <p:cNvSpPr/>
          <p:nvPr/>
        </p:nvSpPr>
        <p:spPr>
          <a:xfrm>
            <a:off x="6185375" y="2955750"/>
            <a:ext cx="2642400" cy="10881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Alanis Morissette – </a:t>
            </a:r>
            <a:r>
              <a:rPr b="1" i="1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Ironic</a:t>
            </a:r>
            <a:endParaRPr b="0" i="1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0" name="Google Shape;680;p52"/>
          <p:cNvSpPr/>
          <p:nvPr/>
        </p:nvSpPr>
        <p:spPr>
          <a:xfrm>
            <a:off x="6141850" y="1666925"/>
            <a:ext cx="2642400" cy="10881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Candelas – </a:t>
            </a:r>
            <a:r>
              <a:rPr b="1" i="1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Llwytha’r Gwn</a:t>
            </a:r>
            <a:endParaRPr b="0" i="1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1" name="Google Shape;681;p52"/>
          <p:cNvSpPr txBox="1"/>
          <p:nvPr/>
        </p:nvSpPr>
        <p:spPr>
          <a:xfrm>
            <a:off x="956750" y="1916050"/>
            <a:ext cx="4743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‘Wyt ti’n dal i weld cysgodion yn y nos?’</a:t>
            </a:r>
            <a:endParaRPr b="1" i="0" sz="21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2" name="Google Shape;682;p52"/>
          <p:cNvSpPr txBox="1"/>
          <p:nvPr/>
        </p:nvSpPr>
        <p:spPr>
          <a:xfrm>
            <a:off x="956750" y="3328450"/>
            <a:ext cx="474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‘Isn't it ironic... Don't you think?’</a:t>
            </a:r>
            <a:endParaRPr b="1" i="0" sz="21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3" name="Google Shape;683;p52"/>
          <p:cNvSpPr txBox="1"/>
          <p:nvPr/>
        </p:nvSpPr>
        <p:spPr>
          <a:xfrm>
            <a:off x="956750" y="4336713"/>
            <a:ext cx="4977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Who’s afraid of little old me?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’</a:t>
            </a:r>
            <a:endParaRPr b="1" i="0" sz="20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Google Shape;684;p52"/>
          <p:cNvSpPr/>
          <p:nvPr/>
        </p:nvSpPr>
        <p:spPr>
          <a:xfrm>
            <a:off x="6141850" y="4175774"/>
            <a:ext cx="2642400" cy="6405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Taylor Swift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" name="Google Shape;685;p52"/>
          <p:cNvSpPr txBox="1"/>
          <p:nvPr/>
        </p:nvSpPr>
        <p:spPr>
          <a:xfrm>
            <a:off x="956750" y="5344975"/>
            <a:ext cx="4977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Pwy wnaeth y pysgod chwim…?'</a:t>
            </a:r>
            <a:endParaRPr b="1" i="0" sz="20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" name="Google Shape;686;p52"/>
          <p:cNvSpPr/>
          <p:nvPr/>
        </p:nvSpPr>
        <p:spPr>
          <a:xfrm>
            <a:off x="6185375" y="5027775"/>
            <a:ext cx="3517500" cy="10881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Arfon Wyn – </a:t>
            </a:r>
            <a:r>
              <a:rPr b="1" i="1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Pwy wnaeth y Sêr Uwchben?</a:t>
            </a:r>
            <a:endParaRPr b="0" i="1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1" name="Google Shape;691;p53" title="BQN26_Powerpoint_Question_Slides_(Background Design Elements)_WELSH_BONUS_AW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92" name="Google Shape;692;p53"/>
          <p:cNvSpPr txBox="1"/>
          <p:nvPr/>
        </p:nvSpPr>
        <p:spPr>
          <a:xfrm>
            <a:off x="956770" y="1916050"/>
            <a:ext cx="3713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rgbClr val="343433"/>
                </a:solidFill>
                <a:latin typeface="Calibri"/>
                <a:ea typeface="Calibri"/>
                <a:cs typeface="Calibri"/>
                <a:sym typeface="Calibri"/>
              </a:rPr>
              <a:t>Rhowch gwestiwn yma…</a:t>
            </a:r>
            <a:endParaRPr b="1" i="0" sz="2000" u="none" cap="none" strike="noStrike">
              <a:solidFill>
                <a:srgbClr val="34343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3" name="Google Shape;693;p53"/>
          <p:cNvSpPr txBox="1"/>
          <p:nvPr/>
        </p:nvSpPr>
        <p:spPr>
          <a:xfrm>
            <a:off x="956750" y="3359350"/>
            <a:ext cx="3863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rgbClr val="343433"/>
                </a:solidFill>
                <a:latin typeface="Calibri"/>
                <a:ea typeface="Calibri"/>
                <a:cs typeface="Calibri"/>
                <a:sym typeface="Calibri"/>
              </a:rPr>
              <a:t>Rhowch gwestiwn yma…</a:t>
            </a:r>
            <a:endParaRPr b="1" i="0" sz="2000" u="none" cap="none" strike="noStrike">
              <a:solidFill>
                <a:srgbClr val="34343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4" name="Google Shape;694;p53"/>
          <p:cNvSpPr txBox="1"/>
          <p:nvPr/>
        </p:nvSpPr>
        <p:spPr>
          <a:xfrm>
            <a:off x="956755" y="4952019"/>
            <a:ext cx="3863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rgbClr val="343433"/>
                </a:solidFill>
                <a:latin typeface="Calibri"/>
                <a:ea typeface="Calibri"/>
                <a:cs typeface="Calibri"/>
                <a:sym typeface="Calibri"/>
              </a:rPr>
              <a:t>Rhowch gwestiwn yma…</a:t>
            </a:r>
            <a:endParaRPr b="1" i="0" sz="2000" u="none" cap="none" strike="noStrike">
              <a:solidFill>
                <a:srgbClr val="34343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5" name="Google Shape;695;p53"/>
          <p:cNvSpPr/>
          <p:nvPr/>
        </p:nvSpPr>
        <p:spPr>
          <a:xfrm>
            <a:off x="5084650" y="1916050"/>
            <a:ext cx="2642400" cy="70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Ateb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6" name="Google Shape;696;p53"/>
          <p:cNvSpPr/>
          <p:nvPr/>
        </p:nvSpPr>
        <p:spPr>
          <a:xfrm>
            <a:off x="5084650" y="3286500"/>
            <a:ext cx="2642400" cy="70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Ateb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" name="Google Shape;697;p53"/>
          <p:cNvSpPr/>
          <p:nvPr/>
        </p:nvSpPr>
        <p:spPr>
          <a:xfrm>
            <a:off x="5084650" y="4801725"/>
            <a:ext cx="2642400" cy="70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Ateb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Google Shape;702;p54" title="BQN26_Powerpoint_Question_Slides_(Background Design Elements)_WELSH_BONUS_AW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03" name="Google Shape;703;p54"/>
          <p:cNvSpPr txBox="1"/>
          <p:nvPr/>
        </p:nvSpPr>
        <p:spPr>
          <a:xfrm>
            <a:off x="956770" y="1916050"/>
            <a:ext cx="3713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rgbClr val="343433"/>
                </a:solidFill>
                <a:latin typeface="Calibri"/>
                <a:ea typeface="Calibri"/>
                <a:cs typeface="Calibri"/>
                <a:sym typeface="Calibri"/>
              </a:rPr>
              <a:t>Rhowch gwestiwn yma…</a:t>
            </a:r>
            <a:endParaRPr b="1" i="0" sz="2000" u="none" cap="none" strike="noStrike">
              <a:solidFill>
                <a:srgbClr val="34343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p54"/>
          <p:cNvSpPr txBox="1"/>
          <p:nvPr/>
        </p:nvSpPr>
        <p:spPr>
          <a:xfrm>
            <a:off x="956750" y="3359350"/>
            <a:ext cx="3863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rgbClr val="343433"/>
                </a:solidFill>
                <a:latin typeface="Calibri"/>
                <a:ea typeface="Calibri"/>
                <a:cs typeface="Calibri"/>
                <a:sym typeface="Calibri"/>
              </a:rPr>
              <a:t>Rhowch gwestiwn yma…</a:t>
            </a:r>
            <a:endParaRPr b="1" i="0" sz="2000" u="none" cap="none" strike="noStrike">
              <a:solidFill>
                <a:srgbClr val="34343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5" name="Google Shape;705;p54"/>
          <p:cNvSpPr txBox="1"/>
          <p:nvPr/>
        </p:nvSpPr>
        <p:spPr>
          <a:xfrm>
            <a:off x="956755" y="4952019"/>
            <a:ext cx="38631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rgbClr val="343433"/>
                </a:solidFill>
                <a:latin typeface="Calibri"/>
                <a:ea typeface="Calibri"/>
                <a:cs typeface="Calibri"/>
                <a:sym typeface="Calibri"/>
              </a:rPr>
              <a:t>Rhowch gwestiwn yma…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34343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6" name="Google Shape;706;p54"/>
          <p:cNvSpPr/>
          <p:nvPr/>
        </p:nvSpPr>
        <p:spPr>
          <a:xfrm>
            <a:off x="5084650" y="1916050"/>
            <a:ext cx="2642400" cy="70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Ateb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" name="Google Shape;707;p54"/>
          <p:cNvSpPr/>
          <p:nvPr/>
        </p:nvSpPr>
        <p:spPr>
          <a:xfrm>
            <a:off x="5084650" y="3286500"/>
            <a:ext cx="2642400" cy="70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Ateb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p54"/>
          <p:cNvSpPr/>
          <p:nvPr/>
        </p:nvSpPr>
        <p:spPr>
          <a:xfrm>
            <a:off x="5084650" y="4801725"/>
            <a:ext cx="2642400" cy="70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Ateb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6" title="BQN26_Powerpoint_Question_Slides_(Background Design Elements)_WELSH_3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6"/>
          <p:cNvSpPr txBox="1"/>
          <p:nvPr/>
        </p:nvSpPr>
        <p:spPr>
          <a:xfrm>
            <a:off x="946476" y="1916050"/>
            <a:ext cx="75849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 wahân i wyau, beth yw'r prif gynhwysyn, startshlyd, mewn omled Sbaenaidd traddodiadol?</a:t>
            </a:r>
            <a:endParaRPr b="0" i="0" sz="2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6"/>
          <p:cNvSpPr txBox="1"/>
          <p:nvPr/>
        </p:nvSpPr>
        <p:spPr>
          <a:xfrm>
            <a:off x="946475" y="3005783"/>
            <a:ext cx="75849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ddiod sy'n cael ei gwneud o ddail y planhigyn Camellia sinensis, a dyfir yn aml yn Asia?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"/>
          <p:cNvSpPr txBox="1"/>
          <p:nvPr/>
        </p:nvSpPr>
        <p:spPr>
          <a:xfrm>
            <a:off x="946475" y="4094342"/>
            <a:ext cx="73437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ffrwyth, sy'n cael ei alw'n Frenin y Ffrwythau yn Ne-ddwyrain Asia, sy'n enwog am ei arogl cryf iawn?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6"/>
          <p:cNvSpPr txBox="1"/>
          <p:nvPr/>
        </p:nvSpPr>
        <p:spPr>
          <a:xfrm>
            <a:off x="946476" y="5180950"/>
            <a:ext cx="7584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Beth yw'r organeb ungellog sy'n gwneud i fara godi?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7" title="BQN26_Powerpoint_Question_Slides_(Background Design Elements)_WELSH_3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7"/>
          <p:cNvSpPr txBox="1"/>
          <p:nvPr/>
        </p:nvSpPr>
        <p:spPr>
          <a:xfrm>
            <a:off x="946476" y="1916050"/>
            <a:ext cx="7584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Cryfder pa lysieuyn sy'n cael ei fesur ag unedau Scoville?</a:t>
            </a:r>
            <a:endParaRPr b="1" i="0" sz="21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7"/>
          <p:cNvSpPr txBox="1"/>
          <p:nvPr/>
        </p:nvSpPr>
        <p:spPr>
          <a:xfrm>
            <a:off x="946475" y="2689613"/>
            <a:ext cx="75849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 sbeis cyffredin yn y gegin sy'n dod o risgl mewnol coeden, wedi'i sychu?</a:t>
            </a:r>
            <a:endParaRPr b="1" i="0" sz="21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7"/>
          <p:cNvSpPr txBox="1"/>
          <p:nvPr/>
        </p:nvSpPr>
        <p:spPr>
          <a:xfrm>
            <a:off x="946475" y="3770975"/>
            <a:ext cx="73437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 ydych yn torri llysieuyn yn 'juliennes', pa siâp ydyn nhw? Tebyg i bethau bach tanllyd a gedwir mewn bocs.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7"/>
          <p:cNvSpPr txBox="1"/>
          <p:nvPr/>
        </p:nvSpPr>
        <p:spPr>
          <a:xfrm>
            <a:off x="946475" y="4852325"/>
            <a:ext cx="73437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Beth yw'r sbeis drutaf yn y byd yn ôl pwysau?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8" title="BQN26_Powerpoint_Question_Slides_(Background Design Elements)_WELSH_4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4" name="Google Shape;144;p8"/>
          <p:cNvGrpSpPr/>
          <p:nvPr/>
        </p:nvGrpSpPr>
        <p:grpSpPr>
          <a:xfrm>
            <a:off x="956688" y="2601925"/>
            <a:ext cx="2200500" cy="2765575"/>
            <a:chOff x="956688" y="1916125"/>
            <a:chExt cx="2200500" cy="2765575"/>
          </a:xfrm>
        </p:grpSpPr>
        <p:pic>
          <p:nvPicPr>
            <p:cNvPr id="145" name="Google Shape;145;p8" title="jovyn-chamb-iWMfiInivp4-unsplash.jpg"/>
            <p:cNvPicPr preferRelativeResize="0"/>
            <p:nvPr/>
          </p:nvPicPr>
          <p:blipFill rotWithShape="1">
            <a:blip r:embed="rId4">
              <a:alphaModFix/>
            </a:blip>
            <a:srcRect b="0" l="16676" r="16676" t="0"/>
            <a:stretch/>
          </p:blipFill>
          <p:spPr>
            <a:xfrm>
              <a:off x="956688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46" name="Google Shape;146;p8"/>
            <p:cNvSpPr txBox="1"/>
            <p:nvPr/>
          </p:nvSpPr>
          <p:spPr>
            <a:xfrm>
              <a:off x="1846703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1.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7" name="Google Shape;147;p8"/>
          <p:cNvGrpSpPr/>
          <p:nvPr/>
        </p:nvGrpSpPr>
        <p:grpSpPr>
          <a:xfrm>
            <a:off x="3678081" y="2601925"/>
            <a:ext cx="2200500" cy="2765575"/>
            <a:chOff x="3678081" y="1916125"/>
            <a:chExt cx="2200500" cy="2765575"/>
          </a:xfrm>
        </p:grpSpPr>
        <p:pic>
          <p:nvPicPr>
            <p:cNvPr id="148" name="Google Shape;148;p8" title="enrico-bet-MdJq0zFUwrw-unsplash.jpg"/>
            <p:cNvPicPr preferRelativeResize="0"/>
            <p:nvPr/>
          </p:nvPicPr>
          <p:blipFill rotWithShape="1">
            <a:blip r:embed="rId5">
              <a:alphaModFix/>
            </a:blip>
            <a:srcRect b="22241" l="0" r="0" t="15161"/>
            <a:stretch/>
          </p:blipFill>
          <p:spPr>
            <a:xfrm>
              <a:off x="3678081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49" name="Google Shape;149;p8"/>
            <p:cNvSpPr txBox="1"/>
            <p:nvPr/>
          </p:nvSpPr>
          <p:spPr>
            <a:xfrm>
              <a:off x="4568028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2.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0" name="Google Shape;150;p8"/>
          <p:cNvGrpSpPr/>
          <p:nvPr/>
        </p:nvGrpSpPr>
        <p:grpSpPr>
          <a:xfrm>
            <a:off x="6399425" y="2601925"/>
            <a:ext cx="2200500" cy="2765575"/>
            <a:chOff x="6399425" y="1916125"/>
            <a:chExt cx="2200500" cy="2765575"/>
          </a:xfrm>
        </p:grpSpPr>
        <p:pic>
          <p:nvPicPr>
            <p:cNvPr id="151" name="Google Shape;151;p8" title="maarten-van-den-heuvel-gZXx8lKAb7Y-unsplash.jpg"/>
            <p:cNvPicPr preferRelativeResize="0"/>
            <p:nvPr/>
          </p:nvPicPr>
          <p:blipFill rotWithShape="1">
            <a:blip r:embed="rId6">
              <a:alphaModFix/>
            </a:blip>
            <a:srcRect b="0" l="21875" r="21875" t="0"/>
            <a:stretch/>
          </p:blipFill>
          <p:spPr>
            <a:xfrm>
              <a:off x="6399425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52" name="Google Shape;152;p8"/>
            <p:cNvSpPr txBox="1"/>
            <p:nvPr/>
          </p:nvSpPr>
          <p:spPr>
            <a:xfrm>
              <a:off x="7289375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3.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3" name="Google Shape;153;p8"/>
          <p:cNvGrpSpPr/>
          <p:nvPr/>
        </p:nvGrpSpPr>
        <p:grpSpPr>
          <a:xfrm>
            <a:off x="9120769" y="2601925"/>
            <a:ext cx="2200500" cy="2765637"/>
            <a:chOff x="9120769" y="1916125"/>
            <a:chExt cx="2200500" cy="2765637"/>
          </a:xfrm>
        </p:grpSpPr>
        <p:pic>
          <p:nvPicPr>
            <p:cNvPr id="154" name="Google Shape;154;p8" title="tomasz-zielonka-R0uu9FEDUMk-unsplash.jpg"/>
            <p:cNvPicPr preferRelativeResize="0"/>
            <p:nvPr/>
          </p:nvPicPr>
          <p:blipFill rotWithShape="1">
            <a:blip r:embed="rId7">
              <a:alphaModFix/>
            </a:blip>
            <a:srcRect b="16676" l="0" r="0" t="16676"/>
            <a:stretch/>
          </p:blipFill>
          <p:spPr>
            <a:xfrm>
              <a:off x="9120769" y="2481262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55" name="Google Shape;155;p8"/>
            <p:cNvSpPr txBox="1"/>
            <p:nvPr/>
          </p:nvSpPr>
          <p:spPr>
            <a:xfrm>
              <a:off x="10010712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4.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6" name="Google Shape;156;p8"/>
          <p:cNvSpPr txBox="1"/>
          <p:nvPr/>
        </p:nvSpPr>
        <p:spPr>
          <a:xfrm>
            <a:off x="956750" y="1925250"/>
            <a:ext cx="6698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Allwch chi enwi'r nodweddion amlwg sydd yn y lluniau hyn?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8"/>
          <p:cNvSpPr txBox="1"/>
          <p:nvPr/>
        </p:nvSpPr>
        <p:spPr>
          <a:xfrm>
            <a:off x="1785200" y="5971475"/>
            <a:ext cx="76884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Photos: Jovyn Chamb, Enrico Bet, Maarten van den Heuvel, Tomasz Zielonka/Unsplash</a:t>
            </a:r>
            <a:endParaRPr b="0" i="0" sz="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9" title="BQN26_Powerpoint_Question_Slides_(Background Design Elements)_WELSH_4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3" name="Google Shape;163;p9"/>
          <p:cNvGrpSpPr/>
          <p:nvPr/>
        </p:nvGrpSpPr>
        <p:grpSpPr>
          <a:xfrm>
            <a:off x="956688" y="2297125"/>
            <a:ext cx="2200500" cy="2765575"/>
            <a:chOff x="956688" y="1916125"/>
            <a:chExt cx="2200500" cy="2765575"/>
          </a:xfrm>
        </p:grpSpPr>
        <p:pic>
          <p:nvPicPr>
            <p:cNvPr id="164" name="Google Shape;164;p9" title="cam-stockdale-hjVq5AAgWuM-unsplash.jpg"/>
            <p:cNvPicPr preferRelativeResize="0"/>
            <p:nvPr/>
          </p:nvPicPr>
          <p:blipFill rotWithShape="1">
            <a:blip r:embed="rId4">
              <a:alphaModFix/>
            </a:blip>
            <a:srcRect b="12495" l="0" r="0" t="12503"/>
            <a:stretch/>
          </p:blipFill>
          <p:spPr>
            <a:xfrm>
              <a:off x="956688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65" name="Google Shape;165;p9"/>
            <p:cNvSpPr txBox="1"/>
            <p:nvPr/>
          </p:nvSpPr>
          <p:spPr>
            <a:xfrm>
              <a:off x="1846703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5.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6" name="Google Shape;166;p9"/>
          <p:cNvGrpSpPr/>
          <p:nvPr/>
        </p:nvGrpSpPr>
        <p:grpSpPr>
          <a:xfrm>
            <a:off x="3678081" y="2297125"/>
            <a:ext cx="2200500" cy="2765575"/>
            <a:chOff x="3678081" y="1916125"/>
            <a:chExt cx="2200500" cy="2765575"/>
          </a:xfrm>
        </p:grpSpPr>
        <p:pic>
          <p:nvPicPr>
            <p:cNvPr id="167" name="Google Shape;167;p9" title="susan-kuriakose-Lhg4SEhK7SI-unsplash.jpg"/>
            <p:cNvPicPr preferRelativeResize="0"/>
            <p:nvPr/>
          </p:nvPicPr>
          <p:blipFill rotWithShape="1">
            <a:blip r:embed="rId5">
              <a:alphaModFix/>
            </a:blip>
            <a:srcRect b="0" l="14591" r="26765" t="0"/>
            <a:stretch/>
          </p:blipFill>
          <p:spPr>
            <a:xfrm>
              <a:off x="3678081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68" name="Google Shape;168;p9"/>
            <p:cNvSpPr txBox="1"/>
            <p:nvPr/>
          </p:nvSpPr>
          <p:spPr>
            <a:xfrm>
              <a:off x="4568028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6.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9" name="Google Shape;169;p9"/>
          <p:cNvGrpSpPr/>
          <p:nvPr/>
        </p:nvGrpSpPr>
        <p:grpSpPr>
          <a:xfrm>
            <a:off x="6399425" y="2297125"/>
            <a:ext cx="2200500" cy="2765575"/>
            <a:chOff x="6399425" y="1916125"/>
            <a:chExt cx="2200500" cy="2765575"/>
          </a:xfrm>
        </p:grpSpPr>
        <p:pic>
          <p:nvPicPr>
            <p:cNvPr id="170" name="Google Shape;170;p9" title="sofiia-vytrishko-7fi3v8FTsNE-unsplash.jpg"/>
            <p:cNvPicPr preferRelativeResize="0"/>
            <p:nvPr/>
          </p:nvPicPr>
          <p:blipFill rotWithShape="1">
            <a:blip r:embed="rId6">
              <a:alphaModFix/>
            </a:blip>
            <a:srcRect b="25900" l="0" r="0" t="7451"/>
            <a:stretch/>
          </p:blipFill>
          <p:spPr>
            <a:xfrm>
              <a:off x="6399425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71" name="Google Shape;171;p9"/>
            <p:cNvSpPr txBox="1"/>
            <p:nvPr/>
          </p:nvSpPr>
          <p:spPr>
            <a:xfrm>
              <a:off x="7289375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7.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2" name="Google Shape;172;p9"/>
          <p:cNvGrpSpPr/>
          <p:nvPr/>
        </p:nvGrpSpPr>
        <p:grpSpPr>
          <a:xfrm>
            <a:off x="9120769" y="2297125"/>
            <a:ext cx="2200500" cy="2765637"/>
            <a:chOff x="9120769" y="1916125"/>
            <a:chExt cx="2200500" cy="2765637"/>
          </a:xfrm>
        </p:grpSpPr>
        <p:pic>
          <p:nvPicPr>
            <p:cNvPr id="173" name="Google Shape;173;p9" title="allphoto-bangkok-gt3gK_Wob2g-unsplash.jpg"/>
            <p:cNvPicPr preferRelativeResize="0"/>
            <p:nvPr/>
          </p:nvPicPr>
          <p:blipFill rotWithShape="1">
            <a:blip r:embed="rId7">
              <a:alphaModFix/>
            </a:blip>
            <a:srcRect b="17451" l="21831" r="23151" t="0"/>
            <a:stretch/>
          </p:blipFill>
          <p:spPr>
            <a:xfrm>
              <a:off x="9120769" y="2481262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74" name="Google Shape;174;p9"/>
            <p:cNvSpPr txBox="1"/>
            <p:nvPr/>
          </p:nvSpPr>
          <p:spPr>
            <a:xfrm>
              <a:off x="10010712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8.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5" name="Google Shape;175;p9"/>
          <p:cNvSpPr txBox="1"/>
          <p:nvPr/>
        </p:nvSpPr>
        <p:spPr>
          <a:xfrm>
            <a:off x="1785200" y="5971475"/>
            <a:ext cx="76884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Photos: Cam Stockdale, Susan Kuriakose, Sofiia Vytrishko, allPhoto Bangkok/Unsplash</a:t>
            </a:r>
            <a:endParaRPr b="0" i="0" sz="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2019-05-03T11:32:29Z</dcterms:created>
  <dc:creator>Microsoft Office User</dc:creator>
</cp:coreProperties>
</file>