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3716000" cx="2438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4Q/VLHVxPXx5ktpRmTD1i5g9r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Let us pray that Tearfund’s partners will be able to reach many more communities with Tearfund’s Bible-based training so that they can be equipped to realise and unlock their God-given potential.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Let us pray that Tearfund’s partners will be able to reach many more communities with Tearfund’s Bible-based training so that they can be equipped to realise and unlock their God-given potential.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Font typeface="Arial"/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D3A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D3AA"/>
                </a:solidFill>
                <a:latin typeface="Arial"/>
                <a:ea typeface="Arial"/>
                <a:cs typeface="Arial"/>
                <a:sym typeface="Arial"/>
              </a:rPr>
              <a:t>The power </a:t>
            </a: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of the church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Around the world, conflict is rife, climate change is forcing millions from their homes, and one in ten people are still living in extreme poverty. This is not God’s plan.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But there is an answer.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Together, we can release the power of the local church. </a:t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Font typeface="Arial"/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D3A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Christmas, we’re going to be meeting a family from Ivory Coast. But before we start, let’s find out how much you know about Christmas traditions in this West African nation. 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Font typeface="Arial"/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D3A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detail for question 1: </a:t>
            </a:r>
            <a:r>
              <a:rPr b="0" i="0" lang="en-GB" sz="18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On the Sunday before Christmas the children and young people manage the church service. They will organise a choir, plan sketches, put on a ballet performance, share announcements and appoint someone to preach the gospel.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u="none" strike="noStrike">
                <a:solidFill>
                  <a:srgbClr val="000000"/>
                </a:solidFill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detail for question 2: During the Christmas season, Jingle Bells is played everywhere in Ivory Coast. You’ll hear the tune playing in shops, in homes and while people are wrapping gifts for their children. 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GB" u="none" strike="noStrike">
                <a:solidFill>
                  <a:srgbClr val="000000"/>
                </a:solidFill>
              </a:rPr>
            </a:br>
            <a:r>
              <a:rPr b="0" i="0" lang="en-GB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detail for question 3: Pistachio Soup is rarely eaten during the year, but at Christmas it is traditionally prepared and eaten with pounded banana or yam. </a:t>
            </a:r>
            <a:endParaRPr b="0" i="0" u="none" strike="noStrike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A recent independent study into the impact of Tearfund’s training through local churches found that people living in communities that have been through Tearfund's Church and Community Transformation training are: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113% more likely to work on shared projects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51% more likely to have maintained or increased their income in the last year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35% more likely to be hopeful about the future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Tearfund’s Church and Community Transformation training, delivered through the local church, helps communities recognise the skills and resources God has given them to overcome poverty from within and build greater resilience – with immediate effect.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A recent independent study into the impact of Tearfund's training through local churches found that every £1 invested by Tearfund in local churches helps the community to unlock a further £7 in time and resources for shared projects, which ultimately creates £211 of social value through improved wellbeing.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(Social value measurement aims to put a monetary value to costs and benefits that do not have a market price. These include improved quality of life, increased trust in neighbours, or an improved natural environment.)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Speaker notes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Rene and Odile from Ivory Coast lived in fear and worry. The couple could barely afford to put food on the table – let alone pay for school fees, or for medicine when their children got sick.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But all this changed when Tearfund’s Bible-based training – delivered through the local church – equipped them to realise and unlock their God-given potential.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Today, Rene and Odile have a thriving pineapple business. 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When communities are empowered to fulfil their God-given potential, everything changes.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>
            <p:ph idx="2" type="pic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>
            <p:ph idx="2" type="pic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16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re">
  <p:cSld name="Title - Cent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>
            <p:ph idx="2" type="pic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8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/>
          <p:nvPr>
            <p:ph idx="2" type="pic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3"/>
          <p:cNvSpPr/>
          <p:nvPr>
            <p:ph idx="3" type="pic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3"/>
          <p:cNvSpPr/>
          <p:nvPr>
            <p:ph idx="4" type="pic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413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413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413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413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413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413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413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413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413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10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1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2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13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2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3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6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7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8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idx="4294967295" type="ctr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t/>
            </a:r>
            <a:endParaRPr b="0" i="0" sz="1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9"/>
          <p:cNvSpPr txBox="1"/>
          <p:nvPr>
            <p:ph idx="4294967295" type="subTitle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</a:pPr>
            <a:r>
              <a:t/>
            </a:r>
            <a:endParaRPr b="0" i="0" sz="5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